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type="screen4x3" cy="6858000" cx="9144000"/>
  <p:notesSz cx="6858000" cy="9144000"/>
  <p:defaultTextStyle>
    <a:defPPr>
      <a:defRPr lang="ru-RU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tableStyles" Target="tableStyle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75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7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7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algn="ctr" indent="0" marL="0">
              <a:buNone/>
              <a:defRPr baseline="0" sz="2200" spc="100">
                <a:solidFill>
                  <a:schemeClr val="tx2"/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48582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b="0" dirty="0" sz="4800" lang="en-US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r="13500000" dist="254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3145728" name="Прямая соединительная линия 7"/>
          <p:cNvCxnSpPr>
            <a:cxnSpLocks/>
          </p:cNvCxnSpPr>
          <p:nvPr/>
        </p:nvCxnSpPr>
        <p:spPr>
          <a:xfrm>
            <a:off x="1463626" y="3550126"/>
            <a:ext cx="2971800" cy="1588"/>
          </a:xfrm>
          <a:prstGeom prst="line"/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algn="tl" blurRad="31750" dir="27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Прямая соединительная линия 12"/>
          <p:cNvCxnSpPr>
            <a:cxnSpLocks/>
          </p:cNvCxnSpPr>
          <p:nvPr/>
        </p:nvCxnSpPr>
        <p:spPr>
          <a:xfrm>
            <a:off x="4708574" y="3550126"/>
            <a:ext cx="2971800" cy="1588"/>
          </a:xfrm>
          <a:prstGeom prst="line"/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algn="tl" blurRad="31750" dir="27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83" name="Овал 13"/>
          <p:cNvSpPr/>
          <p:nvPr/>
        </p:nvSpPr>
        <p:spPr>
          <a:xfrm>
            <a:off x="4540348" y="3526302"/>
            <a:ext cx="45720" cy="45720"/>
          </a:xfrm>
          <a:prstGeom prst="ellipse"/>
          <a:effectLst>
            <a:outerShdw algn="tl" blurRad="31750" dir="2700000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 rtlCol="0"/>
          <a:p>
            <a:pPr algn="ctr" eaLnBrk="1" hangingPunct="1" latinLnBrk="0"/>
            <a:endParaRPr kumimoji="0" lang="en-US"/>
          </a:p>
        </p:txBody>
      </p:sp>
      <p:sp>
        <p:nvSpPr>
          <p:cNvPr id="1048584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8BFF3F2-178D-4723-91A0-0DCB49621FE7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1048585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fld id="{1C401165-22E6-46AD-A2C8-C647790B864A}" type="slidenum">
              <a:rPr lang="ru-RU" smtClean="0"/>
              <a:t>‹#›</a:t>
            </a:fld>
            <a:endParaRPr lang="ru-RU"/>
          </a:p>
        </p:txBody>
      </p:sp>
      <p:sp>
        <p:nvSpPr>
          <p:cNvPr id="1048586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50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5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8BFF3F2-178D-4723-91A0-0DCB49621FE7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104865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401165-22E6-46AD-A2C8-C647790B86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39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4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8BFF3F2-178D-4723-91A0-0DCB49621FE7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104864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401165-22E6-46AD-A2C8-C647790B86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06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fld id="{08BFF3F2-178D-4723-91A0-0DCB49621FE7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1048607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/>
          </a:lstStyle>
          <a:p>
            <a:fld id="{1C401165-22E6-46AD-A2C8-C647790B864A}" type="slidenum">
              <a:rPr lang="ru-RU" smtClean="0"/>
              <a:t>‹#›</a:t>
            </a:fld>
            <a:endParaRPr lang="ru-RU"/>
          </a:p>
        </p:txBody>
      </p:sp>
      <p:sp>
        <p:nvSpPr>
          <p:cNvPr id="1048608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p>
            <a:endParaRPr lang="ru-RU"/>
          </a:p>
        </p:txBody>
      </p:sp>
      <p:sp>
        <p:nvSpPr>
          <p:cNvPr id="1048609" name="Заголовок 16"/>
          <p:cNvSpPr>
            <a:spLocks noGrp="1"/>
          </p:cNvSpPr>
          <p:nvPr>
            <p:ph type="title"/>
          </p:nvPr>
        </p:nvSpPr>
        <p:spPr/>
        <p:txBody>
          <a:bodyPr anchor="b" anchorCtr="0" rtlCol="0"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8BFF3F2-178D-4723-91A0-0DCB49621FE7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104865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401165-22E6-46AD-A2C8-C647790B864A}" type="slidenum">
              <a:rPr lang="ru-RU" smtClean="0"/>
              <a:t>‹#›</a:t>
            </a:fld>
            <a:endParaRPr lang="ru-RU"/>
          </a:p>
        </p:txBody>
      </p:sp>
      <p:sp>
        <p:nvSpPr>
          <p:cNvPr id="1048657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b="0" dirty="0" sz="4800" lang="en-US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r="13500000" dist="254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58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indent="0" marL="0">
              <a:buNone/>
              <a:defRPr baseline="0" sz="2000" spc="1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ru-RU" smtClean="0"/>
              <a:t>Образец текста</a:t>
            </a:r>
          </a:p>
        </p:txBody>
      </p:sp>
      <p:cxnSp>
        <p:nvCxnSpPr>
          <p:cNvPr id="3145730" name="Прямая соединительная линия 6"/>
          <p:cNvCxnSpPr>
            <a:cxnSpLocks/>
          </p:cNvCxnSpPr>
          <p:nvPr/>
        </p:nvCxnSpPr>
        <p:spPr>
          <a:xfrm>
            <a:off x="685800" y="4916992"/>
            <a:ext cx="7924800" cy="4301"/>
          </a:xfrm>
          <a:prstGeom prst="line"/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algn="tl" blurRad="31750" dir="27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8BFF3F2-178D-4723-91A0-0DCB49621FE7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104859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9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401165-22E6-46AD-A2C8-C647790B864A}" type="slidenum">
              <a:rPr lang="ru-RU" smtClean="0"/>
              <a:t>‹#›</a:t>
            </a:fld>
            <a:endParaRPr lang="ru-RU"/>
          </a:p>
        </p:txBody>
      </p:sp>
      <p:sp>
        <p:nvSpPr>
          <p:cNvPr id="104859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593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594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401165-22E6-46AD-A2C8-C647790B864A}" type="slidenum">
              <a:rPr lang="ru-RU" smtClean="0"/>
              <a:t>‹#›</a:t>
            </a:fld>
            <a:endParaRPr lang="ru-RU"/>
          </a:p>
        </p:txBody>
      </p:sp>
      <p:sp>
        <p:nvSpPr>
          <p:cNvPr id="104866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61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8BFF3F2-178D-4723-91A0-0DCB49621FE7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1048662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 bIns="45720" lIns="91440" rIns="91440" tIns="45720">
            <a:noAutofit/>
          </a:bodyPr>
          <a:lstStyle>
            <a:lvl1pPr algn="l" indent="0" marL="0">
              <a:spcBef>
                <a:spcPts val="0"/>
              </a:spcBef>
              <a:buNone/>
              <a:defRPr b="1" sz="2600">
                <a:solidFill>
                  <a:schemeClr val="tx2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ru-RU" smtClean="0"/>
              <a:t>Образец текста</a:t>
            </a:r>
          </a:p>
        </p:txBody>
      </p:sp>
      <p:sp>
        <p:nvSpPr>
          <p:cNvPr id="1048663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6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65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66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 bIns="45720" lIns="91440" rIns="91440" tIns="45720">
            <a:noAutofit/>
          </a:bodyPr>
          <a:lstStyle>
            <a:lvl1pPr algn="l" indent="0" marL="0">
              <a:spcBef>
                <a:spcPts val="0"/>
              </a:spcBef>
              <a:buNone/>
              <a:defRPr baseline="0" b="1" sz="2600">
                <a:solidFill>
                  <a:schemeClr val="tx2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ru-RU" smtClean="0"/>
              <a:t>Образец текста</a:t>
            </a:r>
          </a:p>
        </p:txBody>
      </p:sp>
      <p:cxnSp>
        <p:nvCxnSpPr>
          <p:cNvPr id="3145731" name="Прямая соединительная линия 9"/>
          <p:cNvCxnSpPr>
            <a:cxnSpLocks/>
          </p:cNvCxnSpPr>
          <p:nvPr/>
        </p:nvCxnSpPr>
        <p:spPr>
          <a:xfrm>
            <a:off x="562945" y="2180219"/>
            <a:ext cx="3749040" cy="1588"/>
          </a:xfrm>
          <a:prstGeom prst="line"/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algn="tl" blurRad="34925" dir="27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2" name="Прямая соединительная линия 16"/>
          <p:cNvCxnSpPr>
            <a:cxnSpLocks/>
          </p:cNvCxnSpPr>
          <p:nvPr/>
        </p:nvCxnSpPr>
        <p:spPr>
          <a:xfrm>
            <a:off x="4754880" y="2180219"/>
            <a:ext cx="3749040" cy="1588"/>
          </a:xfrm>
          <a:prstGeom prst="line"/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algn="tl" blurRad="34925" dir="27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8BFF3F2-178D-4723-91A0-0DCB49621FE7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104863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3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401165-22E6-46AD-A2C8-C647790B864A}" type="slidenum">
              <a:rPr lang="ru-RU" smtClean="0"/>
              <a:t>‹#›</a:t>
            </a:fld>
            <a:endParaRPr lang="ru-RU"/>
          </a:p>
        </p:txBody>
      </p:sp>
      <p:sp>
        <p:nvSpPr>
          <p:cNvPr id="1048637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8BFF3F2-178D-4723-91A0-0DCB49621FE7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104859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9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401165-22E6-46AD-A2C8-C647790B86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Tx">
  <p:cSld name="Объект с подписью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p>
            <a:pPr eaLnBrk="1" hangingPunct="1" latinLnBrk="0" lvl="0"/>
            <a:r>
              <a:rPr lang="ru-RU" smtClean="0"/>
              <a:t>Образец текста</a:t>
            </a:r>
          </a:p>
          <a:p>
            <a:pPr eaLnBrk="1" hangingPunct="1" latinLnBrk="0" lvl="1"/>
            <a:r>
              <a:rPr lang="ru-RU" smtClean="0"/>
              <a:t>Второй уровень</a:t>
            </a:r>
          </a:p>
          <a:p>
            <a:pPr eaLnBrk="1" hangingPunct="1" latinLnBrk="0" lvl="2"/>
            <a:r>
              <a:rPr lang="ru-RU" smtClean="0"/>
              <a:t>Третий уровень</a:t>
            </a:r>
          </a:p>
          <a:p>
            <a:pPr eaLnBrk="1" hangingPunct="1" latinLnBrk="0" lvl="3"/>
            <a:r>
              <a:rPr lang="ru-RU" smtClean="0"/>
              <a:t>Четвертый уровень</a:t>
            </a:r>
          </a:p>
          <a:p>
            <a:pPr eaLnBrk="1" hangingPunct="1" latinLnBrk="0" lvl="4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48668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anchor="t" anchorCtr="0" bIns="45720" tIns="45720"/>
          <a:lstStyle>
            <a:lvl1pPr indent="0" marL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eaLnBrk="1" hangingPunct="1" latinLnBrk="0" lvl="0"/>
            <a:r>
              <a:rPr kumimoji="0" lang="ru-RU" smtClean="0"/>
              <a:t>Образец текста</a:t>
            </a:r>
          </a:p>
        </p:txBody>
      </p:sp>
      <p:sp>
        <p:nvSpPr>
          <p:cNvPr id="1048669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anchor="b" anchorCtr="0" lIns="91440" tIns="91440"/>
          <a:lstStyle>
            <a:lvl1pPr algn="l">
              <a:buNone/>
              <a:defRPr baseline="0" b="1" sz="1800" spc="-5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70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fld id="{08BFF3F2-178D-4723-91A0-0DCB49621FE7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1048671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p>
            <a:fld id="{1C401165-22E6-46AD-A2C8-C647790B864A}" type="slidenum">
              <a:rPr lang="ru-RU" smtClean="0"/>
              <a:t>‹#›</a:t>
            </a:fld>
            <a:endParaRPr lang="ru-RU"/>
          </a:p>
        </p:txBody>
      </p:sp>
      <p:sp>
        <p:nvSpPr>
          <p:cNvPr id="1048672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p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Рисунок с подписью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anchor="b" anchorCtr="0" lIns="91440" tIns="91440"/>
          <a:lstStyle>
            <a:lvl1pPr algn="l">
              <a:buNone/>
              <a:defRPr baseline="0" b="1" sz="1800" spc="-5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048644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algn="ctr" blurRad="88900" rotWithShape="0" sx="103000" sy="10300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indent="0" marL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1048645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indent="0" marL="0">
              <a:lnSpc>
                <a:spcPct val="125000"/>
              </a:lnSpc>
              <a:spcAft>
                <a:spcPts val="1000"/>
              </a:spcAft>
              <a:buFontTx/>
              <a:buNone/>
              <a:defRPr b="0" sz="160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eaLnBrk="1" hangingPunct="1" latinLnBrk="0" lvl="0"/>
            <a:r>
              <a:rPr kumimoji="0" lang="ru-RU" smtClean="0"/>
              <a:t>Образец текста</a:t>
            </a:r>
          </a:p>
        </p:txBody>
      </p:sp>
      <p:sp>
        <p:nvSpPr>
          <p:cNvPr id="1048646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8BFF3F2-178D-4723-91A0-0DCB49621FE7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1048647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fld id="{1C401165-22E6-46AD-A2C8-C647790B864A}" type="slidenum">
              <a:rPr lang="ru-RU" smtClean="0"/>
              <a:t>‹#›</a:t>
            </a:fld>
            <a:endParaRPr lang="ru-RU"/>
          </a:p>
        </p:txBody>
      </p:sp>
      <p:sp>
        <p:nvSpPr>
          <p:cNvPr id="1048648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/>
        </p:spPr>
        <p:txBody>
          <a:bodyPr vert="horz">
            <a:normAutofit/>
          </a:bodyPr>
          <a:p>
            <a:pPr eaLnBrk="1" hangingPunct="1" latinLnBrk="0" lvl="0"/>
            <a:r>
              <a:rPr kumimoji="0" lang="ru-RU" smtClean="0"/>
              <a:t>Образец текста</a:t>
            </a:r>
          </a:p>
          <a:p>
            <a:pPr eaLnBrk="1" hangingPunct="1" latinLnBrk="0" lvl="1"/>
            <a:r>
              <a:rPr kumimoji="0" lang="ru-RU" smtClean="0"/>
              <a:t>Второй уровень</a:t>
            </a:r>
          </a:p>
          <a:p>
            <a:pPr eaLnBrk="1" hangingPunct="1" latinLnBrk="0" lvl="2"/>
            <a:r>
              <a:rPr kumimoji="0" lang="ru-RU" smtClean="0"/>
              <a:t>Третий уровень</a:t>
            </a:r>
          </a:p>
          <a:p>
            <a:pPr eaLnBrk="1" hangingPunct="1" latinLnBrk="0" lvl="3"/>
            <a:r>
              <a:rPr kumimoji="0" lang="ru-RU" smtClean="0"/>
              <a:t>Четвертый уровень</a:t>
            </a:r>
          </a:p>
          <a:p>
            <a:pPr eaLnBrk="1" hangingPunct="1" latinLnBrk="0" lvl="4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48577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/>
        </p:spPr>
        <p:txBody>
          <a:bodyPr anchor="ctr" anchorCtr="0" vert="horz"/>
          <a:lstStyle>
            <a:lvl1pPr algn="l" eaLnBrk="1" hangingPunct="1" latinLnBrk="0">
              <a:defRPr sz="1200" kumimoji="0">
                <a:solidFill>
                  <a:schemeClr val="tx2"/>
                </a:solidFill>
              </a:defRPr>
            </a:lvl1pPr>
          </a:lstStyle>
          <a:p>
            <a:fld id="{08BFF3F2-178D-4723-91A0-0DCB49621FE7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1048578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/>
        </p:spPr>
        <p:txBody>
          <a:bodyPr anchor="ctr" anchorCtr="0" vert="horz"/>
          <a:lstStyle>
            <a:lvl1pPr algn="r" eaLnBrk="1" hangingPunct="1" latinLnBrk="0">
              <a:defRPr sz="1200" kumimoji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48579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/>
          <a:noFill/>
        </p:spPr>
        <p:txBody>
          <a:bodyPr anchor="ctr" anchorCtr="0" bIns="0" lIns="0" rIns="0" tIns="0" vert="horz">
            <a:noAutofit/>
          </a:bodyPr>
          <a:lstStyle>
            <a:lvl1pPr algn="ctr" eaLnBrk="1" hangingPunct="1" latinLnBrk="0">
              <a:defRPr baseline="0" sz="1600" kumimoji="0">
                <a:solidFill>
                  <a:schemeClr val="tx2"/>
                </a:solidFill>
              </a:defRPr>
            </a:lvl1pPr>
          </a:lstStyle>
          <a:p>
            <a:fld id="{1C401165-22E6-46AD-A2C8-C647790B864A}" type="slidenum">
              <a:rPr lang="ru-RU" smtClean="0"/>
              <a:t>‹#›</a:t>
            </a:fld>
            <a:endParaRPr lang="ru-RU"/>
          </a:p>
        </p:txBody>
      </p:sp>
      <p:sp>
        <p:nvSpPr>
          <p:cNvPr id="1048580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/>
          <a:ln w="6350" cap="rnd">
            <a:noFill/>
          </a:ln>
        </p:spPr>
        <p:txBody>
          <a:bodyPr anchor="b" anchorCtr="0" vert="horz">
            <a:normAutofit/>
          </a:bodyPr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accent1="accent1" accent2="accent2" accent3="accent3" accent4="accent4" accent5="accent5" accent6="accent6" bg1="dk1" bg2="dk2" tx1="lt1" tx2="lt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</p:transition>
  <p:txStyles>
    <p:titleStyle>
      <a:lvl1pPr algn="l" eaLnBrk="1" hangingPunct="1" latinLnBrk="0" rtl="0">
        <a:spcBef>
          <a:spcPct val="0"/>
        </a:spcBef>
        <a:buNone/>
        <a:defRPr baseline="0" b="0" dirty="0" sz="4200" kern="1200" kumimoji="0" lang="en-US" spc="-10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r="13500000" dist="254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algn="l" eaLnBrk="1" hangingPunct="1" indent="-274320" latinLnBrk="0" marL="274320" rtl="0">
        <a:spcBef>
          <a:spcPts val="600"/>
        </a:spcBef>
        <a:buClr>
          <a:schemeClr val="accent2"/>
        </a:buClr>
        <a:buSzPct val="85000"/>
        <a:buFont typeface="Wingdings 2"/>
        <a:buChar char=""/>
        <a:defRPr sz="2600"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indent="-274320" latinLnBrk="0" marL="640080" rtl="0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sz="2400" kern="1200" kumimoji="0">
          <a:solidFill>
            <a:schemeClr val="tx2"/>
          </a:solidFill>
          <a:latin typeface="+mn-lt"/>
          <a:ea typeface="+mn-ea"/>
          <a:cs typeface="+mn-cs"/>
        </a:defRPr>
      </a:lvl2pPr>
      <a:lvl3pPr algn="l" eaLnBrk="1" hangingPunct="1" indent="-228600" latinLnBrk="0" marL="1005840" rtl="0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sz="21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indent="-228600" latinLnBrk="0" marL="1280160" rtl="0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900"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indent="-228600" latinLnBrk="0" marL="1554480" rtl="0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6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indent="-228600" latinLnBrk="0" marL="1828800" rtl="0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sz="17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indent="-182880" latinLnBrk="0" marL="2011680" rtl="0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baseline="0" sz="16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indent="-182880" latinLnBrk="0" marL="2286000" rtl="0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sz="15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indent="-182880" latinLnBrk="0" marL="2560320" rtl="0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sz="15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4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4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4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4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4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4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4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4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4357694"/>
            <a:ext cx="5548322" cy="2000264"/>
          </a:xfrm>
        </p:spPr>
        <p:txBody>
          <a:bodyPr/>
          <a:p>
            <a:endParaRPr dirty="0" lang="ru-RU" smtClean="0"/>
          </a:p>
          <a:p>
            <a:endParaRPr dirty="0" lang="ru-RU" smtClean="0"/>
          </a:p>
          <a:p>
            <a:pPr algn="r"/>
            <a:r>
              <a:rPr dirty="0" lang="ru-RU" smtClean="0">
                <a:solidFill>
                  <a:schemeClr val="bg2">
                    <a:lumMod val="75000"/>
                  </a:schemeClr>
                </a:solidFill>
              </a:rPr>
              <a:t>     Н.С.  </a:t>
            </a:r>
            <a:r>
              <a:rPr dirty="0" lang="ru-RU" err="1" smtClean="0">
                <a:solidFill>
                  <a:schemeClr val="bg2">
                    <a:lumMod val="75000"/>
                  </a:schemeClr>
                </a:solidFill>
              </a:rPr>
              <a:t>Меднова</a:t>
            </a:r>
            <a:endParaRPr dirty="0" lang="ru-RU" smtClean="0">
              <a:solidFill>
                <a:schemeClr val="bg2">
                  <a:lumMod val="75000"/>
                </a:schemeClr>
              </a:solidFill>
            </a:endParaRPr>
          </a:p>
          <a:p>
            <a:pPr algn="r"/>
            <a:r>
              <a:rPr dirty="0" lang="ru-RU" smtClean="0">
                <a:solidFill>
                  <a:schemeClr val="bg2">
                    <a:lumMod val="75000"/>
                  </a:schemeClr>
                </a:solidFill>
              </a:rPr>
              <a:t>Т.С.  </a:t>
            </a:r>
            <a:r>
              <a:rPr dirty="0" lang="ru-RU" err="1" smtClean="0">
                <a:solidFill>
                  <a:schemeClr val="bg2">
                    <a:lumMod val="75000"/>
                  </a:schemeClr>
                </a:solidFill>
              </a:rPr>
              <a:t>Стефанова</a:t>
            </a:r>
            <a:endParaRPr dirty="0" lang="ru-RU" smtClean="0">
              <a:solidFill>
                <a:schemeClr val="bg2">
                  <a:lumMod val="75000"/>
                </a:schemeClr>
              </a:solidFill>
            </a:endParaRPr>
          </a:p>
          <a:p>
            <a:endParaRPr dirty="0" lang="ru-RU" smtClean="0"/>
          </a:p>
        </p:txBody>
      </p:sp>
      <p:sp>
        <p:nvSpPr>
          <p:cNvPr id="1048588" name="Заголовок 1"/>
          <p:cNvSpPr>
            <a:spLocks noGrp="1"/>
          </p:cNvSpPr>
          <p:nvPr>
            <p:ph type="ctrTitle"/>
          </p:nvPr>
        </p:nvSpPr>
        <p:spPr>
          <a:xfrm>
            <a:off x="457199" y="285727"/>
            <a:ext cx="8305800" cy="4071966"/>
          </a:xfrm>
        </p:spPr>
        <p:txBody>
          <a:bodyPr/>
          <a:p>
            <a:r>
              <a:rPr dirty="0" sz="2000" lang="ru-RU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УЧРЕЖДЕНИЕ </a:t>
            </a:r>
            <a:br>
              <a:rPr dirty="0" sz="2000" lang="ru-RU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dirty="0" sz="2000" lang="ru-RU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№12 «ИСКОРКА»</a:t>
            </a:r>
            <a:br>
              <a:rPr dirty="0" sz="2000" lang="ru-RU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dirty="0" sz="2000" lang="ru-RU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 МОЛДОВАНОВКА</a:t>
            </a:r>
            <a:r>
              <a:rPr dirty="0" sz="2000" lang="ru-RU" smtClean="0">
                <a:solidFill>
                  <a:schemeClr val="bg1"/>
                </a:solidFill>
              </a:rPr>
              <a:t> </a:t>
            </a:r>
            <a:r>
              <a:rPr dirty="0" sz="4400" lang="ru-RU" smtClean="0"/>
              <a:t/>
            </a:r>
            <a:br>
              <a:rPr dirty="0" sz="4400" lang="ru-RU" smtClean="0"/>
            </a:br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Проект «Удивительный песок»  с использованием </a:t>
            </a:r>
            <a:r>
              <a:rPr dirty="0" lang="ru-RU" err="1" smtClean="0">
                <a:solidFill>
                  <a:schemeClr val="bg2">
                    <a:lumMod val="50000"/>
                  </a:schemeClr>
                </a:solidFill>
              </a:rPr>
              <a:t>иновационных</a:t>
            </a:r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 технологий в ДОУ</a:t>
            </a:r>
            <a:endParaRPr dirty="0" lang="ru-RU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sz="2800" lang="ru-RU" smtClean="0">
                <a:solidFill>
                  <a:schemeClr val="bg1"/>
                </a:solidFill>
              </a:rPr>
              <a:t>№5 </a:t>
            </a:r>
            <a:r>
              <a:rPr dirty="0" sz="2800" i="1" lang="ru-RU" smtClean="0">
                <a:solidFill>
                  <a:schemeClr val="bg1"/>
                </a:solidFill>
              </a:rPr>
              <a:t>«Куда исчезла вода»</a:t>
            </a:r>
            <a:r>
              <a:rPr dirty="0" sz="2800" lang="ru-RU" smtClean="0">
                <a:solidFill>
                  <a:schemeClr val="bg1"/>
                </a:solidFill>
              </a:rPr>
              <a:t/>
            </a:r>
            <a:br>
              <a:rPr dirty="0" sz="2800" lang="ru-RU" smtClean="0">
                <a:solidFill>
                  <a:schemeClr val="bg1"/>
                </a:solidFill>
              </a:rPr>
            </a:br>
            <a:r>
              <a:rPr dirty="0" sz="2800" lang="ru-RU" u="sng" smtClean="0">
                <a:solidFill>
                  <a:schemeClr val="bg1"/>
                </a:solidFill>
              </a:rPr>
              <a:t>Материал</a:t>
            </a:r>
            <a:r>
              <a:rPr dirty="0" sz="2800" lang="ru-RU" smtClean="0">
                <a:solidFill>
                  <a:schemeClr val="bg1"/>
                </a:solidFill>
              </a:rPr>
              <a:t>: стаканчики с песком и водой.</a:t>
            </a:r>
            <a:endParaRPr dirty="0" sz="2800" lang="ru-RU">
              <a:solidFill>
                <a:schemeClr val="bg1"/>
              </a:solidFill>
            </a:endParaRPr>
          </a:p>
        </p:txBody>
      </p:sp>
      <p:sp>
        <p:nvSpPr>
          <p:cNvPr id="1048620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Ход эксперимента:</a:t>
            </a:r>
          </a:p>
          <a:p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В стаканчик с песком нальём воды. Потрогаем </a:t>
            </a:r>
            <a:r>
              <a:rPr b="1" dirty="0" lang="ru-RU" smtClean="0">
                <a:solidFill>
                  <a:schemeClr val="bg2">
                    <a:lumMod val="50000"/>
                  </a:schemeClr>
                </a:solidFill>
              </a:rPr>
              <a:t>песок</a:t>
            </a:r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• Каким он стал?</a:t>
            </a:r>
          </a:p>
          <a:p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• Куда исчезла вода?</a:t>
            </a:r>
          </a:p>
          <a:p>
            <a:r>
              <a:rPr dirty="0" lang="ru-RU" u="sng" smtClean="0">
                <a:solidFill>
                  <a:schemeClr val="bg2">
                    <a:lumMod val="50000"/>
                  </a:schemeClr>
                </a:solidFill>
              </a:rPr>
              <a:t>Вывод</a:t>
            </a:r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: вода быстро впитывается в </a:t>
            </a:r>
            <a:r>
              <a:rPr b="1" dirty="0" lang="ru-RU" smtClean="0">
                <a:solidFill>
                  <a:schemeClr val="bg2">
                    <a:lumMod val="50000"/>
                  </a:schemeClr>
                </a:solidFill>
              </a:rPr>
              <a:t>песок</a:t>
            </a:r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endParaRPr dirty="0" lang="ru-RU"/>
          </a:p>
        </p:txBody>
      </p:sp>
      <p:pic>
        <p:nvPicPr>
          <p:cNvPr id="2097157" name="Содержимое 4" descr="IMG_20210209_162821.jpg"/>
          <p:cNvPicPr>
            <a:picLocks noChangeAspect="1" noGrp="1"/>
          </p:cNvPicPr>
          <p:nvPr>
            <p:ph sz="half" idx="2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 rot="5400000">
            <a:off x="3741110" y="2473940"/>
            <a:ext cx="4059238" cy="1825955"/>
          </a:xfrm>
        </p:spPr>
      </p:pic>
      <p:pic>
        <p:nvPicPr>
          <p:cNvPr id="2097158" name="Рисунок 5" descr="IMG_20210209_163049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 rot="5400000">
            <a:off x="5743180" y="2400696"/>
            <a:ext cx="4071967" cy="1842295"/>
          </a:xfrm>
          <a:prstGeom prst="rect"/>
        </p:spPr>
      </p:pic>
    </p:spTree>
  </p:cSld>
  <p:clrMapOvr>
    <a:masterClrMapping/>
  </p:clrMapOvr>
  <p:transition spd="slow">
    <p:wheel spokes="8"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dirty="0" sz="2800" lang="ru-RU" smtClean="0">
                <a:solidFill>
                  <a:schemeClr val="bg1"/>
                </a:solidFill>
              </a:rPr>
              <a:t>№6 </a:t>
            </a:r>
            <a:r>
              <a:rPr dirty="0" sz="2800" i="1" lang="ru-RU" smtClean="0">
                <a:solidFill>
                  <a:schemeClr val="bg1"/>
                </a:solidFill>
              </a:rPr>
              <a:t>«Лепим из песка»</a:t>
            </a:r>
            <a:r>
              <a:rPr dirty="0" sz="2800" lang="ru-RU" smtClean="0">
                <a:solidFill>
                  <a:schemeClr val="bg1"/>
                </a:solidFill>
              </a:rPr>
              <a:t/>
            </a:r>
            <a:br>
              <a:rPr dirty="0" sz="2800" lang="ru-RU" smtClean="0">
                <a:solidFill>
                  <a:schemeClr val="bg1"/>
                </a:solidFill>
              </a:rPr>
            </a:br>
            <a:r>
              <a:rPr dirty="0" sz="2800" lang="ru-RU" u="sng" smtClean="0">
                <a:solidFill>
                  <a:schemeClr val="bg1"/>
                </a:solidFill>
              </a:rPr>
              <a:t>Материал</a:t>
            </a:r>
            <a:r>
              <a:rPr dirty="0" sz="2800" lang="ru-RU" smtClean="0">
                <a:solidFill>
                  <a:schemeClr val="bg1"/>
                </a:solidFill>
              </a:rPr>
              <a:t>: подносы с мокрым песком.</a:t>
            </a:r>
            <a:r>
              <a:rPr dirty="0" sz="2800" lang="ru-RU" smtClean="0"/>
              <a:t/>
            </a:r>
            <a:br>
              <a:rPr dirty="0" sz="2800" lang="ru-RU" smtClean="0"/>
            </a:br>
            <a:endParaRPr dirty="0" sz="2800" lang="ru-RU"/>
          </a:p>
        </p:txBody>
      </p:sp>
      <p:sp>
        <p:nvSpPr>
          <p:cNvPr id="1048622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6154" lnSpcReduction="10000"/>
          </a:bodyPr>
          <a:p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Ход эксперимента:</a:t>
            </a:r>
          </a:p>
          <a:p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Попробуем слепить из мокрого песка шарики, колбаски. Оставить до высыхания</a:t>
            </a:r>
          </a:p>
          <a:p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• Что происходит с поделками из песка после высыхания?</a:t>
            </a:r>
          </a:p>
          <a:p>
            <a:r>
              <a:rPr dirty="0" lang="ru-RU" u="sng" smtClean="0">
                <a:solidFill>
                  <a:schemeClr val="bg2">
                    <a:lumMod val="50000"/>
                  </a:schemeClr>
                </a:solidFill>
              </a:rPr>
              <a:t>Вывод</a:t>
            </a:r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: Из мокрого песка можно лепить, но после высыхания он рассыпается.</a:t>
            </a:r>
          </a:p>
          <a:p>
            <a:endParaRPr dirty="0" lang="ru-RU"/>
          </a:p>
        </p:txBody>
      </p:sp>
      <p:sp>
        <p:nvSpPr>
          <p:cNvPr id="1048623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p>
            <a:endParaRPr lang="ru-RU"/>
          </a:p>
        </p:txBody>
      </p:sp>
    </p:spTree>
  </p:cSld>
  <p:clrMapOvr>
    <a:masterClrMapping/>
  </p:clrMapOvr>
  <p:transition spd="slow">
    <p:wheel spokes="8"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p>
            <a:r>
              <a:rPr dirty="0" sz="2800" lang="ru-RU" u="sng" smtClean="0">
                <a:solidFill>
                  <a:schemeClr val="bg1"/>
                </a:solidFill>
              </a:rPr>
              <a:t>Итоговое мероприятие</a:t>
            </a:r>
            <a:r>
              <a:rPr dirty="0" sz="2800" lang="ru-RU" smtClean="0">
                <a:solidFill>
                  <a:schemeClr val="bg1"/>
                </a:solidFill>
              </a:rPr>
              <a:t>: </a:t>
            </a:r>
            <a:r>
              <a:rPr dirty="0" sz="2800" i="1" lang="ru-RU" smtClean="0">
                <a:solidFill>
                  <a:schemeClr val="bg1"/>
                </a:solidFill>
              </a:rPr>
              <a:t>«</a:t>
            </a:r>
            <a:r>
              <a:rPr b="1" dirty="0" sz="2800" i="1" lang="ru-RU" smtClean="0">
                <a:solidFill>
                  <a:schemeClr val="bg1"/>
                </a:solidFill>
              </a:rPr>
              <a:t>Песочная страна</a:t>
            </a:r>
            <a:r>
              <a:rPr dirty="0" sz="2800" i="1" lang="ru-RU" smtClean="0">
                <a:solidFill>
                  <a:schemeClr val="bg1"/>
                </a:solidFill>
              </a:rPr>
              <a:t>»</a:t>
            </a:r>
            <a:r>
              <a:rPr dirty="0" sz="2800" lang="ru-RU" smtClean="0">
                <a:solidFill>
                  <a:schemeClr val="bg1"/>
                </a:solidFill>
              </a:rPr>
              <a:t/>
            </a:r>
            <a:br>
              <a:rPr dirty="0" sz="2800" lang="ru-RU" smtClean="0">
                <a:solidFill>
                  <a:schemeClr val="bg1"/>
                </a:solidFill>
              </a:rPr>
            </a:br>
            <a:r>
              <a:rPr dirty="0" sz="2800" lang="ru-RU" u="sng" smtClean="0">
                <a:solidFill>
                  <a:schemeClr val="bg1"/>
                </a:solidFill>
              </a:rPr>
              <a:t>Материал</a:t>
            </a:r>
            <a:r>
              <a:rPr dirty="0" sz="2800" lang="ru-RU" smtClean="0">
                <a:solidFill>
                  <a:schemeClr val="bg1"/>
                </a:solidFill>
              </a:rPr>
              <a:t>: сухой </a:t>
            </a:r>
            <a:r>
              <a:rPr b="1" dirty="0" sz="2800" lang="ru-RU" smtClean="0">
                <a:solidFill>
                  <a:schemeClr val="bg1"/>
                </a:solidFill>
              </a:rPr>
              <a:t>песок</a:t>
            </a:r>
            <a:r>
              <a:rPr dirty="0" sz="2800" lang="ru-RU" smtClean="0">
                <a:solidFill>
                  <a:schemeClr val="bg1"/>
                </a:solidFill>
              </a:rPr>
              <a:t>, листы бумаги с нарисованными картинками, клеящие карандаши.</a:t>
            </a:r>
            <a:r>
              <a:rPr dirty="0" sz="2800" lang="ru-RU" smtClean="0"/>
              <a:t/>
            </a:r>
            <a:br>
              <a:rPr dirty="0" sz="2800" lang="ru-RU" smtClean="0"/>
            </a:br>
            <a:endParaRPr dirty="0" sz="2800" lang="ru-RU"/>
          </a:p>
        </p:txBody>
      </p:sp>
      <p:sp>
        <p:nvSpPr>
          <p:cNvPr id="1048625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dirty="0" lang="ru-RU" u="sng" smtClean="0">
                <a:solidFill>
                  <a:schemeClr val="bg2">
                    <a:lumMod val="50000"/>
                  </a:schemeClr>
                </a:solidFill>
              </a:rPr>
              <a:t>Ход</a:t>
            </a:r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: Предложить клеящим карандашом обвести весь рисунок, а потом на клей насыпать сухой </a:t>
            </a:r>
            <a:r>
              <a:rPr b="1" dirty="0" lang="ru-RU" smtClean="0">
                <a:solidFill>
                  <a:schemeClr val="bg2">
                    <a:lumMod val="50000"/>
                  </a:schemeClr>
                </a:solidFill>
              </a:rPr>
              <a:t>песок</a:t>
            </a:r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• Стряхнув лишний </a:t>
            </a:r>
            <a:r>
              <a:rPr b="1" dirty="0" lang="ru-RU" smtClean="0">
                <a:solidFill>
                  <a:schemeClr val="bg2">
                    <a:lumMod val="50000"/>
                  </a:schemeClr>
                </a:solidFill>
              </a:rPr>
              <a:t>песок посмотреть</a:t>
            </a:r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, что получилось.</a:t>
            </a:r>
          </a:p>
          <a:p>
            <a:r>
              <a:rPr dirty="0" lang="ru-RU" u="sng" smtClean="0">
                <a:solidFill>
                  <a:schemeClr val="bg2">
                    <a:lumMod val="50000"/>
                  </a:schemeClr>
                </a:solidFill>
              </a:rPr>
              <a:t>Вывод</a:t>
            </a:r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: Сухим песком можно рисовать.</a:t>
            </a:r>
          </a:p>
          <a:p>
            <a:endParaRPr dirty="0" lang="ru-RU"/>
          </a:p>
        </p:txBody>
      </p:sp>
      <p:pic>
        <p:nvPicPr>
          <p:cNvPr id="2097159" name="Содержимое 4" descr="IMG_20210210_115434.jpg"/>
          <p:cNvPicPr>
            <a:picLocks noChangeAspect="1" noGrp="1"/>
          </p:cNvPicPr>
          <p:nvPr>
            <p:ph sz="half" idx="2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 rot="5400000">
            <a:off x="4325149" y="1681951"/>
            <a:ext cx="4351354" cy="3857652"/>
          </a:xfrm>
        </p:spPr>
      </p:pic>
    </p:spTree>
  </p:cSld>
  <p:clrMapOvr>
    <a:masterClrMapping/>
  </p:clrMapOvr>
  <p:transition spd="slow">
    <p:wheel spokes="8"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Рисунок 1" descr="IMG_20210210_141819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5400000">
            <a:off x="1607311" y="-535796"/>
            <a:ext cx="6000815" cy="7786741"/>
          </a:xfrm>
          <a:prstGeom prst="rect"/>
        </p:spPr>
      </p:pic>
    </p:spTree>
  </p:cSld>
  <p:clrMapOvr>
    <a:masterClrMapping/>
  </p:clrMapOvr>
  <p:transition spd="slow"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dirty="0" sz="3100" lang="ru-RU" smtClean="0">
                <a:solidFill>
                  <a:schemeClr val="bg1"/>
                </a:solidFill>
              </a:rPr>
              <a:t>№7 </a:t>
            </a:r>
            <a:r>
              <a:rPr dirty="0" sz="3100" i="1" lang="ru-RU" smtClean="0">
                <a:solidFill>
                  <a:schemeClr val="bg1"/>
                </a:solidFill>
              </a:rPr>
              <a:t>«Окраска с помощью цветных мелков»</a:t>
            </a:r>
            <a:r>
              <a:rPr dirty="0" lang="ru-RU" smtClean="0"/>
              <a:t/>
            </a:r>
            <a:br>
              <a:rPr dirty="0" lang="ru-RU" smtClean="0"/>
            </a:br>
            <a:endParaRPr dirty="0" lang="ru-RU"/>
          </a:p>
        </p:txBody>
      </p:sp>
      <p:sp>
        <p:nvSpPr>
          <p:cNvPr id="1048627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3077" lnSpcReduction="20000"/>
          </a:bodyPr>
          <a:p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Ход эксперимента:</a:t>
            </a:r>
          </a:p>
          <a:p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Распределяем </a:t>
            </a:r>
            <a:r>
              <a:rPr b="1" dirty="0" lang="ru-RU" smtClean="0">
                <a:solidFill>
                  <a:schemeClr val="bg2">
                    <a:lumMod val="50000"/>
                  </a:schemeClr>
                </a:solidFill>
              </a:rPr>
              <a:t>песок по контейнерам</a:t>
            </a:r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, с помощью ступки и пестика растираем в порошок цветные мелки; аккуратно ссыпаем получившуюся массу в один контейнер с песком и тщательно перемешиваем; повторяем тоже самое со всеми контейнерами меняя только цвет мелков.</a:t>
            </a:r>
          </a:p>
          <a:p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• Каким стал </a:t>
            </a:r>
            <a:r>
              <a:rPr b="1" dirty="0" lang="ru-RU" smtClean="0">
                <a:solidFill>
                  <a:schemeClr val="bg2">
                    <a:lumMod val="50000"/>
                  </a:schemeClr>
                </a:solidFill>
              </a:rPr>
              <a:t>песок</a:t>
            </a:r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  <a:p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• Куда исчез цветной порошок?</a:t>
            </a:r>
          </a:p>
          <a:p>
            <a:r>
              <a:rPr dirty="0" lang="ru-RU" u="sng" smtClean="0">
                <a:solidFill>
                  <a:schemeClr val="bg2">
                    <a:lumMod val="50000"/>
                  </a:schemeClr>
                </a:solidFill>
              </a:rPr>
              <a:t>Вывод</a:t>
            </a:r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b="1" dirty="0" lang="ru-RU" smtClean="0">
                <a:solidFill>
                  <a:schemeClr val="bg2">
                    <a:lumMod val="50000"/>
                  </a:schemeClr>
                </a:solidFill>
              </a:rPr>
              <a:t>песок</a:t>
            </a:r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 может перемешиваться с другими веществами.</a:t>
            </a:r>
          </a:p>
          <a:p>
            <a:endParaRPr dirty="0" lang="ru-RU"/>
          </a:p>
        </p:txBody>
      </p:sp>
      <p:pic>
        <p:nvPicPr>
          <p:cNvPr id="2097161" name="Содержимое 5" descr="IMG_20210210_141852.jpg"/>
          <p:cNvPicPr>
            <a:picLocks noChangeAspect="1" noGrp="1"/>
          </p:cNvPicPr>
          <p:nvPr>
            <p:ph sz="half" idx="2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 rot="5400000">
            <a:off x="4366822" y="1705352"/>
            <a:ext cx="4553759" cy="4000528"/>
          </a:xfrm>
        </p:spPr>
      </p:pic>
    </p:spTree>
  </p:cSld>
  <p:clrMapOvr>
    <a:masterClrMapping/>
  </p:clrMapOvr>
  <p:transition spd="slow">
    <p:wheel spokes="8"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sz="2800" lang="ru-RU" smtClean="0">
                <a:solidFill>
                  <a:schemeClr val="bg1"/>
                </a:solidFill>
              </a:rPr>
              <a:t>№8 </a:t>
            </a:r>
            <a:r>
              <a:rPr dirty="0" sz="2800" i="1" lang="ru-RU" smtClean="0">
                <a:solidFill>
                  <a:schemeClr val="bg1"/>
                </a:solidFill>
              </a:rPr>
              <a:t>«Окраска с помощью гуаши»</a:t>
            </a:r>
            <a:r>
              <a:rPr dirty="0" sz="2800" lang="ru-RU" smtClean="0"/>
              <a:t/>
            </a:r>
            <a:br>
              <a:rPr dirty="0" sz="2800" lang="ru-RU" smtClean="0"/>
            </a:br>
            <a:endParaRPr dirty="0" sz="2800" lang="ru-RU"/>
          </a:p>
        </p:txBody>
      </p:sp>
      <p:sp>
        <p:nvSpPr>
          <p:cNvPr id="1048629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6154" lnSpcReduction="20000"/>
          </a:bodyPr>
          <a:p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Ход эксперимента:</a:t>
            </a:r>
          </a:p>
          <a:p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Распределяем </a:t>
            </a:r>
            <a:r>
              <a:rPr b="1" dirty="0" lang="ru-RU" smtClean="0">
                <a:solidFill>
                  <a:schemeClr val="bg2">
                    <a:lumMod val="50000"/>
                  </a:schemeClr>
                </a:solidFill>
              </a:rPr>
              <a:t>песок</a:t>
            </a:r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 по нескольким контейнерам; разводим гуашь в небольшом количестве воды; засыпаем </a:t>
            </a:r>
            <a:r>
              <a:rPr b="1" dirty="0" lang="ru-RU" smtClean="0">
                <a:solidFill>
                  <a:schemeClr val="bg2">
                    <a:lumMod val="50000"/>
                  </a:schemeClr>
                </a:solidFill>
              </a:rPr>
              <a:t>песок</a:t>
            </a:r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 в раствор краски и ждем, пока </a:t>
            </a:r>
            <a:r>
              <a:rPr b="1" dirty="0" lang="ru-RU" smtClean="0">
                <a:solidFill>
                  <a:schemeClr val="bg2">
                    <a:lumMod val="50000"/>
                  </a:schemeClr>
                </a:solidFill>
              </a:rPr>
              <a:t>песок не окрасится</a:t>
            </a:r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; сливаем воду и просушиваем </a:t>
            </a:r>
            <a:r>
              <a:rPr b="1" dirty="0" lang="ru-RU" smtClean="0">
                <a:solidFill>
                  <a:schemeClr val="bg2">
                    <a:lumMod val="50000"/>
                  </a:schemeClr>
                </a:solidFill>
              </a:rPr>
              <a:t>песок на бумаге</a:t>
            </a:r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• Каким стал </a:t>
            </a:r>
            <a:r>
              <a:rPr b="1" dirty="0" lang="ru-RU" smtClean="0">
                <a:solidFill>
                  <a:schemeClr val="bg2">
                    <a:lumMod val="50000"/>
                  </a:schemeClr>
                </a:solidFill>
              </a:rPr>
              <a:t>песок</a:t>
            </a:r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  <a:p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• Куда исчез краска?</a:t>
            </a:r>
          </a:p>
          <a:p>
            <a:endParaRPr dirty="0" lang="ru-RU"/>
          </a:p>
        </p:txBody>
      </p:sp>
      <p:pic>
        <p:nvPicPr>
          <p:cNvPr id="2097162" name="Содержимое 4" descr="IMG_20210209_163142.jpg"/>
          <p:cNvPicPr>
            <a:picLocks noChangeAspect="1" noGrp="1"/>
          </p:cNvPicPr>
          <p:nvPr>
            <p:ph sz="half" idx="2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 rot="5400000">
            <a:off x="4438261" y="1919667"/>
            <a:ext cx="4196567" cy="3643337"/>
          </a:xfrm>
        </p:spPr>
      </p:pic>
    </p:spTree>
  </p:cSld>
  <p:clrMapOvr>
    <a:masterClrMapping/>
  </p:clrMapOvr>
  <p:transition spd="slow">
    <p:wheel spokes="8"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sz="2800" lang="ru-RU" u="sng" smtClean="0">
                <a:solidFill>
                  <a:schemeClr val="bg1"/>
                </a:solidFill>
              </a:rPr>
              <a:t>Итоговое мероприятие</a:t>
            </a:r>
            <a:r>
              <a:rPr dirty="0" sz="2800" lang="ru-RU" smtClean="0">
                <a:solidFill>
                  <a:schemeClr val="bg1"/>
                </a:solidFill>
              </a:rPr>
              <a:t>: </a:t>
            </a:r>
            <a:r>
              <a:rPr dirty="0" sz="2800" i="1" lang="ru-RU" smtClean="0">
                <a:solidFill>
                  <a:schemeClr val="bg1"/>
                </a:solidFill>
              </a:rPr>
              <a:t>«Радуга»</a:t>
            </a:r>
            <a:r>
              <a:rPr dirty="0" sz="2800" lang="ru-RU" smtClean="0"/>
              <a:t/>
            </a:r>
            <a:br>
              <a:rPr dirty="0" sz="2800" lang="ru-RU" smtClean="0"/>
            </a:br>
            <a:endParaRPr dirty="0" sz="2800" lang="ru-RU"/>
          </a:p>
        </p:txBody>
      </p:sp>
      <p:sp>
        <p:nvSpPr>
          <p:cNvPr id="1048631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5385" lnSpcReduction="20000"/>
          </a:bodyPr>
          <a:p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После окраски у нас получилось много цветного песка, и мы сделали из него радугу в баночках.</a:t>
            </a:r>
          </a:p>
          <a:p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Для этого мы в прозрачную баночку послойно насыпали </a:t>
            </a:r>
            <a:r>
              <a:rPr b="1" dirty="0" lang="ru-RU" smtClean="0">
                <a:solidFill>
                  <a:schemeClr val="bg2">
                    <a:lumMod val="50000"/>
                  </a:schemeClr>
                </a:solidFill>
              </a:rPr>
              <a:t>песок</a:t>
            </a:r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 в порядке цветов радуги, а потом плотно закрыли её крышкой, чтобы </a:t>
            </a:r>
            <a:r>
              <a:rPr b="1" dirty="0" lang="ru-RU" smtClean="0">
                <a:solidFill>
                  <a:schemeClr val="bg2">
                    <a:lumMod val="50000"/>
                  </a:schemeClr>
                </a:solidFill>
              </a:rPr>
              <a:t>песок не рассыпался</a:t>
            </a:r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В первый раз, насыпая </a:t>
            </a:r>
            <a:r>
              <a:rPr b="1" dirty="0" lang="ru-RU" smtClean="0">
                <a:solidFill>
                  <a:schemeClr val="bg2">
                    <a:lumMod val="50000"/>
                  </a:schemeClr>
                </a:solidFill>
              </a:rPr>
              <a:t>песок в баночку</a:t>
            </a:r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, мы его не утрамбовали, поэтому </a:t>
            </a:r>
            <a:r>
              <a:rPr b="1" dirty="0" lang="ru-RU" smtClean="0">
                <a:solidFill>
                  <a:schemeClr val="bg2">
                    <a:lumMod val="50000"/>
                  </a:schemeClr>
                </a:solidFill>
              </a:rPr>
              <a:t>песок</a:t>
            </a:r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 из верхних слоёв просыпался вниз и границы между цветами получились нечёткие. Поэтому в следующий раз, когда мы засыпали </a:t>
            </a:r>
            <a:r>
              <a:rPr b="1" dirty="0" lang="ru-RU" smtClean="0">
                <a:solidFill>
                  <a:schemeClr val="bg2">
                    <a:lumMod val="50000"/>
                  </a:schemeClr>
                </a:solidFill>
              </a:rPr>
              <a:t>песок</a:t>
            </a:r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, каждый слой плотно утрамбовывали. </a:t>
            </a:r>
            <a:r>
              <a:rPr b="1" dirty="0" lang="ru-RU" smtClean="0">
                <a:solidFill>
                  <a:schemeClr val="bg2">
                    <a:lumMod val="50000"/>
                  </a:schemeClr>
                </a:solidFill>
              </a:rPr>
              <a:t>Песок</a:t>
            </a:r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 не просыпался и границы между слоями песка разных цветов были хорошо видны. Радуга получилась красивее</a:t>
            </a:r>
            <a:endParaRPr dirty="0" lang="ru-R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48632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p>
            <a:endParaRPr lang="ru-RU"/>
          </a:p>
        </p:txBody>
      </p:sp>
    </p:spTree>
  </p:cSld>
  <p:clrMapOvr>
    <a:masterClrMapping/>
  </p:clrMapOvr>
  <p:transition spd="slow">
    <p:wheel spokes="8"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p>
            <a:r>
              <a:rPr dirty="0" sz="2400" lang="ru-RU" u="sng" smtClean="0">
                <a:solidFill>
                  <a:schemeClr val="bg2">
                    <a:lumMod val="50000"/>
                  </a:schemeClr>
                </a:solidFill>
              </a:rPr>
              <a:t>Вывод</a:t>
            </a:r>
            <a:r>
              <a:rPr dirty="0" sz="2400" lang="ru-RU" smtClean="0">
                <a:solidFill>
                  <a:schemeClr val="bg2">
                    <a:lumMod val="50000"/>
                  </a:schemeClr>
                </a:solidFill>
              </a:rPr>
              <a:t>: в результате опытов дети узнали, что </a:t>
            </a:r>
            <a:r>
              <a:rPr b="1" dirty="0" sz="2400" lang="ru-RU" smtClean="0">
                <a:solidFill>
                  <a:schemeClr val="bg2">
                    <a:lumMod val="50000"/>
                  </a:schemeClr>
                </a:solidFill>
              </a:rPr>
              <a:t>песок</a:t>
            </a:r>
            <a:r>
              <a:rPr dirty="0" sz="2400" lang="ru-RU" smtClean="0">
                <a:solidFill>
                  <a:schemeClr val="bg2">
                    <a:lumMod val="50000"/>
                  </a:schemeClr>
                </a:solidFill>
              </a:rPr>
              <a:t> в природе бывает разных цветов. Для того этого его можно покрасить в любой цвет, как при помощи цветных мелков, так и при помощи гуаши.</a:t>
            </a:r>
            <a:r>
              <a:rPr dirty="0" sz="2400" lang="ru-RU" smtClean="0"/>
              <a:t/>
            </a:r>
            <a:br>
              <a:rPr dirty="0" sz="2400" lang="ru-RU" smtClean="0"/>
            </a:br>
            <a:endParaRPr dirty="0" sz="2400" lang="ru-RU"/>
          </a:p>
        </p:txBody>
      </p:sp>
      <p:pic>
        <p:nvPicPr>
          <p:cNvPr id="2097163" name="Содержимое 5" descr="IMG_20210122_104408.jpg"/>
          <p:cNvPicPr>
            <a:picLocks noChangeAspect="1" noGrp="1"/>
          </p:cNvPicPr>
          <p:nvPr>
            <p:ph sz="half" idx="2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142976" y="1643050"/>
            <a:ext cx="6992958" cy="4429156"/>
          </a:xfrm>
        </p:spPr>
      </p:pic>
    </p:spTree>
  </p:cSld>
  <p:clrMapOvr>
    <a:masterClrMapping/>
  </p:clrMapOvr>
  <p:transition spd="slow">
    <p:wheel spokes="8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dirty="0" lang="ru-RU" smtClean="0"/>
              <a:t/>
            </a:r>
            <a:br>
              <a:rPr dirty="0" lang="ru-RU" smtClean="0"/>
            </a:br>
            <a:r>
              <a:rPr dirty="0" lang="ru-RU" smtClean="0"/>
              <a:t/>
            </a:r>
            <a:br>
              <a:rPr dirty="0" lang="ru-RU" smtClean="0"/>
            </a:br>
            <a:r>
              <a:rPr dirty="0" lang="ru-RU" smtClean="0"/>
              <a:t/>
            </a:r>
            <a:br>
              <a:rPr dirty="0" lang="ru-RU" smtClean="0"/>
            </a:br>
            <a:r>
              <a:rPr dirty="0" lang="ru-RU" smtClean="0"/>
              <a:t/>
            </a:r>
            <a:br>
              <a:rPr dirty="0" lang="ru-RU" smtClean="0"/>
            </a:br>
            <a:endParaRPr dirty="0" lang="ru-RU"/>
          </a:p>
        </p:txBody>
      </p:sp>
      <p:sp>
        <p:nvSpPr>
          <p:cNvPr id="1048596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5043494" cy="5667396"/>
          </a:xfrm>
        </p:spPr>
        <p:txBody>
          <a:bodyPr>
            <a:normAutofit/>
          </a:bodyPr>
          <a:p>
            <a:pPr>
              <a:buNone/>
            </a:pPr>
            <a:endParaRPr dirty="0" lang="ru-RU" smtClean="0"/>
          </a:p>
          <a:p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Исследовательский проект </a:t>
            </a:r>
            <a:r>
              <a:rPr dirty="0" i="1" lang="ru-RU" smtClean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b="1" dirty="0" i="1" lang="ru-RU" smtClean="0">
                <a:solidFill>
                  <a:schemeClr val="bg2">
                    <a:lumMod val="50000"/>
                  </a:schemeClr>
                </a:solidFill>
              </a:rPr>
              <a:t>Удивительный песок</a:t>
            </a:r>
            <a:r>
              <a:rPr dirty="0" i="1" lang="ru-RU" smtClean="0">
                <a:solidFill>
                  <a:schemeClr val="bg2">
                    <a:lumMod val="50000"/>
                  </a:schemeClr>
                </a:solidFill>
              </a:rPr>
              <a:t>»</a:t>
            </a:r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dirty="0" i="1" lang="ru-RU" smtClean="0">
                <a:solidFill>
                  <a:schemeClr val="bg2">
                    <a:lumMod val="50000"/>
                  </a:schemeClr>
                </a:solidFill>
              </a:rPr>
              <a:t>(для детей 3-6 лет)</a:t>
            </a:r>
            <a:endParaRPr dirty="0" lang="ru-RU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dirty="0" lang="ru-RU" u="sng" smtClean="0">
                <a:solidFill>
                  <a:schemeClr val="bg2">
                    <a:lumMod val="50000"/>
                  </a:schemeClr>
                </a:solidFill>
              </a:rPr>
              <a:t>Вид проекта</a:t>
            </a:r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: познавательно – практический</a:t>
            </a:r>
          </a:p>
          <a:p>
            <a:r>
              <a:rPr dirty="0" lang="ru-RU" u="sng" smtClean="0">
                <a:solidFill>
                  <a:schemeClr val="bg2">
                    <a:lumMod val="50000"/>
                  </a:schemeClr>
                </a:solidFill>
              </a:rPr>
              <a:t>Срок реализации проекта</a:t>
            </a:r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: 2 месяца</a:t>
            </a:r>
          </a:p>
          <a:p>
            <a:r>
              <a:rPr dirty="0" lang="ru-RU" u="sng" smtClean="0">
                <a:solidFill>
                  <a:schemeClr val="bg2">
                    <a:lumMod val="50000"/>
                  </a:schemeClr>
                </a:solidFill>
              </a:rPr>
              <a:t>Актуальность проекта</a:t>
            </a:r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b="1" dirty="0" lang="ru-RU" smtClean="0">
                <a:solidFill>
                  <a:schemeClr val="bg2">
                    <a:lumMod val="50000"/>
                  </a:schemeClr>
                </a:solidFill>
              </a:rPr>
              <a:t>песок</a:t>
            </a:r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 – это то с чем дети часто играют.</a:t>
            </a:r>
          </a:p>
          <a:p>
            <a:endParaRPr dirty="0" lang="ru-RU"/>
          </a:p>
        </p:txBody>
      </p:sp>
      <p:pic>
        <p:nvPicPr>
          <p:cNvPr id="2097152" name="Содержимое 4" descr="IMG_20210122_094247.jpg"/>
          <p:cNvPicPr>
            <a:picLocks noChangeAspect="1" noGrp="1"/>
          </p:cNvPicPr>
          <p:nvPr>
            <p:ph sz="half" idx="2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 rot="5400000">
            <a:off x="4750594" y="1964522"/>
            <a:ext cx="4857786" cy="2643206"/>
          </a:xfrm>
        </p:spPr>
      </p:pic>
    </p:spTree>
  </p:cSld>
  <p:clrMapOvr>
    <a:masterClrMapping/>
  </p:clrMapOvr>
  <p:transition spd="slow">
    <p:wheel spokes="8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Рисунок 1" descr="IMG_20210122_090633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267" y="0"/>
            <a:ext cx="9133465" cy="6858000"/>
          </a:xfrm>
          <a:prstGeom prst="rect"/>
        </p:spPr>
      </p:pic>
    </p:spTree>
  </p:cSld>
  <p:clrMapOvr>
    <a:masterClrMapping/>
  </p:clrMapOvr>
  <p:transition spd="slow">
    <p:wheel spokes="8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328"/>
          </a:xfrm>
        </p:spPr>
        <p:txBody>
          <a:bodyPr>
            <a:normAutofit fontScale="90000"/>
          </a:bodyPr>
          <a:p>
            <a:endParaRPr dirty="0" lang="ru-RU"/>
          </a:p>
        </p:txBody>
      </p:sp>
      <p:sp>
        <p:nvSpPr>
          <p:cNvPr id="1048601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7686700" cy="5381644"/>
          </a:xfrm>
        </p:spPr>
        <p:txBody>
          <a:bodyPr>
            <a:noAutofit/>
          </a:bodyPr>
          <a:p>
            <a:r>
              <a:rPr dirty="0" sz="2000" lang="ru-RU" u="sng" smtClean="0">
                <a:solidFill>
                  <a:schemeClr val="bg2">
                    <a:lumMod val="50000"/>
                  </a:schemeClr>
                </a:solidFill>
              </a:rPr>
              <a:t>Цель проекта</a:t>
            </a:r>
            <a:r>
              <a:rPr dirty="0" sz="2000" lang="ru-RU" smtClean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r>
              <a:rPr dirty="0" sz="2000" lang="ru-RU" smtClean="0">
                <a:solidFill>
                  <a:schemeClr val="bg2">
                    <a:lumMod val="50000"/>
                  </a:schemeClr>
                </a:solidFill>
              </a:rPr>
              <a:t>1. Помочь детям лучше узнать окружающий его мир неживой природы;</a:t>
            </a:r>
          </a:p>
          <a:p>
            <a:r>
              <a:rPr dirty="0" sz="2000" lang="ru-RU" smtClean="0">
                <a:solidFill>
                  <a:schemeClr val="bg2">
                    <a:lumMod val="50000"/>
                  </a:schemeClr>
                </a:solidFill>
              </a:rPr>
              <a:t>2. Создать благоприятные условия для сенсорного восприятия, совершенствование таких жизненно важных психических процессов, как ощущения, являющихся первыми ступенями в познании окружающего мира.</a:t>
            </a:r>
          </a:p>
          <a:p>
            <a:r>
              <a:rPr dirty="0" sz="2000" lang="ru-RU" smtClean="0">
                <a:solidFill>
                  <a:schemeClr val="bg2">
                    <a:lumMod val="50000"/>
                  </a:schemeClr>
                </a:solidFill>
              </a:rPr>
              <a:t>3. Через игры и опыты научить детей определять физические свойства песка.</a:t>
            </a:r>
          </a:p>
          <a:p>
            <a:r>
              <a:rPr dirty="0" sz="2000" lang="ru-RU" smtClean="0">
                <a:solidFill>
                  <a:schemeClr val="bg2">
                    <a:lumMod val="50000"/>
                  </a:schemeClr>
                </a:solidFill>
              </a:rPr>
              <a:t>4. Научить детей делать самостоятельные умозаключения по результатам обследования.</a:t>
            </a:r>
          </a:p>
          <a:p>
            <a:r>
              <a:rPr dirty="0" sz="2000" lang="ru-RU" smtClean="0">
                <a:solidFill>
                  <a:schemeClr val="bg2">
                    <a:lumMod val="50000"/>
                  </a:schemeClr>
                </a:solidFill>
              </a:rPr>
              <a:t>5. Воспитывать нравственные и духовные качества ребёнка во время его общения с природой.</a:t>
            </a:r>
          </a:p>
          <a:p>
            <a:r>
              <a:rPr dirty="0" sz="2000" lang="ru-RU" smtClean="0">
                <a:solidFill>
                  <a:schemeClr val="bg2">
                    <a:lumMod val="50000"/>
                  </a:schemeClr>
                </a:solidFill>
              </a:rPr>
              <a:t>6. Познакомить детей со свойствами и качеством песка, его происхождением.</a:t>
            </a:r>
            <a:endParaRPr dirty="0" sz="2000" lang="ru-R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48602" name="Содержимое 3"/>
          <p:cNvSpPr>
            <a:spLocks noGrp="1"/>
          </p:cNvSpPr>
          <p:nvPr>
            <p:ph sz="half" idx="2"/>
          </p:nvPr>
        </p:nvSpPr>
        <p:spPr>
          <a:xfrm flipH="1">
            <a:off x="8708136" y="1524000"/>
            <a:ext cx="78706" cy="4572000"/>
          </a:xfrm>
        </p:spPr>
        <p:txBody>
          <a:bodyPr>
            <a:normAutofit/>
          </a:bodyPr>
          <a:p>
            <a:endParaRPr dirty="0" lang="ru-RU"/>
          </a:p>
        </p:txBody>
      </p:sp>
    </p:spTree>
  </p:cSld>
  <p:clrMapOvr>
    <a:masterClrMapping/>
  </p:clrMapOvr>
  <p:transition spd="slow">
    <p:wheel spokes="8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Подзаголовок 1"/>
          <p:cNvSpPr>
            <a:spLocks noGrp="1"/>
          </p:cNvSpPr>
          <p:nvPr>
            <p:ph type="subTitle" idx="1"/>
          </p:nvPr>
        </p:nvSpPr>
        <p:spPr>
          <a:xfrm flipV="1">
            <a:off x="457200" y="6812280"/>
            <a:ext cx="8305800" cy="45719"/>
          </a:xfrm>
        </p:spPr>
        <p:txBody>
          <a:bodyPr/>
          <a:p>
            <a:endParaRPr dirty="0" lang="ru-RU"/>
          </a:p>
        </p:txBody>
      </p:sp>
      <p:sp>
        <p:nvSpPr>
          <p:cNvPr id="1048604" name="Заголовок 2"/>
          <p:cNvSpPr>
            <a:spLocks noGrp="1"/>
          </p:cNvSpPr>
          <p:nvPr>
            <p:ph type="ctrTitle"/>
          </p:nvPr>
        </p:nvSpPr>
        <p:spPr>
          <a:xfrm>
            <a:off x="457200" y="285728"/>
            <a:ext cx="8305800" cy="6143668"/>
          </a:xfrm>
        </p:spPr>
        <p:txBody>
          <a:bodyPr/>
          <a:p>
            <a:r>
              <a:rPr dirty="0" sz="2000" lang="ru-RU" u="sng" smtClean="0">
                <a:solidFill>
                  <a:schemeClr val="bg2">
                    <a:lumMod val="50000"/>
                  </a:schemeClr>
                </a:solidFill>
                <a:latin typeface="Bahnschrift" pitchFamily="34" charset="0"/>
              </a:rPr>
              <a:t>Задачи</a:t>
            </a:r>
            <a:r>
              <a:rPr dirty="0" sz="2000" lang="ru-RU" smtClean="0">
                <a:solidFill>
                  <a:schemeClr val="bg2">
                    <a:lumMod val="50000"/>
                  </a:schemeClr>
                </a:solidFill>
                <a:latin typeface="Bahnschrift" pitchFamily="34" charset="0"/>
              </a:rPr>
              <a:t>:</a:t>
            </a:r>
            <a:br>
              <a:rPr dirty="0" sz="2000" lang="ru-RU" smtClean="0">
                <a:solidFill>
                  <a:schemeClr val="bg2">
                    <a:lumMod val="50000"/>
                  </a:schemeClr>
                </a:solidFill>
                <a:latin typeface="Bahnschrift" pitchFamily="34" charset="0"/>
              </a:rPr>
            </a:br>
            <a:r>
              <a:rPr dirty="0" sz="2000" lang="ru-RU" smtClean="0">
                <a:solidFill>
                  <a:schemeClr val="bg2">
                    <a:lumMod val="50000"/>
                  </a:schemeClr>
                </a:solidFill>
                <a:latin typeface="Bahnschrift" pitchFamily="34" charset="0"/>
              </a:rPr>
              <a:t>1. Расширение представлений детей о песке, его качествах и свойствах.</a:t>
            </a:r>
            <a:br>
              <a:rPr dirty="0" sz="2000" lang="ru-RU" smtClean="0">
                <a:solidFill>
                  <a:schemeClr val="bg2">
                    <a:lumMod val="50000"/>
                  </a:schemeClr>
                </a:solidFill>
                <a:latin typeface="Bahnschrift" pitchFamily="34" charset="0"/>
              </a:rPr>
            </a:br>
            <a:r>
              <a:rPr dirty="0" sz="2000" lang="ru-RU" smtClean="0">
                <a:solidFill>
                  <a:schemeClr val="bg2">
                    <a:lumMod val="50000"/>
                  </a:schemeClr>
                </a:solidFill>
                <a:latin typeface="Bahnschrift" pitchFamily="34" charset="0"/>
              </a:rPr>
              <a:t>2. Установление причинно-следственных связей между свойствами материала и способом его </a:t>
            </a:r>
            <a:r>
              <a:rPr b="1" dirty="0" sz="2000" lang="ru-RU" smtClean="0">
                <a:solidFill>
                  <a:schemeClr val="bg2">
                    <a:lumMod val="50000"/>
                  </a:schemeClr>
                </a:solidFill>
                <a:latin typeface="Bahnschrift" pitchFamily="34" charset="0"/>
              </a:rPr>
              <a:t>использования</a:t>
            </a:r>
            <a:r>
              <a:rPr dirty="0" sz="2000" lang="ru-RU" smtClean="0">
                <a:solidFill>
                  <a:schemeClr val="bg2">
                    <a:lumMod val="50000"/>
                  </a:schemeClr>
                </a:solidFill>
                <a:latin typeface="Bahnschrift" pitchFamily="34" charset="0"/>
              </a:rPr>
              <a:t>.</a:t>
            </a:r>
            <a:br>
              <a:rPr dirty="0" sz="2000" lang="ru-RU" smtClean="0">
                <a:solidFill>
                  <a:schemeClr val="bg2">
                    <a:lumMod val="50000"/>
                  </a:schemeClr>
                </a:solidFill>
                <a:latin typeface="Bahnschrift" pitchFamily="34" charset="0"/>
              </a:rPr>
            </a:br>
            <a:r>
              <a:rPr dirty="0" sz="2000" lang="ru-RU" smtClean="0">
                <a:solidFill>
                  <a:schemeClr val="bg2">
                    <a:lumMod val="50000"/>
                  </a:schemeClr>
                </a:solidFill>
                <a:latin typeface="Bahnschrift" pitchFamily="34" charset="0"/>
              </a:rPr>
              <a:t>3. Развивать умение делать выводы.</a:t>
            </a:r>
            <a:br>
              <a:rPr dirty="0" sz="2000" lang="ru-RU" smtClean="0">
                <a:solidFill>
                  <a:schemeClr val="bg2">
                    <a:lumMod val="50000"/>
                  </a:schemeClr>
                </a:solidFill>
                <a:latin typeface="Bahnschrift" pitchFamily="34" charset="0"/>
              </a:rPr>
            </a:br>
            <a:r>
              <a:rPr dirty="0" sz="2000" lang="ru-RU" smtClean="0">
                <a:solidFill>
                  <a:schemeClr val="bg2">
                    <a:lumMod val="50000"/>
                  </a:schemeClr>
                </a:solidFill>
                <a:latin typeface="Bahnschrift" pitchFamily="34" charset="0"/>
              </a:rPr>
              <a:t> </a:t>
            </a:r>
            <a:br>
              <a:rPr dirty="0" sz="2000" lang="ru-RU" smtClean="0">
                <a:solidFill>
                  <a:schemeClr val="bg2">
                    <a:lumMod val="50000"/>
                  </a:schemeClr>
                </a:solidFill>
                <a:latin typeface="Bahnschrift" pitchFamily="34" charset="0"/>
              </a:rPr>
            </a:br>
            <a:r>
              <a:rPr dirty="0" sz="2000" lang="ru-RU" u="sng" smtClean="0">
                <a:solidFill>
                  <a:schemeClr val="bg2">
                    <a:lumMod val="50000"/>
                  </a:schemeClr>
                </a:solidFill>
                <a:latin typeface="Bahnschrift" pitchFamily="34" charset="0"/>
              </a:rPr>
              <a:t>Ожидаемые результаты</a:t>
            </a:r>
            <a:r>
              <a:rPr dirty="0" sz="2000" lang="ru-RU" smtClean="0">
                <a:solidFill>
                  <a:schemeClr val="bg2">
                    <a:lumMod val="50000"/>
                  </a:schemeClr>
                </a:solidFill>
                <a:latin typeface="Bahnschrift" pitchFamily="34" charset="0"/>
              </a:rPr>
              <a:t>:</a:t>
            </a:r>
            <a:br>
              <a:rPr dirty="0" sz="2000" lang="ru-RU" smtClean="0">
                <a:solidFill>
                  <a:schemeClr val="bg2">
                    <a:lumMod val="50000"/>
                  </a:schemeClr>
                </a:solidFill>
                <a:latin typeface="Bahnschrift" pitchFamily="34" charset="0"/>
              </a:rPr>
            </a:br>
            <a:r>
              <a:rPr dirty="0" sz="2000" lang="ru-RU" smtClean="0">
                <a:solidFill>
                  <a:schemeClr val="bg2">
                    <a:lumMod val="50000"/>
                  </a:schemeClr>
                </a:solidFill>
                <a:latin typeface="Bahnschrift" pitchFamily="34" charset="0"/>
              </a:rPr>
              <a:t>Обогащение детей знаниями о свойствах и качествах песка поможет им выделять у предметов такие признаки, как функция </a:t>
            </a:r>
            <a:r>
              <a:rPr dirty="0" sz="2000" i="1" lang="ru-RU" smtClean="0">
                <a:solidFill>
                  <a:schemeClr val="bg2">
                    <a:lumMod val="50000"/>
                  </a:schemeClr>
                </a:solidFill>
                <a:latin typeface="Bahnschrift" pitchFamily="34" charset="0"/>
              </a:rPr>
              <a:t>(способ </a:t>
            </a:r>
            <a:r>
              <a:rPr b="1" dirty="0" sz="2000" i="1" lang="ru-RU" smtClean="0">
                <a:solidFill>
                  <a:schemeClr val="bg2">
                    <a:lumMod val="50000"/>
                  </a:schemeClr>
                </a:solidFill>
                <a:latin typeface="Bahnschrift" pitchFamily="34" charset="0"/>
              </a:rPr>
              <a:t>использования</a:t>
            </a:r>
            <a:r>
              <a:rPr dirty="0" sz="2000" i="1" lang="ru-RU" smtClean="0">
                <a:solidFill>
                  <a:schemeClr val="bg2">
                    <a:lumMod val="50000"/>
                  </a:schemeClr>
                </a:solidFill>
                <a:latin typeface="Bahnschrift" pitchFamily="34" charset="0"/>
              </a:rPr>
              <a:t>)</a:t>
            </a:r>
            <a:r>
              <a:rPr dirty="0" sz="2000" lang="ru-RU" smtClean="0">
                <a:solidFill>
                  <a:schemeClr val="bg2">
                    <a:lumMod val="50000"/>
                  </a:schemeClr>
                </a:solidFill>
                <a:latin typeface="Bahnschrift" pitchFamily="34" charset="0"/>
              </a:rPr>
              <a:t> и назначение </a:t>
            </a:r>
            <a:r>
              <a:rPr dirty="0" sz="2000" i="1" lang="ru-RU" smtClean="0">
                <a:solidFill>
                  <a:schemeClr val="bg2">
                    <a:lumMod val="50000"/>
                  </a:schemeClr>
                </a:solidFill>
                <a:latin typeface="Bahnschrift" pitchFamily="34" charset="0"/>
              </a:rPr>
              <a:t>(способность удовлетворять потребности)</a:t>
            </a:r>
            <a:r>
              <a:rPr dirty="0" sz="2000" lang="ru-RU" smtClean="0">
                <a:solidFill>
                  <a:schemeClr val="bg2">
                    <a:lumMod val="50000"/>
                  </a:schemeClr>
                </a:solidFill>
                <a:latin typeface="Bahnschrift" pitchFamily="34" charset="0"/>
              </a:rPr>
              <a:t>.</a:t>
            </a:r>
            <a:br>
              <a:rPr dirty="0" sz="2000" lang="ru-RU" smtClean="0">
                <a:solidFill>
                  <a:schemeClr val="bg2">
                    <a:lumMod val="50000"/>
                  </a:schemeClr>
                </a:solidFill>
                <a:latin typeface="Bahnschrift" pitchFamily="34" charset="0"/>
              </a:rPr>
            </a:br>
            <a:r>
              <a:rPr dirty="0" sz="2000" lang="ru-RU" smtClean="0">
                <a:solidFill>
                  <a:schemeClr val="bg2">
                    <a:lumMod val="50000"/>
                  </a:schemeClr>
                </a:solidFill>
                <a:latin typeface="Bahnschrift" pitchFamily="34" charset="0"/>
              </a:rPr>
              <a:t/>
            </a:r>
            <a:br>
              <a:rPr dirty="0" sz="2000" lang="ru-RU" smtClean="0">
                <a:solidFill>
                  <a:schemeClr val="bg2">
                    <a:lumMod val="50000"/>
                  </a:schemeClr>
                </a:solidFill>
                <a:latin typeface="Bahnschrift" pitchFamily="34" charset="0"/>
              </a:rPr>
            </a:br>
            <a:r>
              <a:rPr dirty="0" sz="2000" lang="ru-RU" u="sng" smtClean="0">
                <a:solidFill>
                  <a:schemeClr val="bg2">
                    <a:lumMod val="50000"/>
                  </a:schemeClr>
                </a:solidFill>
                <a:latin typeface="Bahnschrift" pitchFamily="34" charset="0"/>
              </a:rPr>
              <a:t>Дети приобретут опыт</a:t>
            </a:r>
            <a:r>
              <a:rPr dirty="0" sz="2000" lang="ru-RU" smtClean="0">
                <a:solidFill>
                  <a:schemeClr val="bg2">
                    <a:lumMod val="50000"/>
                  </a:schemeClr>
                </a:solidFill>
                <a:latin typeface="Bahnschrift" pitchFamily="34" charset="0"/>
              </a:rPr>
              <a:t>:</a:t>
            </a:r>
            <a:br>
              <a:rPr dirty="0" sz="2000" lang="ru-RU" smtClean="0">
                <a:solidFill>
                  <a:schemeClr val="bg2">
                    <a:lumMod val="50000"/>
                  </a:schemeClr>
                </a:solidFill>
                <a:latin typeface="Bahnschrift" pitchFamily="34" charset="0"/>
              </a:rPr>
            </a:br>
            <a:r>
              <a:rPr dirty="0" sz="2000" lang="ru-RU" smtClean="0">
                <a:solidFill>
                  <a:schemeClr val="bg2">
                    <a:lumMod val="50000"/>
                  </a:schemeClr>
                </a:solidFill>
                <a:latin typeface="Bahnschrift" pitchFamily="34" charset="0"/>
              </a:rPr>
              <a:t>- в исследовательской деятельности;</a:t>
            </a:r>
            <a:br>
              <a:rPr dirty="0" sz="2000" lang="ru-RU" smtClean="0">
                <a:solidFill>
                  <a:schemeClr val="bg2">
                    <a:lumMod val="50000"/>
                  </a:schemeClr>
                </a:solidFill>
                <a:latin typeface="Bahnschrift" pitchFamily="34" charset="0"/>
              </a:rPr>
            </a:br>
            <a:r>
              <a:rPr dirty="0" sz="2000" lang="ru-RU" smtClean="0">
                <a:solidFill>
                  <a:schemeClr val="bg2">
                    <a:lumMod val="50000"/>
                  </a:schemeClr>
                </a:solidFill>
                <a:latin typeface="Bahnschrift" pitchFamily="34" charset="0"/>
              </a:rPr>
              <a:t>- в выдвижении гипотез и выборе методов доказательства их;</a:t>
            </a:r>
            <a:br>
              <a:rPr dirty="0" sz="2000" lang="ru-RU" smtClean="0">
                <a:solidFill>
                  <a:schemeClr val="bg2">
                    <a:lumMod val="50000"/>
                  </a:schemeClr>
                </a:solidFill>
                <a:latin typeface="Bahnschrift" pitchFamily="34" charset="0"/>
              </a:rPr>
            </a:br>
            <a:r>
              <a:rPr dirty="0" sz="2000" lang="ru-RU" smtClean="0">
                <a:solidFill>
                  <a:schemeClr val="bg2">
                    <a:lumMod val="50000"/>
                  </a:schemeClr>
                </a:solidFill>
                <a:latin typeface="Bahnschrift" pitchFamily="34" charset="0"/>
              </a:rPr>
              <a:t>- в активном и доброжелательном взаимодействии с педагогом и сверстниками при проведении исследовательской деятельности;</a:t>
            </a:r>
            <a:br>
              <a:rPr dirty="0" sz="2000" lang="ru-RU" smtClean="0">
                <a:solidFill>
                  <a:schemeClr val="bg2">
                    <a:lumMod val="50000"/>
                  </a:schemeClr>
                </a:solidFill>
                <a:latin typeface="Bahnschrift" pitchFamily="34" charset="0"/>
              </a:rPr>
            </a:br>
            <a:r>
              <a:rPr dirty="0" sz="2000" lang="ru-RU" smtClean="0">
                <a:solidFill>
                  <a:schemeClr val="bg2">
                    <a:lumMod val="50000"/>
                  </a:schemeClr>
                </a:solidFill>
                <a:latin typeface="Bahnschrift" pitchFamily="34" charset="0"/>
              </a:rPr>
              <a:t>- в выстраивании игрового действия, сопровождаемого речью.</a:t>
            </a:r>
            <a:r>
              <a:rPr dirty="0" sz="1800" lang="ru-RU" smtClean="0"/>
              <a:t/>
            </a:r>
            <a:br>
              <a:rPr dirty="0" sz="1800" lang="ru-RU" smtClean="0"/>
            </a:br>
            <a:endParaRPr dirty="0" sz="1800" lang="ru-RU"/>
          </a:p>
        </p:txBody>
      </p:sp>
    </p:spTree>
  </p:cSld>
  <p:clrMapOvr>
    <a:masterClrMapping/>
  </p:clrMapOvr>
  <p:transition spd="slow">
    <p:wheel spokes="8"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Содержимое 1"/>
          <p:cNvSpPr>
            <a:spLocks noGrp="1"/>
          </p:cNvSpPr>
          <p:nvPr>
            <p:ph idx="1"/>
          </p:nvPr>
        </p:nvSpPr>
        <p:spPr>
          <a:xfrm>
            <a:off x="457200" y="5643578"/>
            <a:ext cx="8229600" cy="452422"/>
          </a:xfrm>
        </p:spPr>
        <p:txBody>
          <a:bodyPr>
            <a:normAutofit lnSpcReduction="10000"/>
          </a:bodyPr>
          <a:p>
            <a:endParaRPr dirty="0" lang="ru-RU"/>
          </a:p>
        </p:txBody>
      </p:sp>
      <p:sp>
        <p:nvSpPr>
          <p:cNvPr id="1048611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276732"/>
          </a:xfrm>
        </p:spPr>
        <p:txBody>
          <a:bodyPr/>
          <a:p>
            <a:pPr algn="ctr"/>
            <a:r>
              <a:rPr dirty="0" lang="ru-RU" u="sng" smtClean="0">
                <a:solidFill>
                  <a:schemeClr val="bg2">
                    <a:lumMod val="50000"/>
                  </a:schemeClr>
                </a:solidFill>
              </a:rPr>
              <a:t>План реализации</a:t>
            </a:r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br>
              <a:rPr dirty="0" lang="ru-RU" smtClean="0">
                <a:solidFill>
                  <a:schemeClr val="bg2">
                    <a:lumMod val="50000"/>
                  </a:schemeClr>
                </a:solidFill>
              </a:rPr>
            </a:br>
            <a:r>
              <a:rPr dirty="0" lang="ru-RU" u="sng" smtClean="0">
                <a:solidFill>
                  <a:schemeClr val="bg2">
                    <a:lumMod val="50000"/>
                  </a:schemeClr>
                </a:solidFill>
              </a:rPr>
              <a:t>Опыты и эксперименты с песком</a:t>
            </a:r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dirty="0" lang="ru-RU" smtClean="0"/>
              <a:t/>
            </a:r>
            <a:br>
              <a:rPr dirty="0" lang="ru-RU" smtClean="0"/>
            </a:br>
            <a:endParaRPr dirty="0" lang="ru-RU"/>
          </a:p>
        </p:txBody>
      </p:sp>
    </p:spTree>
  </p:cSld>
  <p:clrMapOvr>
    <a:masterClrMapping/>
  </p:clrMapOvr>
  <p:transition spd="slow">
    <p:wheel spokes="8"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dirty="0" sz="2800" lang="ru-RU" smtClean="0"/>
              <a:t/>
            </a:r>
            <a:br>
              <a:rPr dirty="0" sz="2800" lang="ru-RU" smtClean="0"/>
            </a:br>
            <a:r>
              <a:rPr dirty="0" sz="2800" lang="ru-RU" smtClean="0">
                <a:solidFill>
                  <a:schemeClr val="bg1"/>
                </a:solidFill>
              </a:rPr>
              <a:t>№1 </a:t>
            </a:r>
            <a:r>
              <a:rPr dirty="0" sz="2800" i="1" lang="ru-RU" smtClean="0">
                <a:solidFill>
                  <a:schemeClr val="bg1"/>
                </a:solidFill>
              </a:rPr>
              <a:t>«Откуда берётся </a:t>
            </a:r>
            <a:r>
              <a:rPr b="1" dirty="0" sz="2800" i="1" lang="ru-RU" smtClean="0">
                <a:solidFill>
                  <a:schemeClr val="bg1"/>
                </a:solidFill>
              </a:rPr>
              <a:t>песок</a:t>
            </a:r>
            <a:r>
              <a:rPr dirty="0" sz="2800" i="1" lang="ru-RU" smtClean="0">
                <a:solidFill>
                  <a:schemeClr val="bg1"/>
                </a:solidFill>
              </a:rPr>
              <a:t>»</a:t>
            </a:r>
            <a:r>
              <a:rPr dirty="0" sz="2800" lang="ru-RU" smtClean="0">
                <a:solidFill>
                  <a:schemeClr val="bg1"/>
                </a:solidFill>
              </a:rPr>
              <a:t/>
            </a:r>
            <a:br>
              <a:rPr dirty="0" sz="2800" lang="ru-RU" smtClean="0">
                <a:solidFill>
                  <a:schemeClr val="bg1"/>
                </a:solidFill>
              </a:rPr>
            </a:br>
            <a:r>
              <a:rPr dirty="0" sz="2800" lang="ru-RU" u="sng" smtClean="0">
                <a:solidFill>
                  <a:schemeClr val="bg1"/>
                </a:solidFill>
              </a:rPr>
              <a:t>Материал</a:t>
            </a:r>
            <a:r>
              <a:rPr dirty="0" sz="2800" lang="ru-RU" smtClean="0">
                <a:solidFill>
                  <a:schemeClr val="bg1"/>
                </a:solidFill>
              </a:rPr>
              <a:t>: камни, листы белой бумаги, лупа</a:t>
            </a:r>
            <a:r>
              <a:rPr dirty="0" sz="2800" lang="ru-RU" smtClean="0"/>
              <a:t>.</a:t>
            </a:r>
            <a:endParaRPr dirty="0" sz="2800" lang="ru-RU"/>
          </a:p>
        </p:txBody>
      </p:sp>
      <p:sp>
        <p:nvSpPr>
          <p:cNvPr id="104861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4615" lnSpcReduction="20000"/>
          </a:bodyPr>
          <a:p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Ход эксперимента:</a:t>
            </a:r>
          </a:p>
          <a:p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Возьмите 2 камня и постучите ими друг о друга, потрите их над листом бумаге.</a:t>
            </a:r>
          </a:p>
          <a:p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• Как вы думаете, что это сыплется?</a:t>
            </a:r>
          </a:p>
          <a:p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• Возьмите лупы, рассмотрите это.</a:t>
            </a:r>
          </a:p>
          <a:p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• Как мы получили </a:t>
            </a:r>
            <a:r>
              <a:rPr b="1" dirty="0" lang="ru-RU" smtClean="0">
                <a:solidFill>
                  <a:schemeClr val="bg2">
                    <a:lumMod val="50000"/>
                  </a:schemeClr>
                </a:solidFill>
              </a:rPr>
              <a:t>песок</a:t>
            </a:r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  <a:p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• Как в природе появляется </a:t>
            </a:r>
            <a:r>
              <a:rPr b="1" dirty="0" lang="ru-RU" smtClean="0">
                <a:solidFill>
                  <a:schemeClr val="bg2">
                    <a:lumMod val="50000"/>
                  </a:schemeClr>
                </a:solidFill>
              </a:rPr>
              <a:t>песок</a:t>
            </a:r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  <a:p>
            <a:r>
              <a:rPr dirty="0" lang="ru-RU" u="sng" smtClean="0">
                <a:solidFill>
                  <a:schemeClr val="bg2">
                    <a:lumMod val="50000"/>
                  </a:schemeClr>
                </a:solidFill>
              </a:rPr>
              <a:t>Вывод</a:t>
            </a:r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: Ветер, вода разрушают камни, в результате чего и появляется </a:t>
            </a:r>
            <a:r>
              <a:rPr b="1" dirty="0" lang="ru-RU" smtClean="0">
                <a:solidFill>
                  <a:schemeClr val="bg2">
                    <a:lumMod val="50000"/>
                  </a:schemeClr>
                </a:solidFill>
              </a:rPr>
              <a:t>песок</a:t>
            </a:r>
            <a:endParaRPr dirty="0" lang="ru-RU" smtClean="0">
              <a:solidFill>
                <a:schemeClr val="bg2">
                  <a:lumMod val="50000"/>
                </a:schemeClr>
              </a:solidFill>
            </a:endParaRPr>
          </a:p>
          <a:p>
            <a:endParaRPr dirty="0" lang="ru-RU"/>
          </a:p>
        </p:txBody>
      </p:sp>
      <p:pic>
        <p:nvPicPr>
          <p:cNvPr id="2097154" name="Содержимое 4" descr="IMG_20210209_162253.jpg"/>
          <p:cNvPicPr>
            <a:picLocks noChangeAspect="1" noGrp="1"/>
          </p:cNvPicPr>
          <p:nvPr>
            <p:ph sz="half" idx="2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 rot="5400000">
            <a:off x="3613950" y="2529662"/>
            <a:ext cx="4059238" cy="2000264"/>
          </a:xfrm>
        </p:spPr>
      </p:pic>
      <p:pic>
        <p:nvPicPr>
          <p:cNvPr id="2097155" name="Рисунок 5" descr="IMG_20210209_162202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 rot="5400000">
            <a:off x="5643569" y="2571745"/>
            <a:ext cx="4071968" cy="1928826"/>
          </a:xfrm>
          <a:prstGeom prst="rect"/>
        </p:spPr>
      </p:pic>
    </p:spTree>
  </p:cSld>
  <p:clrMapOvr>
    <a:masterClrMapping/>
  </p:clrMapOvr>
  <p:transition spd="slow">
    <p:wheel spokes="8"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p>
            <a:pPr algn="ctr"/>
            <a:r>
              <a:rPr dirty="0" sz="3200" lang="ru-RU" smtClean="0">
                <a:solidFill>
                  <a:schemeClr val="bg1"/>
                </a:solidFill>
              </a:rPr>
              <a:t>№2 </a:t>
            </a:r>
            <a:r>
              <a:rPr dirty="0" sz="3200" i="1" lang="ru-RU" smtClean="0">
                <a:solidFill>
                  <a:schemeClr val="bg1"/>
                </a:solidFill>
              </a:rPr>
              <a:t>«Из чего состоит </a:t>
            </a:r>
            <a:r>
              <a:rPr b="1" dirty="0" sz="3200" i="1" lang="ru-RU" smtClean="0">
                <a:solidFill>
                  <a:schemeClr val="bg1"/>
                </a:solidFill>
              </a:rPr>
              <a:t>песок</a:t>
            </a:r>
            <a:r>
              <a:rPr dirty="0" sz="3200" i="1" lang="ru-RU" smtClean="0">
                <a:solidFill>
                  <a:schemeClr val="bg1"/>
                </a:solidFill>
              </a:rPr>
              <a:t>»</a:t>
            </a:r>
            <a:r>
              <a:rPr dirty="0" sz="3200" lang="ru-RU" smtClean="0">
                <a:solidFill>
                  <a:schemeClr val="bg1"/>
                </a:solidFill>
              </a:rPr>
              <a:t/>
            </a:r>
            <a:br>
              <a:rPr dirty="0" sz="3200" lang="ru-RU" smtClean="0">
                <a:solidFill>
                  <a:schemeClr val="bg1"/>
                </a:solidFill>
              </a:rPr>
            </a:br>
            <a:r>
              <a:rPr dirty="0" sz="3200" lang="ru-RU" u="sng" smtClean="0">
                <a:solidFill>
                  <a:schemeClr val="bg1"/>
                </a:solidFill>
              </a:rPr>
              <a:t>Материал</a:t>
            </a:r>
            <a:r>
              <a:rPr dirty="0" sz="3200" lang="ru-RU" smtClean="0">
                <a:solidFill>
                  <a:schemeClr val="bg1"/>
                </a:solidFill>
              </a:rPr>
              <a:t>: стаканчики с песком, листы белой бумаги, лупы.</a:t>
            </a:r>
            <a:r>
              <a:rPr dirty="0" sz="3200" lang="ru-RU" smtClean="0"/>
              <a:t/>
            </a:r>
            <a:br>
              <a:rPr dirty="0" sz="3200" lang="ru-RU" smtClean="0"/>
            </a:br>
            <a:endParaRPr dirty="0" sz="3200" lang="ru-RU"/>
          </a:p>
        </p:txBody>
      </p:sp>
      <p:sp>
        <p:nvSpPr>
          <p:cNvPr id="1048615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4615" lnSpcReduction="20000"/>
          </a:bodyPr>
          <a:p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Ход эксперимента:</a:t>
            </a:r>
          </a:p>
          <a:p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Насыпьте </a:t>
            </a:r>
            <a:r>
              <a:rPr b="1" dirty="0" lang="ru-RU" smtClean="0">
                <a:solidFill>
                  <a:schemeClr val="bg2">
                    <a:lumMod val="50000"/>
                  </a:schemeClr>
                </a:solidFill>
              </a:rPr>
              <a:t>песок на листок бумаге</a:t>
            </a:r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, с помощью лупы рассмотрите его.</a:t>
            </a:r>
          </a:p>
          <a:p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• Из чего состоит </a:t>
            </a:r>
            <a:r>
              <a:rPr b="1" dirty="0" lang="ru-RU" smtClean="0">
                <a:solidFill>
                  <a:schemeClr val="bg2">
                    <a:lumMod val="50000"/>
                  </a:schemeClr>
                </a:solidFill>
              </a:rPr>
              <a:t>песок</a:t>
            </a:r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? </a:t>
            </a:r>
            <a:r>
              <a:rPr dirty="0" i="1" lang="ru-RU" smtClean="0">
                <a:solidFill>
                  <a:schemeClr val="bg2">
                    <a:lumMod val="50000"/>
                  </a:schemeClr>
                </a:solidFill>
              </a:rPr>
              <a:t>(зёрнышек – песчинок)</a:t>
            </a:r>
            <a:endParaRPr dirty="0" lang="ru-RU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• Как выглядят песчинки?</a:t>
            </a:r>
          </a:p>
          <a:p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      • Похожи ли песчинки одна на другую?</a:t>
            </a:r>
          </a:p>
          <a:p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Чтобы получилось большая горка песка нужно очень много песка.</a:t>
            </a:r>
          </a:p>
          <a:p>
            <a:r>
              <a:rPr dirty="0" lang="ru-RU" u="sng" smtClean="0">
                <a:solidFill>
                  <a:schemeClr val="bg2">
                    <a:lumMod val="50000"/>
                  </a:schemeClr>
                </a:solidFill>
              </a:rPr>
              <a:t>Вывод</a:t>
            </a:r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b="1" dirty="0" lang="ru-RU" smtClean="0">
                <a:solidFill>
                  <a:schemeClr val="bg2">
                    <a:lumMod val="50000"/>
                  </a:schemeClr>
                </a:solidFill>
              </a:rPr>
              <a:t>Песок</a:t>
            </a:r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 состоит из мелких песчинок, которые не прилипают друг к другу.</a:t>
            </a:r>
          </a:p>
          <a:p>
            <a:endParaRPr dirty="0" lang="ru-RU"/>
          </a:p>
        </p:txBody>
      </p:sp>
      <p:pic>
        <p:nvPicPr>
          <p:cNvPr id="2097156" name="Содержимое 4" descr="IMG_20210209_162540.jpg"/>
          <p:cNvPicPr>
            <a:picLocks noChangeAspect="1" noGrp="1"/>
          </p:cNvPicPr>
          <p:nvPr>
            <p:ph sz="half" idx="2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286248" y="1714488"/>
            <a:ext cx="4421190" cy="4286280"/>
          </a:xfrm>
        </p:spPr>
      </p:pic>
    </p:spTree>
  </p:cSld>
  <p:clrMapOvr>
    <a:masterClrMapping/>
  </p:clrMapOvr>
  <p:transition spd="slow">
    <p:wheel spokes="8"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dirty="0" sz="2800" lang="ru-RU" smtClean="0">
                <a:solidFill>
                  <a:schemeClr val="bg1"/>
                </a:solidFill>
              </a:rPr>
              <a:t>№3 </a:t>
            </a:r>
            <a:r>
              <a:rPr dirty="0" sz="2800" i="1" lang="ru-RU" smtClean="0">
                <a:solidFill>
                  <a:schemeClr val="bg1"/>
                </a:solidFill>
              </a:rPr>
              <a:t>«Легко ли сыпется </a:t>
            </a:r>
            <a:r>
              <a:rPr b="1" dirty="0" sz="2800" i="1" lang="ru-RU" smtClean="0">
                <a:solidFill>
                  <a:schemeClr val="bg1"/>
                </a:solidFill>
              </a:rPr>
              <a:t>песок</a:t>
            </a:r>
            <a:r>
              <a:rPr dirty="0" sz="2800" i="1" lang="ru-RU" smtClean="0">
                <a:solidFill>
                  <a:schemeClr val="bg1"/>
                </a:solidFill>
              </a:rPr>
              <a:t>»</a:t>
            </a:r>
            <a:r>
              <a:rPr dirty="0" sz="2800" lang="ru-RU" smtClean="0">
                <a:solidFill>
                  <a:schemeClr val="bg1"/>
                </a:solidFill>
              </a:rPr>
              <a:t/>
            </a:r>
            <a:br>
              <a:rPr dirty="0" sz="2800" lang="ru-RU" smtClean="0">
                <a:solidFill>
                  <a:schemeClr val="bg1"/>
                </a:solidFill>
              </a:rPr>
            </a:br>
            <a:r>
              <a:rPr dirty="0" sz="2800" lang="ru-RU" u="sng" smtClean="0">
                <a:solidFill>
                  <a:schemeClr val="bg1"/>
                </a:solidFill>
              </a:rPr>
              <a:t>Материал</a:t>
            </a:r>
            <a:r>
              <a:rPr dirty="0" sz="2800" lang="ru-RU" smtClean="0">
                <a:solidFill>
                  <a:schemeClr val="bg1"/>
                </a:solidFill>
              </a:rPr>
              <a:t>: подносы с песком.</a:t>
            </a:r>
            <a:r>
              <a:rPr dirty="0" sz="2800" lang="ru-RU" smtClean="0"/>
              <a:t/>
            </a:r>
            <a:br>
              <a:rPr dirty="0" sz="2800" lang="ru-RU" smtClean="0"/>
            </a:br>
            <a:endParaRPr dirty="0" sz="2800" lang="ru-RU"/>
          </a:p>
        </p:txBody>
      </p:sp>
      <p:sp>
        <p:nvSpPr>
          <p:cNvPr id="1048617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Ход эксперимента:</a:t>
            </a:r>
          </a:p>
          <a:p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Предложить набрать в кулачок горсть песка и выпустить его маленькой струйкой.</a:t>
            </a:r>
          </a:p>
          <a:p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• Легко ли он сыпется?</a:t>
            </a:r>
          </a:p>
          <a:p>
            <a:r>
              <a:rPr dirty="0" lang="ru-RU" u="sng" smtClean="0">
                <a:solidFill>
                  <a:schemeClr val="bg2">
                    <a:lumMod val="50000"/>
                  </a:schemeClr>
                </a:solidFill>
              </a:rPr>
              <a:t>Вывод</a:t>
            </a:r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: сухой </a:t>
            </a:r>
            <a:r>
              <a:rPr b="1" dirty="0" lang="ru-RU" smtClean="0">
                <a:solidFill>
                  <a:schemeClr val="bg2">
                    <a:lumMod val="50000"/>
                  </a:schemeClr>
                </a:solidFill>
              </a:rPr>
              <a:t>песок</a:t>
            </a:r>
            <a:r>
              <a:rPr dirty="0" lang="ru-RU" smtClean="0">
                <a:solidFill>
                  <a:schemeClr val="bg2">
                    <a:lumMod val="50000"/>
                  </a:schemeClr>
                </a:solidFill>
              </a:rPr>
              <a:t> легко сыпется и рассыпается на песчинки.</a:t>
            </a:r>
          </a:p>
          <a:p>
            <a:endParaRPr dirty="0" lang="ru-RU"/>
          </a:p>
        </p:txBody>
      </p:sp>
      <p:sp>
        <p:nvSpPr>
          <p:cNvPr id="1048618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ru-RU"/>
          </a:p>
        </p:txBody>
      </p:sp>
    </p:spTree>
  </p:cSld>
  <p:clrMapOvr>
    <a:masterClrMapping/>
  </p:clrMapOvr>
  <p:transition spd="slow">
    <p:wheel spokes="8"/>
  </p:transition>
  <p:timing/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Бумажная">
  <a:themeElements>
    <a:clrScheme name="Эркер">
      <a:dk1>
        <a:sysClr lastClr="000000" val="windowText"/>
      </a:dk1>
      <a:lt1>
        <a:sysClr lastClr="FFFFFF" val="window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algn="tl" flip="none" sx="40000" sy="40000" tx="0" ty="0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algn="tl" flip="none" sx="40000" sy="40000" tx="0" ty="0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algn="tl" blurRad="95000" rotWithShape="0">
              <a:srgbClr val="000000">
                <a:alpha val="50000"/>
              </a:srgbClr>
            </a:outerShdw>
          </a:effectLst>
          <a:scene3d>
            <a:camera prst="orthographicFront"/>
            <a:lightRig dir="t" rig="sof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algn="tl" flip="none" sx="58000" sy="38000" tx="0" ty="0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SPecialiST RePack</Company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Проект «Удивительный песок» с использованием иновационных технологий в ДОУ</dc:title>
  <dc:creator>Пользователь</dc:creator>
  <cp:lastModifiedBy>Пользователь</cp:lastModifiedBy>
  <dcterms:created xsi:type="dcterms:W3CDTF">2021-02-09T05:32:45Z</dcterms:created>
  <dcterms:modified xsi:type="dcterms:W3CDTF">2021-02-10T15:00:36Z</dcterms:modified>
</cp:coreProperties>
</file>