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4"/>
  </p:notesMasterIdLst>
  <p:handoutMasterIdLst>
    <p:handoutMasterId r:id="rId25"/>
  </p:handoutMasterIdLst>
  <p:sldIdLst>
    <p:sldId id="268" r:id="rId5"/>
    <p:sldId id="287" r:id="rId6"/>
    <p:sldId id="269" r:id="rId7"/>
    <p:sldId id="277" r:id="rId8"/>
    <p:sldId id="278" r:id="rId9"/>
    <p:sldId id="270" r:id="rId10"/>
    <p:sldId id="279" r:id="rId11"/>
    <p:sldId id="271" r:id="rId12"/>
    <p:sldId id="273" r:id="rId13"/>
    <p:sldId id="280" r:id="rId14"/>
    <p:sldId id="281" r:id="rId15"/>
    <p:sldId id="282" r:id="rId16"/>
    <p:sldId id="272" r:id="rId17"/>
    <p:sldId id="283" r:id="rId18"/>
    <p:sldId id="284" r:id="rId19"/>
    <p:sldId id="285" r:id="rId20"/>
    <p:sldId id="274" r:id="rId21"/>
    <p:sldId id="266" r:id="rId22"/>
    <p:sldId id="286" r:id="rId2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C567A"/>
    <a:srgbClr val="0D1D51"/>
    <a:srgbClr val="0072C7"/>
    <a:srgbClr val="66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02" autoAdjust="0"/>
    <p:restoredTop sz="87949" autoAdjust="0"/>
  </p:normalViewPr>
  <p:slideViewPr>
    <p:cSldViewPr snapToGrid="0" showGuides="1">
      <p:cViewPr varScale="1">
        <p:scale>
          <a:sx n="64" d="100"/>
          <a:sy n="64" d="100"/>
        </p:scale>
        <p:origin x="-96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074"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BF404C6-F3CC-4383-8FBC-3F7F856D112C}" type="datetime1">
              <a:rPr lang="ru-RU" smtClean="0"/>
              <a:pPr rtl="0"/>
              <a:t>29.03.2021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8A1656-FDB1-442A-B22F-67D2FDA9ED13}" type="slidenum">
              <a:rPr lang="ru-RU" smtClean="0"/>
              <a:pPr rtl="0"/>
              <a:t>‹#›</a:t>
            </a:fld>
            <a:endParaRPr lang="ru-RU"/>
          </a:p>
        </p:txBody>
      </p:sp>
    </p:spTree>
    <p:extLst>
      <p:ext uri="{BB962C8B-B14F-4D97-AF65-F5344CB8AC3E}">
        <p14:creationId xmlns=""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53AFD-DFF1-40C5-A030-1B2F2E9C0365}" type="datetime1">
              <a:rPr lang="ru-RU" smtClean="0"/>
              <a:pPr/>
              <a:t>29.03.2021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36304E-FDE3-4B4F-A3B7-EBE87F3FA5E2}" type="slidenum">
              <a:rPr lang="ru-RU" noProof="0" smtClean="0"/>
              <a:pPr rtl="0"/>
              <a:t>‹#›</a:t>
            </a:fld>
            <a:endParaRPr lang="ru-RU" noProof="0"/>
          </a:p>
        </p:txBody>
      </p:sp>
    </p:spTree>
    <p:extLst>
      <p:ext uri="{BB962C8B-B14F-4D97-AF65-F5344CB8AC3E}">
        <p14:creationId xmlns=""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a:t>
            </a:fld>
            <a:endParaRPr lang="ru-RU"/>
          </a:p>
        </p:txBody>
      </p:sp>
    </p:spTree>
    <p:extLst>
      <p:ext uri="{BB962C8B-B14F-4D97-AF65-F5344CB8AC3E}">
        <p14:creationId xmlns="" xmlns:p14="http://schemas.microsoft.com/office/powerpoint/2010/main" val="224316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11</a:t>
            </a:fld>
            <a:endParaRPr lang="ru-RU"/>
          </a:p>
        </p:txBody>
      </p:sp>
    </p:spTree>
    <p:extLst>
      <p:ext uri="{BB962C8B-B14F-4D97-AF65-F5344CB8AC3E}">
        <p14:creationId xmlns="" xmlns:p14="http://schemas.microsoft.com/office/powerpoint/2010/main" val="332807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12</a:t>
            </a:fld>
            <a:endParaRPr lang="ru-RU"/>
          </a:p>
        </p:txBody>
      </p:sp>
    </p:spTree>
    <p:extLst>
      <p:ext uri="{BB962C8B-B14F-4D97-AF65-F5344CB8AC3E}">
        <p14:creationId xmlns="" xmlns:p14="http://schemas.microsoft.com/office/powerpoint/2010/main" val="332807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13</a:t>
            </a:fld>
            <a:endParaRPr lang="ru-RU"/>
          </a:p>
        </p:txBody>
      </p:sp>
    </p:spTree>
    <p:extLst>
      <p:ext uri="{BB962C8B-B14F-4D97-AF65-F5344CB8AC3E}">
        <p14:creationId xmlns="" xmlns:p14="http://schemas.microsoft.com/office/powerpoint/2010/main" val="1631156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14</a:t>
            </a:fld>
            <a:endParaRPr lang="ru-RU"/>
          </a:p>
        </p:txBody>
      </p:sp>
    </p:spTree>
    <p:extLst>
      <p:ext uri="{BB962C8B-B14F-4D97-AF65-F5344CB8AC3E}">
        <p14:creationId xmlns="" xmlns:p14="http://schemas.microsoft.com/office/powerpoint/2010/main" val="388040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15</a:t>
            </a:fld>
            <a:endParaRPr lang="ru-RU"/>
          </a:p>
        </p:txBody>
      </p:sp>
    </p:spTree>
    <p:extLst>
      <p:ext uri="{BB962C8B-B14F-4D97-AF65-F5344CB8AC3E}">
        <p14:creationId xmlns="" xmlns:p14="http://schemas.microsoft.com/office/powerpoint/2010/main" val="388040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16</a:t>
            </a:fld>
            <a:endParaRPr lang="ru-RU"/>
          </a:p>
        </p:txBody>
      </p:sp>
    </p:spTree>
    <p:extLst>
      <p:ext uri="{BB962C8B-B14F-4D97-AF65-F5344CB8AC3E}">
        <p14:creationId xmlns="" xmlns:p14="http://schemas.microsoft.com/office/powerpoint/2010/main" val="388040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17</a:t>
            </a:fld>
            <a:endParaRPr lang="ru-RU"/>
          </a:p>
        </p:txBody>
      </p:sp>
    </p:spTree>
    <p:extLst>
      <p:ext uri="{BB962C8B-B14F-4D97-AF65-F5344CB8AC3E}">
        <p14:creationId xmlns="" xmlns:p14="http://schemas.microsoft.com/office/powerpoint/2010/main" val="179059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18</a:t>
            </a:fld>
            <a:endParaRPr lang="ru-RU"/>
          </a:p>
        </p:txBody>
      </p:sp>
    </p:spTree>
    <p:extLst>
      <p:ext uri="{BB962C8B-B14F-4D97-AF65-F5344CB8AC3E}">
        <p14:creationId xmlns="" xmlns:p14="http://schemas.microsoft.com/office/powerpoint/2010/main" val="314079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19</a:t>
            </a:fld>
            <a:endParaRPr lang="ru-RU"/>
          </a:p>
        </p:txBody>
      </p:sp>
    </p:spTree>
    <p:extLst>
      <p:ext uri="{BB962C8B-B14F-4D97-AF65-F5344CB8AC3E}">
        <p14:creationId xmlns="" xmlns:p14="http://schemas.microsoft.com/office/powerpoint/2010/main" val="332807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3</a:t>
            </a:fld>
            <a:endParaRPr lang="ru-RU"/>
          </a:p>
        </p:txBody>
      </p:sp>
    </p:spTree>
    <p:extLst>
      <p:ext uri="{BB962C8B-B14F-4D97-AF65-F5344CB8AC3E}">
        <p14:creationId xmlns=""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4</a:t>
            </a:fld>
            <a:endParaRPr lang="ru-RU"/>
          </a:p>
        </p:txBody>
      </p:sp>
    </p:spTree>
    <p:extLst>
      <p:ext uri="{BB962C8B-B14F-4D97-AF65-F5344CB8AC3E}">
        <p14:creationId xmlns="" xmlns:p14="http://schemas.microsoft.com/office/powerpoint/2010/main" val="285139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5</a:t>
            </a:fld>
            <a:endParaRPr lang="ru-RU"/>
          </a:p>
        </p:txBody>
      </p:sp>
    </p:spTree>
    <p:extLst>
      <p:ext uri="{BB962C8B-B14F-4D97-AF65-F5344CB8AC3E}">
        <p14:creationId xmlns="" xmlns:p14="http://schemas.microsoft.com/office/powerpoint/2010/main" val="285139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6</a:t>
            </a:fld>
            <a:endParaRPr lang="ru-RU"/>
          </a:p>
        </p:txBody>
      </p:sp>
    </p:spTree>
    <p:extLst>
      <p:ext uri="{BB962C8B-B14F-4D97-AF65-F5344CB8AC3E}">
        <p14:creationId xmlns="" xmlns:p14="http://schemas.microsoft.com/office/powerpoint/2010/main" val="332807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7</a:t>
            </a:fld>
            <a:endParaRPr lang="ru-RU"/>
          </a:p>
        </p:txBody>
      </p:sp>
    </p:spTree>
    <p:extLst>
      <p:ext uri="{BB962C8B-B14F-4D97-AF65-F5344CB8AC3E}">
        <p14:creationId xmlns="" xmlns:p14="http://schemas.microsoft.com/office/powerpoint/2010/main" val="332807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8</a:t>
            </a:fld>
            <a:endParaRPr lang="ru-RU"/>
          </a:p>
        </p:txBody>
      </p:sp>
    </p:spTree>
    <p:extLst>
      <p:ext uri="{BB962C8B-B14F-4D97-AF65-F5344CB8AC3E}">
        <p14:creationId xmlns="" xmlns:p14="http://schemas.microsoft.com/office/powerpoint/2010/main" val="388040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9</a:t>
            </a:fld>
            <a:endParaRPr lang="ru-RU"/>
          </a:p>
        </p:txBody>
      </p:sp>
    </p:spTree>
    <p:extLst>
      <p:ext uri="{BB962C8B-B14F-4D97-AF65-F5344CB8AC3E}">
        <p14:creationId xmlns="" xmlns:p14="http://schemas.microsoft.com/office/powerpoint/2010/main" val="69822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pPr rtl="0"/>
              <a:t>10</a:t>
            </a:fld>
            <a:endParaRPr lang="ru-RU"/>
          </a:p>
        </p:txBody>
      </p:sp>
    </p:spTree>
    <p:extLst>
      <p:ext uri="{BB962C8B-B14F-4D97-AF65-F5344CB8AC3E}">
        <p14:creationId xmlns="" xmlns:p14="http://schemas.microsoft.com/office/powerpoint/2010/main" val="388040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звание слайда_01">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6372999" y="1312605"/>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504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Группа 9">
            <a:extLst>
              <a:ext uri="{FF2B5EF4-FFF2-40B4-BE49-F238E27FC236}">
                <a16:creationId xmlns="" xmlns:a16="http://schemas.microsoft.com/office/drawing/2014/main" id="{3AE61224-6208-4388-840A-2A613B842650}"/>
              </a:ext>
            </a:extLst>
          </p:cNvPr>
          <p:cNvGrpSpPr/>
          <p:nvPr userDrawn="1"/>
        </p:nvGrpSpPr>
        <p:grpSpPr>
          <a:xfrm>
            <a:off x="-1871180" y="-2049517"/>
            <a:ext cx="8917229" cy="10769768"/>
            <a:chOff x="11114088" y="2241550"/>
            <a:chExt cx="1905000" cy="2354263"/>
          </a:xfrm>
          <a:solidFill>
            <a:schemeClr val="bg2">
              <a:alpha val="91000"/>
            </a:schemeClr>
          </a:solidFill>
        </p:grpSpPr>
        <p:sp>
          <p:nvSpPr>
            <p:cNvPr id="11" name="Полилиния 5">
              <a:extLst>
                <a:ext uri="{FF2B5EF4-FFF2-40B4-BE49-F238E27FC236}">
                  <a16:creationId xmlns="" xmlns:a16="http://schemas.microsoft.com/office/drawing/2014/main" id="{9C262CDC-D38F-428C-A15E-DDD5A48CA06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 xmlns:a16="http://schemas.microsoft.com/office/drawing/2014/main" id="{6CA70729-6AED-407B-8058-1348C4E2ED0A}"/>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Tree>
    <p:extLst>
      <p:ext uri="{BB962C8B-B14F-4D97-AF65-F5344CB8AC3E}">
        <p14:creationId xmlns=""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пасибо 01">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6372999" y="1844881"/>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Текст 6">
            <a:extLst>
              <a:ext uri="{FF2B5EF4-FFF2-40B4-BE49-F238E27FC236}">
                <a16:creationId xmlns=""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ru-RU" noProof="0" dirty="0"/>
              <a:t>Место для URL-адреса веб-сайта</a:t>
            </a:r>
          </a:p>
        </p:txBody>
      </p:sp>
      <p:pic>
        <p:nvPicPr>
          <p:cNvPr id="17" name="Графический объект 16" descr="Конверт">
            <a:extLst>
              <a:ext uri="{FF2B5EF4-FFF2-40B4-BE49-F238E27FC236}">
                <a16:creationId xmlns=""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 xmlns:a14="http://schemas.microsoft.com/office/drawing/2010/main"/>
              </a:ext>
              <a:ext uri="{96DAC541-7B7A-43D3-8B79-37D633B846F1}">
                <asvg:svgBlip xmlns="" xmlns:asvg="http://schemas.microsoft.com/office/drawing/2016/SVG/main" r:embed="rId4"/>
              </a:ext>
            </a:extLst>
          </a:blip>
          <a:stretch>
            <a:fillRect/>
          </a:stretch>
        </p:blipFill>
        <p:spPr>
          <a:xfrm>
            <a:off x="6541475" y="4452337"/>
            <a:ext cx="387795" cy="387795"/>
          </a:xfrm>
          <a:prstGeom prst="rect">
            <a:avLst/>
          </a:prstGeom>
        </p:spPr>
      </p:pic>
      <p:pic>
        <p:nvPicPr>
          <p:cNvPr id="18" name="Графический объект 17" descr="Сеть">
            <a:extLst>
              <a:ext uri="{FF2B5EF4-FFF2-40B4-BE49-F238E27FC236}">
                <a16:creationId xmlns="" xmlns:a16="http://schemas.microsoft.com/office/drawing/2014/main" id="{2DA3CFE0-4ED8-4345-A158-94E70F463E99}"/>
              </a:ext>
            </a:extLst>
          </p:cNvPr>
          <p:cNvPicPr>
            <a:picLocks noChangeAspect="1"/>
          </p:cNvPicPr>
          <p:nvPr userDrawn="1"/>
        </p:nvPicPr>
        <p:blipFill>
          <a:blip r:embed="rId5">
            <a:extLst>
              <a:ext uri="{28A0092B-C50C-407E-A947-70E740481C1C}">
                <a14:useLocalDpi xmlns="" xmlns:a14="http://schemas.microsoft.com/office/drawing/2010/main"/>
              </a:ext>
              <a:ext uri="{96DAC541-7B7A-43D3-8B79-37D633B846F1}">
                <asvg:svgBlip xmlns="" xmlns:asvg="http://schemas.microsoft.com/office/drawing/2016/SVG/main" r:embed="rId6"/>
              </a:ext>
            </a:extLst>
          </a:blip>
          <a:stretch>
            <a:fillRect/>
          </a:stretch>
        </p:blipFill>
        <p:spPr>
          <a:xfrm>
            <a:off x="6522084" y="4925640"/>
            <a:ext cx="426575" cy="426575"/>
          </a:xfrm>
          <a:prstGeom prst="rect">
            <a:avLst/>
          </a:prstGeom>
        </p:spPr>
      </p:pic>
      <p:sp>
        <p:nvSpPr>
          <p:cNvPr id="2" name="Заголовок 1">
            <a:extLst>
              <a:ext uri="{FF2B5EF4-FFF2-40B4-BE49-F238E27FC236}">
                <a16:creationId xmlns=""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титульный слайд_02">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tretch>
            <a:fillRect/>
          </a:stretch>
        </p:blipFill>
        <p:spPr>
          <a:xfrm>
            <a:off x="10015850" y="391862"/>
            <a:ext cx="1745251" cy="673365"/>
          </a:xfrm>
          <a:prstGeom prst="rect">
            <a:avLst/>
          </a:prstGeom>
        </p:spPr>
      </p:pic>
      <p:cxnSp>
        <p:nvCxnSpPr>
          <p:cNvPr id="12" name="Прямая соединительная линия 11">
            <a:extLst>
              <a:ext uri="{FF2B5EF4-FFF2-40B4-BE49-F238E27FC236}">
                <a16:creationId xmlns=""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Графический объект 18" descr="Конверт">
            <a:extLst>
              <a:ext uri="{FF2B5EF4-FFF2-40B4-BE49-F238E27FC236}">
                <a16:creationId xmlns=""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 xmlns:a14="http://schemas.microsoft.com/office/drawing/2010/main"/>
              </a:ext>
            </a:extLst>
          </a:blip>
          <a:stretch>
            <a:fillRect/>
          </a:stretch>
        </p:blipFill>
        <p:spPr>
          <a:xfrm>
            <a:off x="6541475" y="4452337"/>
            <a:ext cx="387795" cy="387795"/>
          </a:xfrm>
          <a:prstGeom prst="rect">
            <a:avLst/>
          </a:prstGeom>
        </p:spPr>
      </p:pic>
      <p:pic>
        <p:nvPicPr>
          <p:cNvPr id="20" name="Графический объект 19" descr="Сеть">
            <a:extLst>
              <a:ext uri="{FF2B5EF4-FFF2-40B4-BE49-F238E27FC236}">
                <a16:creationId xmlns=""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 xmlns:a14="http://schemas.microsoft.com/office/drawing/2010/main"/>
              </a:ext>
            </a:extLst>
          </a:blip>
          <a:stretch>
            <a:fillRect/>
          </a:stretch>
        </p:blipFill>
        <p:spPr>
          <a:xfrm>
            <a:off x="6522084" y="4925640"/>
            <a:ext cx="426575" cy="426575"/>
          </a:xfrm>
          <a:prstGeom prst="rect">
            <a:avLst/>
          </a:prstGeom>
        </p:spPr>
      </p:pic>
      <p:sp>
        <p:nvSpPr>
          <p:cNvPr id="21" name="Подзаголовок 2">
            <a:extLst>
              <a:ext uri="{FF2B5EF4-FFF2-40B4-BE49-F238E27FC236}">
                <a16:creationId xmlns=""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22" name="Текст 6">
            <a:extLst>
              <a:ext uri="{FF2B5EF4-FFF2-40B4-BE49-F238E27FC236}">
                <a16:creationId xmlns=""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ru-RU" noProof="0" dirty="0"/>
              <a:t>Место для URL-адреса веб-сайта</a:t>
            </a:r>
          </a:p>
        </p:txBody>
      </p:sp>
      <p:sp>
        <p:nvSpPr>
          <p:cNvPr id="18" name="Заголовок 1">
            <a:extLst>
              <a:ext uri="{FF2B5EF4-FFF2-40B4-BE49-F238E27FC236}">
                <a16:creationId xmlns=""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 xmlns:p14="http://schemas.microsoft.com/office/powerpoint/2010/main" val="81010702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Овал 5">
            <a:extLst>
              <a:ext uri="{FF2B5EF4-FFF2-40B4-BE49-F238E27FC236}">
                <a16:creationId xmlns=""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5905788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dirty="0"/>
          </a:p>
        </p:txBody>
      </p:sp>
      <p:pic>
        <p:nvPicPr>
          <p:cNvPr id="8" name="Рисунок 7">
            <a:extLst>
              <a:ext uri="{FF2B5EF4-FFF2-40B4-BE49-F238E27FC236}">
                <a16:creationId xmlns=""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Номер слайда 5">
            <a:extLst>
              <a:ext uri="{FF2B5EF4-FFF2-40B4-BE49-F238E27FC236}">
                <a16:creationId xmlns=""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rtl="0"/>
              <a:t>‹#›</a:t>
            </a:fld>
            <a:endParaRPr lang="ru-RU" noProof="0" dirty="0"/>
          </a:p>
        </p:txBody>
      </p:sp>
      <p:grpSp>
        <p:nvGrpSpPr>
          <p:cNvPr id="4" name="Группа 3">
            <a:extLst>
              <a:ext uri="{FF2B5EF4-FFF2-40B4-BE49-F238E27FC236}">
                <a16:creationId xmlns=""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Овал 16">
              <a:extLst>
                <a:ext uri="{FF2B5EF4-FFF2-40B4-BE49-F238E27FC236}">
                  <a16:creationId xmlns=""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8" name="Группа 17">
              <a:extLst>
                <a:ext uri="{FF2B5EF4-FFF2-40B4-BE49-F238E27FC236}">
                  <a16:creationId xmlns=""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Полилиния 5">
                <a:extLst>
                  <a:ext uri="{FF2B5EF4-FFF2-40B4-BE49-F238E27FC236}">
                    <a16:creationId xmlns=""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grpSp>
      <p:sp>
        <p:nvSpPr>
          <p:cNvPr id="21" name="Текст 2">
            <a:extLst>
              <a:ext uri="{FF2B5EF4-FFF2-40B4-BE49-F238E27FC236}">
                <a16:creationId xmlns=""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 xmlns:p14="http://schemas.microsoft.com/office/powerpoint/2010/main" val="422654412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grpSp>
        <p:nvGrpSpPr>
          <p:cNvPr id="22" name="Группа 21">
            <a:extLst>
              <a:ext uri="{FF2B5EF4-FFF2-40B4-BE49-F238E27FC236}">
                <a16:creationId xmlns=""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Полилиния 5">
              <a:extLst>
                <a:ext uri="{FF2B5EF4-FFF2-40B4-BE49-F238E27FC236}">
                  <a16:creationId xmlns=""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5" name="Полилиния 6">
              <a:extLst>
                <a:ext uri="{FF2B5EF4-FFF2-40B4-BE49-F238E27FC236}">
                  <a16:creationId xmlns=""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6" name="Полилиния 7">
              <a:extLst>
                <a:ext uri="{FF2B5EF4-FFF2-40B4-BE49-F238E27FC236}">
                  <a16:creationId xmlns=""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US" noProof="0" smtClean="0"/>
              <a:pPr rtl="0"/>
              <a:t>‹#›</a:t>
            </a:fld>
            <a:endParaRPr lang="en-US" noProof="0" dirty="0"/>
          </a:p>
        </p:txBody>
      </p:sp>
      <p:sp>
        <p:nvSpPr>
          <p:cNvPr id="27" name="Объект 2">
            <a:extLst>
              <a:ext uri="{FF2B5EF4-FFF2-40B4-BE49-F238E27FC236}">
                <a16:creationId xmlns=""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2" name="Рисунок 11">
            <a:extLst>
              <a:ext uri="{FF2B5EF4-FFF2-40B4-BE49-F238E27FC236}">
                <a16:creationId xmlns="" xmlns:a16="http://schemas.microsoft.com/office/drawing/2014/main" id="{EC2DFD46-BF74-47BA-A496-92ED1979C360}"/>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13" name="Заголовок 1">
            <a:extLst>
              <a:ext uri="{FF2B5EF4-FFF2-40B4-BE49-F238E27FC236}">
                <a16:creationId xmlns=""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 noProof="0"/>
          </a:p>
        </p:txBody>
      </p:sp>
    </p:spTree>
    <p:extLst>
      <p:ext uri="{BB962C8B-B14F-4D97-AF65-F5344CB8AC3E}">
        <p14:creationId xmlns=""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18" name="Группа 17">
            <a:extLst>
              <a:ext uri="{FF2B5EF4-FFF2-40B4-BE49-F238E27FC236}">
                <a16:creationId xmlns=""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Полилиния 5">
              <a:extLst>
                <a:ext uri="{FF2B5EF4-FFF2-40B4-BE49-F238E27FC236}">
                  <a16:creationId xmlns=""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7">
              <a:extLst>
                <a:ext uri="{FF2B5EF4-FFF2-40B4-BE49-F238E27FC236}">
                  <a16:creationId xmlns=""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dirty="0"/>
          </a:p>
        </p:txBody>
      </p:sp>
      <p:sp>
        <p:nvSpPr>
          <p:cNvPr id="14" name="Объект 2">
            <a:extLst>
              <a:ext uri="{FF2B5EF4-FFF2-40B4-BE49-F238E27FC236}">
                <a16:creationId xmlns=""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Объект 3">
            <a:extLst>
              <a:ext uri="{FF2B5EF4-FFF2-40B4-BE49-F238E27FC236}">
                <a16:creationId xmlns=""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 xmlns:a16="http://schemas.microsoft.com/office/drawing/2014/main" id="{332150F9-14BF-4DCB-884D-49596914C290}"/>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21" name="Заголовок 1">
            <a:extLst>
              <a:ext uri="{FF2B5EF4-FFF2-40B4-BE49-F238E27FC236}">
                <a16:creationId xmlns=""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grpSp>
        <p:nvGrpSpPr>
          <p:cNvPr id="20" name="Группа 19">
            <a:extLst>
              <a:ext uri="{FF2B5EF4-FFF2-40B4-BE49-F238E27FC236}">
                <a16:creationId xmlns=""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Полилиния 5">
              <a:extLst>
                <a:ext uri="{FF2B5EF4-FFF2-40B4-BE49-F238E27FC236}">
                  <a16:creationId xmlns=""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6">
              <a:extLst>
                <a:ext uri="{FF2B5EF4-FFF2-40B4-BE49-F238E27FC236}">
                  <a16:creationId xmlns=""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7">
              <a:extLst>
                <a:ext uri="{FF2B5EF4-FFF2-40B4-BE49-F238E27FC236}">
                  <a16:creationId xmlns=""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dirty="0"/>
          </a:p>
        </p:txBody>
      </p:sp>
      <p:sp>
        <p:nvSpPr>
          <p:cNvPr id="14" name="Текст 2">
            <a:extLst>
              <a:ext uri="{FF2B5EF4-FFF2-40B4-BE49-F238E27FC236}">
                <a16:creationId xmlns=""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7" name="Объект 3">
            <a:extLst>
              <a:ext uri="{FF2B5EF4-FFF2-40B4-BE49-F238E27FC236}">
                <a16:creationId xmlns=""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8" name="Текст 4">
            <a:extLst>
              <a:ext uri="{FF2B5EF4-FFF2-40B4-BE49-F238E27FC236}">
                <a16:creationId xmlns=""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Объект 5">
            <a:extLst>
              <a:ext uri="{FF2B5EF4-FFF2-40B4-BE49-F238E27FC236}">
                <a16:creationId xmlns=""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21" name="Рисунок 20">
            <a:extLst>
              <a:ext uri="{FF2B5EF4-FFF2-40B4-BE49-F238E27FC236}">
                <a16:creationId xmlns="" xmlns:a16="http://schemas.microsoft.com/office/drawing/2014/main" id="{03383C6B-3BE4-4380-AF26-1C21492FCE8A}"/>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25" name="Заголовок 1">
            <a:extLst>
              <a:ext uri="{FF2B5EF4-FFF2-40B4-BE49-F238E27FC236}">
                <a16:creationId xmlns=""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2" name="Рисунок 21">
            <a:extLst>
              <a:ext uri="{FF2B5EF4-FFF2-40B4-BE49-F238E27FC236}">
                <a16:creationId xmlns=""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9" name="Заголовок 1">
            <a:extLst>
              <a:ext uri="{FF2B5EF4-FFF2-40B4-BE49-F238E27FC236}">
                <a16:creationId xmlns=""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20" name="Текст 3">
            <a:extLst>
              <a:ext uri="{FF2B5EF4-FFF2-40B4-BE49-F238E27FC236}">
                <a16:creationId xmlns=""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pic>
        <p:nvPicPr>
          <p:cNvPr id="8" name="Рисунок 7">
            <a:extLst>
              <a:ext uri="{FF2B5EF4-FFF2-40B4-BE49-F238E27FC236}">
                <a16:creationId xmlns="" xmlns:a16="http://schemas.microsoft.com/office/drawing/2014/main" id="{06298D65-1027-4897-A948-DCEEF8FC3D98}"/>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19" name="Группа 18">
            <a:extLst>
              <a:ext uri="{FF2B5EF4-FFF2-40B4-BE49-F238E27FC236}">
                <a16:creationId xmlns=""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Полилиния 5">
              <a:extLst>
                <a:ext uri="{FF2B5EF4-FFF2-40B4-BE49-F238E27FC236}">
                  <a16:creationId xmlns=""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6">
              <a:extLst>
                <a:ext uri="{FF2B5EF4-FFF2-40B4-BE49-F238E27FC236}">
                  <a16:creationId xmlns=""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7">
              <a:extLst>
                <a:ext uri="{FF2B5EF4-FFF2-40B4-BE49-F238E27FC236}">
                  <a16:creationId xmlns=""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dirty="0"/>
          </a:p>
        </p:txBody>
      </p:sp>
      <p:sp>
        <p:nvSpPr>
          <p:cNvPr id="14" name="Заголовок 1">
            <a:extLst>
              <a:ext uri="{FF2B5EF4-FFF2-40B4-BE49-F238E27FC236}">
                <a16:creationId xmlns=""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17" name="Текст 3">
            <a:extLst>
              <a:ext uri="{FF2B5EF4-FFF2-40B4-BE49-F238E27FC236}">
                <a16:creationId xmlns=""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8" name="Объект 2">
            <a:extLst>
              <a:ext uri="{FF2B5EF4-FFF2-40B4-BE49-F238E27FC236}">
                <a16:creationId xmlns=""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 xmlns:a16="http://schemas.microsoft.com/office/drawing/2014/main" id="{91881DEA-0ECB-4310-ADF5-4337ACB4338B}"/>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звание слайда_02">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 xmlns:a14="http://schemas.microsoft.com/office/drawing/2010/main">
                  <a14:imgLayer r:embed="rId3">
                    <a14:imgEffect>
                      <a14:brightnessContrast bright="100000"/>
                    </a14:imgEffect>
                  </a14:imgLayer>
                </a14:imgProps>
              </a:ext>
              <a:ext uri="{28A0092B-C50C-407E-A947-70E740481C1C}">
                <a14:useLocalDpi xmlns=""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50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12140839"/>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a:p>
        </p:txBody>
      </p:sp>
      <p:sp>
        <p:nvSpPr>
          <p:cNvPr id="3" name="Текст 2">
            <a:extLst>
              <a:ext uri="{FF2B5EF4-FFF2-40B4-BE49-F238E27FC236}">
                <a16:creationId xmlns=""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замещающего текста</a:t>
            </a:r>
          </a:p>
        </p:txBody>
      </p:sp>
      <p:pic>
        <p:nvPicPr>
          <p:cNvPr id="8" name="Рисунок 7">
            <a:extLst>
              <a:ext uri="{FF2B5EF4-FFF2-40B4-BE49-F238E27FC236}">
                <a16:creationId xmlns=""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 name="Номер слайда 5">
            <a:extLst>
              <a:ext uri="{FF2B5EF4-FFF2-40B4-BE49-F238E27FC236}">
                <a16:creationId xmlns=""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rtl="0"/>
              <a:t>‹#›</a:t>
            </a:fld>
            <a:endParaRPr lang="ru-RU" noProof="0"/>
          </a:p>
        </p:txBody>
      </p:sp>
      <p:sp>
        <p:nvSpPr>
          <p:cNvPr id="15" name="Рисунок 14">
            <a:extLst>
              <a:ext uri="{FF2B5EF4-FFF2-40B4-BE49-F238E27FC236}">
                <a16:creationId xmlns=""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ru-RU" noProof="0" smtClean="0"/>
              <a:t>Вставка рисунка</a:t>
            </a:r>
            <a:endParaRPr lang="ru-RU" noProof="0"/>
          </a:p>
        </p:txBody>
      </p:sp>
    </p:spTree>
    <p:extLst>
      <p:ext uri="{BB962C8B-B14F-4D97-AF65-F5344CB8AC3E}">
        <p14:creationId xmlns="" xmlns:p14="http://schemas.microsoft.com/office/powerpoint/2010/main" val="275049557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имое с изображением">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grpSp>
        <p:nvGrpSpPr>
          <p:cNvPr id="10" name="Группа 9">
            <a:extLst>
              <a:ext uri="{FF2B5EF4-FFF2-40B4-BE49-F238E27FC236}">
                <a16:creationId xmlns=""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Полилиния 5">
              <a:extLst>
                <a:ext uri="{FF2B5EF4-FFF2-40B4-BE49-F238E27FC236}">
                  <a16:creationId xmlns=""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7">
              <a:extLst>
                <a:ext uri="{FF2B5EF4-FFF2-40B4-BE49-F238E27FC236}">
                  <a16:creationId xmlns=""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dirty="0"/>
          </a:p>
        </p:txBody>
      </p:sp>
      <p:sp>
        <p:nvSpPr>
          <p:cNvPr id="23" name="Рисунок 22">
            <a:extLst>
              <a:ext uri="{FF2B5EF4-FFF2-40B4-BE49-F238E27FC236}">
                <a16:creationId xmlns=""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ru-RU" noProof="0" smtClean="0"/>
              <a:t>Вставка рисунка</a:t>
            </a:r>
            <a:endParaRPr lang="ru-RU" noProof="0" dirty="0"/>
          </a:p>
        </p:txBody>
      </p:sp>
      <p:sp>
        <p:nvSpPr>
          <p:cNvPr id="14" name="Заголовок 1">
            <a:extLst>
              <a:ext uri="{FF2B5EF4-FFF2-40B4-BE49-F238E27FC236}">
                <a16:creationId xmlns=""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2">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a:p>
        </p:txBody>
      </p:sp>
      <p:sp>
        <p:nvSpPr>
          <p:cNvPr id="14" name="Прямоугольник 13">
            <a:extLst>
              <a:ext uri="{FF2B5EF4-FFF2-40B4-BE49-F238E27FC236}">
                <a16:creationId xmlns=""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Рисунок 5">
            <a:extLst>
              <a:ext uri="{FF2B5EF4-FFF2-40B4-BE49-F238E27FC236}">
                <a16:creationId xmlns=""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ru-RU" noProof="0" smtClean="0"/>
              <a:t>Вставка рисунка</a:t>
            </a:r>
            <a:endParaRPr lang="ru-RU" noProof="0"/>
          </a:p>
        </p:txBody>
      </p:sp>
    </p:spTree>
    <p:extLst>
      <p:ext uri="{BB962C8B-B14F-4D97-AF65-F5344CB8AC3E}">
        <p14:creationId xmlns=""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3">
    <p:spTree>
      <p:nvGrpSpPr>
        <p:cNvPr id="1" name=""/>
        <p:cNvGrpSpPr/>
        <p:nvPr/>
      </p:nvGrpSpPr>
      <p:grpSpPr>
        <a:xfrm>
          <a:off x="0" y="0"/>
          <a:ext cx="0" cy="0"/>
          <a:chOff x="0" y="0"/>
          <a:chExt cx="0" cy="0"/>
        </a:xfrm>
      </p:grpSpPr>
      <p:sp>
        <p:nvSpPr>
          <p:cNvPr id="19" name="Прямоугольник 18">
            <a:extLst>
              <a:ext uri="{FF2B5EF4-FFF2-40B4-BE49-F238E27FC236}">
                <a16:creationId xmlns=""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Овал 21">
            <a:extLst>
              <a:ext uri="{FF2B5EF4-FFF2-40B4-BE49-F238E27FC236}">
                <a16:creationId xmlns=""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Рисунок 11">
            <a:extLst>
              <a:ext uri="{FF2B5EF4-FFF2-40B4-BE49-F238E27FC236}">
                <a16:creationId xmlns=""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
        <p:nvSpPr>
          <p:cNvPr id="9" name="Прямоугольник 8">
            <a:extLst>
              <a:ext uri="{FF2B5EF4-FFF2-40B4-BE49-F238E27FC236}">
                <a16:creationId xmlns=""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a:p>
        </p:txBody>
      </p:sp>
      <p:sp>
        <p:nvSpPr>
          <p:cNvPr id="6" name="Рисунок 5">
            <a:extLst>
              <a:ext uri="{FF2B5EF4-FFF2-40B4-BE49-F238E27FC236}">
                <a16:creationId xmlns=""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ru-RU" noProof="0" smtClean="0"/>
              <a:t>Вставка рисунка</a:t>
            </a:r>
            <a:endParaRPr lang="ru-RU" noProof="0"/>
          </a:p>
        </p:txBody>
      </p:sp>
      <p:sp>
        <p:nvSpPr>
          <p:cNvPr id="17" name="Объект 2">
            <a:extLst>
              <a:ext uri="{FF2B5EF4-FFF2-40B4-BE49-F238E27FC236}">
                <a16:creationId xmlns=""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0" name="Объект 2">
            <a:extLst>
              <a:ext uri="{FF2B5EF4-FFF2-40B4-BE49-F238E27FC236}">
                <a16:creationId xmlns=""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1" name="Объект 2">
            <a:extLst>
              <a:ext uri="{FF2B5EF4-FFF2-40B4-BE49-F238E27FC236}">
                <a16:creationId xmlns=""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12" name="Рисунок 11">
            <a:extLst>
              <a:ext uri="{FF2B5EF4-FFF2-40B4-BE49-F238E27FC236}">
                <a16:creationId xmlns=""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Макет сравнения">
    <p:spTree>
      <p:nvGrpSpPr>
        <p:cNvPr id="1" name=""/>
        <p:cNvGrpSpPr/>
        <p:nvPr/>
      </p:nvGrpSpPr>
      <p:grpSpPr>
        <a:xfrm>
          <a:off x="0" y="0"/>
          <a:ext cx="0" cy="0"/>
          <a:chOff x="0" y="0"/>
          <a:chExt cx="0" cy="0"/>
        </a:xfrm>
      </p:grpSpPr>
      <p:sp>
        <p:nvSpPr>
          <p:cNvPr id="22" name="Прямоугольник 21">
            <a:extLst>
              <a:ext uri="{FF2B5EF4-FFF2-40B4-BE49-F238E27FC236}">
                <a16:creationId xmlns=""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Прямоугольник 3">
            <a:extLst>
              <a:ext uri="{FF2B5EF4-FFF2-40B4-BE49-F238E27FC236}">
                <a16:creationId xmlns=""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accent2"/>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a:p>
        </p:txBody>
      </p:sp>
      <p:sp>
        <p:nvSpPr>
          <p:cNvPr id="20" name="Объект 2">
            <a:extLst>
              <a:ext uri="{FF2B5EF4-FFF2-40B4-BE49-F238E27FC236}">
                <a16:creationId xmlns=""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01</a:t>
            </a:r>
          </a:p>
        </p:txBody>
      </p:sp>
      <p:sp>
        <p:nvSpPr>
          <p:cNvPr id="23" name="Объект 2">
            <a:extLst>
              <a:ext uri="{FF2B5EF4-FFF2-40B4-BE49-F238E27FC236}">
                <a16:creationId xmlns=""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5" name="Объект 2">
            <a:extLst>
              <a:ext uri="{FF2B5EF4-FFF2-40B4-BE49-F238E27FC236}">
                <a16:creationId xmlns=""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02</a:t>
            </a:r>
          </a:p>
        </p:txBody>
      </p:sp>
      <p:sp>
        <p:nvSpPr>
          <p:cNvPr id="21" name="Овал 20">
            <a:extLst>
              <a:ext uri="{FF2B5EF4-FFF2-40B4-BE49-F238E27FC236}">
                <a16:creationId xmlns=""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4" name="Рисунок 11">
            <a:extLst>
              <a:ext uri="{FF2B5EF4-FFF2-40B4-BE49-F238E27FC236}">
                <a16:creationId xmlns=""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
        <p:nvSpPr>
          <p:cNvPr id="28" name="Овал 27">
            <a:extLst>
              <a:ext uri="{FF2B5EF4-FFF2-40B4-BE49-F238E27FC236}">
                <a16:creationId xmlns=""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9" name="Рисунок 11">
            <a:extLst>
              <a:ext uri="{FF2B5EF4-FFF2-40B4-BE49-F238E27FC236}">
                <a16:creationId xmlns=""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grpSp>
        <p:nvGrpSpPr>
          <p:cNvPr id="11" name="Группа 10">
            <a:extLst>
              <a:ext uri="{FF2B5EF4-FFF2-40B4-BE49-F238E27FC236}">
                <a16:creationId xmlns=""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Полилиния 5">
              <a:extLst>
                <a:ext uri="{FF2B5EF4-FFF2-40B4-BE49-F238E27FC236}">
                  <a16:creationId xmlns=""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6">
              <a:extLst>
                <a:ext uri="{FF2B5EF4-FFF2-40B4-BE49-F238E27FC236}">
                  <a16:creationId xmlns=""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7">
              <a:extLst>
                <a:ext uri="{FF2B5EF4-FFF2-40B4-BE49-F238E27FC236}">
                  <a16:creationId xmlns=""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6" name="Заголовок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8B0944B4-FE4A-459A-85B1-3476FE6C4C49}"/>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dirty="0"/>
          </a:p>
        </p:txBody>
      </p:sp>
    </p:spTree>
    <p:extLst>
      <p:ext uri="{BB962C8B-B14F-4D97-AF65-F5344CB8AC3E}">
        <p14:creationId xmlns=""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лайд группы">
    <p:spTree>
      <p:nvGrpSpPr>
        <p:cNvPr id="1" name=""/>
        <p:cNvGrpSpPr/>
        <p:nvPr/>
      </p:nvGrpSpPr>
      <p:grpSpPr>
        <a:xfrm>
          <a:off x="0" y="0"/>
          <a:ext cx="0" cy="0"/>
          <a:chOff x="0" y="0"/>
          <a:chExt cx="0" cy="0"/>
        </a:xfrm>
      </p:grpSpPr>
      <p:grpSp>
        <p:nvGrpSpPr>
          <p:cNvPr id="35" name="Группа 34">
            <a:extLst>
              <a:ext uri="{FF2B5EF4-FFF2-40B4-BE49-F238E27FC236}">
                <a16:creationId xmlns=""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Полилиния 5">
              <a:extLst>
                <a:ext uri="{FF2B5EF4-FFF2-40B4-BE49-F238E27FC236}">
                  <a16:creationId xmlns=""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6">
              <a:extLst>
                <a:ext uri="{FF2B5EF4-FFF2-40B4-BE49-F238E27FC236}">
                  <a16:creationId xmlns=""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Полилиния 7">
              <a:extLst>
                <a:ext uri="{FF2B5EF4-FFF2-40B4-BE49-F238E27FC236}">
                  <a16:creationId xmlns=""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3" name="Овал 22">
            <a:extLst>
              <a:ext uri="{FF2B5EF4-FFF2-40B4-BE49-F238E27FC236}">
                <a16:creationId xmlns=""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Овал 23">
            <a:extLst>
              <a:ext uri="{FF2B5EF4-FFF2-40B4-BE49-F238E27FC236}">
                <a16:creationId xmlns=""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Овал 24">
            <a:extLst>
              <a:ext uri="{FF2B5EF4-FFF2-40B4-BE49-F238E27FC236}">
                <a16:creationId xmlns=""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Овал 25">
            <a:extLst>
              <a:ext uri="{FF2B5EF4-FFF2-40B4-BE49-F238E27FC236}">
                <a16:creationId xmlns=""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Полилиния: Форма 19">
            <a:extLst>
              <a:ext uri="{FF2B5EF4-FFF2-40B4-BE49-F238E27FC236}">
                <a16:creationId xmlns=""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олилиния: Форма 20">
            <a:extLst>
              <a:ext uri="{FF2B5EF4-FFF2-40B4-BE49-F238E27FC236}">
                <a16:creationId xmlns=""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Полилиния: фигура 21">
            <a:extLst>
              <a:ext uri="{FF2B5EF4-FFF2-40B4-BE49-F238E27FC236}">
                <a16:creationId xmlns=""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олилиния: Фигура 16">
            <a:extLst>
              <a:ext uri="{FF2B5EF4-FFF2-40B4-BE49-F238E27FC236}">
                <a16:creationId xmlns=""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Заголовок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8B0944B4-FE4A-459A-85B1-3476FE6C4C49}"/>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rtl="0"/>
              <a:t>‹#›</a:t>
            </a:fld>
            <a:endParaRPr lang="ru-RU" noProof="0" dirty="0"/>
          </a:p>
        </p:txBody>
      </p:sp>
      <p:sp>
        <p:nvSpPr>
          <p:cNvPr id="3" name="Рисунок 2">
            <a:extLst>
              <a:ext uri="{FF2B5EF4-FFF2-40B4-BE49-F238E27FC236}">
                <a16:creationId xmlns=""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1" name="Рисунок 2">
            <a:extLst>
              <a:ext uri="{FF2B5EF4-FFF2-40B4-BE49-F238E27FC236}">
                <a16:creationId xmlns=""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2" name="Рисунок 2">
            <a:extLst>
              <a:ext uri="{FF2B5EF4-FFF2-40B4-BE49-F238E27FC236}">
                <a16:creationId xmlns=""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3" name="Рисунок 2">
            <a:extLst>
              <a:ext uri="{FF2B5EF4-FFF2-40B4-BE49-F238E27FC236}">
                <a16:creationId xmlns=""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27" name="Объект 2">
            <a:extLst>
              <a:ext uri="{FF2B5EF4-FFF2-40B4-BE49-F238E27FC236}">
                <a16:creationId xmlns=""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8" name="Объект 2">
            <a:extLst>
              <a:ext uri="{FF2B5EF4-FFF2-40B4-BE49-F238E27FC236}">
                <a16:creationId xmlns=""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29" name="Объект 2">
            <a:extLst>
              <a:ext uri="{FF2B5EF4-FFF2-40B4-BE49-F238E27FC236}">
                <a16:creationId xmlns=""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0" name="Объект 2">
            <a:extLst>
              <a:ext uri="{FF2B5EF4-FFF2-40B4-BE49-F238E27FC236}">
                <a16:creationId xmlns=""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1" name="Объект 2">
            <a:extLst>
              <a:ext uri="{FF2B5EF4-FFF2-40B4-BE49-F238E27FC236}">
                <a16:creationId xmlns=""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2" name="Объект 2">
            <a:extLst>
              <a:ext uri="{FF2B5EF4-FFF2-40B4-BE49-F238E27FC236}">
                <a16:creationId xmlns=""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3" name="Объект 2">
            <a:extLst>
              <a:ext uri="{FF2B5EF4-FFF2-40B4-BE49-F238E27FC236}">
                <a16:creationId xmlns=""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4" name="Объект 2">
            <a:extLst>
              <a:ext uri="{FF2B5EF4-FFF2-40B4-BE49-F238E27FC236}">
                <a16:creationId xmlns=""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Tree>
    <p:extLst>
      <p:ext uri="{BB962C8B-B14F-4D97-AF65-F5344CB8AC3E}">
        <p14:creationId xmlns=""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A4B3A73-9DD3-4028-87DB-C033F5E3B44F}" type="datetime1">
              <a:rPr lang="ru-RU" noProof="0" smtClean="0"/>
              <a:pPr rtl="0"/>
              <a:t>29.03.2021</a:t>
            </a:fld>
            <a:endParaRPr lang="ru-RU" noProof="0"/>
          </a:p>
        </p:txBody>
      </p:sp>
      <p:sp>
        <p:nvSpPr>
          <p:cNvPr id="5" name="Нижний колонтитул 4">
            <a:extLst>
              <a:ext uri="{FF2B5EF4-FFF2-40B4-BE49-F238E27FC236}">
                <a16:creationId xmlns=""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a:p>
        </p:txBody>
      </p:sp>
      <p:sp>
        <p:nvSpPr>
          <p:cNvPr id="6" name="Номер слайда 5">
            <a:extLst>
              <a:ext uri="{FF2B5EF4-FFF2-40B4-BE49-F238E27FC236}">
                <a16:creationId xmlns=""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C71654-96A5-4280-94F3-931C61A9F92C}" type="slidenum">
              <a:rPr lang="ru-RU" noProof="0" smtClean="0"/>
              <a:pPr rtl="0"/>
              <a:t>‹#›</a:t>
            </a:fld>
            <a:endParaRPr lang="ru-RU" noProof="0"/>
          </a:p>
        </p:txBody>
      </p:sp>
    </p:spTree>
    <p:extLst>
      <p:ext uri="{BB962C8B-B14F-4D97-AF65-F5344CB8AC3E}">
        <p14:creationId xmlns=""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64C2A7-EC84-4D8C-9CA2-F6AE46F51FB6}"/>
              </a:ext>
            </a:extLst>
          </p:cNvPr>
          <p:cNvSpPr>
            <a:spLocks noGrp="1"/>
          </p:cNvSpPr>
          <p:nvPr>
            <p:ph type="title"/>
          </p:nvPr>
        </p:nvSpPr>
        <p:spPr>
          <a:xfrm>
            <a:off x="831850" y="182563"/>
            <a:ext cx="10710576" cy="1046630"/>
          </a:xfrm>
        </p:spPr>
        <p:txBody>
          <a:bodyPr rtlCol="0"/>
          <a:lstStyle/>
          <a:p>
            <a:pPr rtl="0"/>
            <a:r>
              <a:rPr lang="en-US" dirty="0" smtClean="0"/>
              <a:t>political </a:t>
            </a:r>
            <a:r>
              <a:rPr lang="en-US" dirty="0" smtClean="0"/>
              <a:t>systems of Russia and great Britain</a:t>
            </a:r>
            <a:endParaRPr lang="ru-RU" dirty="0"/>
          </a:p>
        </p:txBody>
      </p:sp>
      <p:sp>
        <p:nvSpPr>
          <p:cNvPr id="3" name="Текст 2">
            <a:extLst>
              <a:ext uri="{FF2B5EF4-FFF2-40B4-BE49-F238E27FC236}">
                <a16:creationId xmlns="" xmlns:a16="http://schemas.microsoft.com/office/drawing/2014/main" id="{56960426-AAA6-4126-93AF-30F7DEE010A4}"/>
              </a:ext>
            </a:extLst>
          </p:cNvPr>
          <p:cNvSpPr>
            <a:spLocks noGrp="1"/>
          </p:cNvSpPr>
          <p:nvPr>
            <p:ph type="body" idx="1"/>
          </p:nvPr>
        </p:nvSpPr>
        <p:spPr/>
        <p:txBody>
          <a:bodyPr rtlCol="0"/>
          <a:lstStyle/>
          <a:p>
            <a:r>
              <a:rPr lang="en-US" sz="2400" b="1" dirty="0" smtClean="0"/>
              <a:t>COMPARING </a:t>
            </a:r>
            <a:r>
              <a:rPr lang="en-US" sz="2400" b="1" dirty="0" smtClean="0"/>
              <a:t>POLITICAL </a:t>
            </a:r>
            <a:r>
              <a:rPr lang="en-US" sz="2400" b="1" dirty="0" smtClean="0"/>
              <a:t>SYSTEMS OF the UK and the RUSSIAN FEDERATION</a:t>
            </a:r>
            <a:endParaRPr lang="ru-RU" sz="2400" b="1" dirty="0"/>
          </a:p>
        </p:txBody>
      </p:sp>
      <p:sp>
        <p:nvSpPr>
          <p:cNvPr id="4" name="Номер слайда 3">
            <a:extLst>
              <a:ext uri="{FF2B5EF4-FFF2-40B4-BE49-F238E27FC236}">
                <a16:creationId xmlns="" xmlns:a16="http://schemas.microsoft.com/office/drawing/2014/main" id="{D66E959E-B23F-467A-9B6E-30F9EE969EC2}"/>
              </a:ext>
            </a:extLst>
          </p:cNvPr>
          <p:cNvSpPr>
            <a:spLocks noGrp="1"/>
          </p:cNvSpPr>
          <p:nvPr>
            <p:ph type="sldNum" sz="quarter" idx="12"/>
          </p:nvPr>
        </p:nvSpPr>
        <p:spPr/>
        <p:txBody>
          <a:bodyPr rtlCol="0"/>
          <a:lstStyle/>
          <a:p>
            <a:pPr rtl="0"/>
            <a:fld id="{9EC71654-96A5-4280-94F3-931C61A9F92C}" type="slidenum">
              <a:rPr lang="ru-RU" smtClean="0"/>
              <a:pPr rtl="0"/>
              <a:t>1</a:t>
            </a:fld>
            <a:endParaRPr lang="ru-RU"/>
          </a:p>
        </p:txBody>
      </p:sp>
      <p:pic>
        <p:nvPicPr>
          <p:cNvPr id="7" name="Рисунок 6" descr="343.jpg"/>
          <p:cNvPicPr>
            <a:picLocks noGrp="1" noChangeAspect="1"/>
          </p:cNvPicPr>
          <p:nvPr>
            <p:ph type="pic" sz="quarter" idx="13"/>
          </p:nvPr>
        </p:nvPicPr>
        <p:blipFill>
          <a:blip r:embed="rId3"/>
          <a:srcRect l="3218" r="3218"/>
          <a:stretch>
            <a:fillRect/>
          </a:stretch>
        </p:blipFill>
        <p:spPr/>
      </p:pic>
      <p:sp>
        <p:nvSpPr>
          <p:cNvPr id="6" name="TextBox 5"/>
          <p:cNvSpPr txBox="1"/>
          <p:nvPr/>
        </p:nvSpPr>
        <p:spPr>
          <a:xfrm>
            <a:off x="1588957" y="2173574"/>
            <a:ext cx="99984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t>Методическая разработка урока английского языка в формате презентации на тему «Политическое устройство России и Великобритании. Сравнительный анализ»</a:t>
            </a:r>
            <a:endParaRPr lang="ru-RU" dirty="0"/>
          </a:p>
        </p:txBody>
      </p:sp>
      <p:sp>
        <p:nvSpPr>
          <p:cNvPr id="8" name="TextBox 7"/>
          <p:cNvSpPr txBox="1"/>
          <p:nvPr/>
        </p:nvSpPr>
        <p:spPr>
          <a:xfrm>
            <a:off x="9143999" y="3447738"/>
            <a:ext cx="2848131"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dirty="0" smtClean="0"/>
              <a:t>Составитель: преподаватель английского языка ГБПОУ МО «Колледж «Подмосковье»</a:t>
            </a:r>
          </a:p>
          <a:p>
            <a:pPr algn="r"/>
            <a:r>
              <a:rPr lang="ru-RU" dirty="0" smtClean="0"/>
              <a:t>Островская Дарья Геннадьевна</a:t>
            </a:r>
            <a:endParaRPr lang="ru-RU" dirty="0"/>
          </a:p>
        </p:txBody>
      </p:sp>
    </p:spTree>
    <p:extLst>
      <p:ext uri="{BB962C8B-B14F-4D97-AF65-F5344CB8AC3E}">
        <p14:creationId xmlns="" xmlns:p14="http://schemas.microsoft.com/office/powerpoint/2010/main" val="3187533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BB985D-7833-4E74-AA1C-E9A4BC3CC6D1}"/>
              </a:ext>
            </a:extLst>
          </p:cNvPr>
          <p:cNvSpPr>
            <a:spLocks noGrp="1"/>
          </p:cNvSpPr>
          <p:nvPr>
            <p:ph type="title"/>
          </p:nvPr>
        </p:nvSpPr>
        <p:spPr/>
        <p:txBody>
          <a:bodyPr rtlCol="0"/>
          <a:lstStyle/>
          <a:p>
            <a:pPr algn="ctr" fontAlgn="ctr"/>
            <a:r>
              <a:rPr lang="en-US" dirty="0" smtClean="0"/>
              <a:t>Are these statements true or false? Correct the false ones.</a:t>
            </a:r>
            <a:endParaRPr lang="ru-RU" dirty="0"/>
          </a:p>
        </p:txBody>
      </p:sp>
      <p:sp>
        <p:nvSpPr>
          <p:cNvPr id="3" name="Объект 2">
            <a:extLst>
              <a:ext uri="{FF2B5EF4-FFF2-40B4-BE49-F238E27FC236}">
                <a16:creationId xmlns="" xmlns:a16="http://schemas.microsoft.com/office/drawing/2014/main" id="{09548D1D-2547-44FC-BACD-2BCD769E2662}"/>
              </a:ext>
            </a:extLst>
          </p:cNvPr>
          <p:cNvSpPr>
            <a:spLocks noGrp="1"/>
          </p:cNvSpPr>
          <p:nvPr>
            <p:ph idx="1"/>
          </p:nvPr>
        </p:nvSpPr>
        <p:spPr>
          <a:xfrm>
            <a:off x="194873" y="2563318"/>
            <a:ext cx="3567658" cy="3927423"/>
          </a:xfrm>
        </p:spPr>
        <p:txBody>
          <a:bodyPr rtlCol="0">
            <a:noAutofit/>
          </a:bodyPr>
          <a:lstStyle/>
          <a:p>
            <a:pPr marL="342900" indent="-342900" algn="l">
              <a:buFont typeface="+mj-lt"/>
              <a:buAutoNum type="arabicPeriod"/>
            </a:pPr>
            <a:r>
              <a:rPr lang="en-US" sz="1800" b="1" dirty="0" smtClean="0"/>
              <a:t>The Russian Federation is a parliamentary monarchy.</a:t>
            </a:r>
          </a:p>
          <a:p>
            <a:pPr marL="342900" indent="-342900" algn="l">
              <a:buFont typeface="+mj-lt"/>
              <a:buAutoNum type="arabicPeriod"/>
            </a:pPr>
            <a:r>
              <a:rPr lang="en-US" sz="1800" b="1" dirty="0" smtClean="0"/>
              <a:t>The President is the head of state and is elected by the State </a:t>
            </a:r>
            <a:r>
              <a:rPr lang="en-US" sz="1800" b="1" dirty="0" err="1" smtClean="0"/>
              <a:t>Duma</a:t>
            </a:r>
            <a:r>
              <a:rPr lang="en-US" sz="1800" b="1" dirty="0" smtClean="0"/>
              <a:t>.</a:t>
            </a:r>
          </a:p>
          <a:p>
            <a:pPr marL="342900" indent="-342900" algn="l">
              <a:buFont typeface="+mj-lt"/>
              <a:buAutoNum type="arabicPeriod"/>
            </a:pPr>
            <a:r>
              <a:rPr lang="en-US" sz="1800" b="1" dirty="0" smtClean="0"/>
              <a:t>The President is involved in the work of the legislative and judicial branches of power.</a:t>
            </a:r>
          </a:p>
          <a:p>
            <a:pPr marL="342900" indent="-342900" algn="l">
              <a:buFont typeface="+mj-lt"/>
              <a:buAutoNum type="arabicPeriod"/>
            </a:pPr>
            <a:r>
              <a:rPr lang="en-US" sz="1800" b="1" dirty="0" smtClean="0"/>
              <a:t>The government consists of the Federal Assembly and the Federation Council.</a:t>
            </a:r>
          </a:p>
          <a:p>
            <a:pPr marL="342900" indent="-342900" algn="l">
              <a:buFont typeface="+mj-lt"/>
              <a:buAutoNum type="arabicPeriod"/>
            </a:pPr>
            <a:r>
              <a:rPr lang="en-US" sz="1800" b="1" dirty="0" smtClean="0"/>
              <a:t>The executive power is vested in the Federal Assembly.</a:t>
            </a:r>
          </a:p>
          <a:p>
            <a:pPr>
              <a:buFont typeface="Arial" pitchFamily="34" charset="0"/>
              <a:buChar char="•"/>
            </a:pPr>
            <a:endParaRPr lang="ru-RU" b="1" dirty="0"/>
          </a:p>
        </p:txBody>
      </p:sp>
      <p:sp>
        <p:nvSpPr>
          <p:cNvPr id="4" name="Номер слайда 3">
            <a:extLst>
              <a:ext uri="{FF2B5EF4-FFF2-40B4-BE49-F238E27FC236}">
                <a16:creationId xmlns="" xmlns:a16="http://schemas.microsoft.com/office/drawing/2014/main" id="{1B5E3677-5FC4-4712-BA70-5DBE574539E2}"/>
              </a:ext>
            </a:extLst>
          </p:cNvPr>
          <p:cNvSpPr>
            <a:spLocks noGrp="1"/>
          </p:cNvSpPr>
          <p:nvPr>
            <p:ph type="sldNum" sz="quarter" idx="12"/>
          </p:nvPr>
        </p:nvSpPr>
        <p:spPr/>
        <p:txBody>
          <a:bodyPr rtlCol="0"/>
          <a:lstStyle/>
          <a:p>
            <a:pPr rtl="0"/>
            <a:fld id="{9EC71654-96A5-4280-94F3-931C61A9F92C}" type="slidenum">
              <a:rPr lang="ru-RU" smtClean="0"/>
              <a:pPr rtl="0"/>
              <a:t>10</a:t>
            </a:fld>
            <a:endParaRPr lang="ru-RU"/>
          </a:p>
        </p:txBody>
      </p:sp>
      <p:sp>
        <p:nvSpPr>
          <p:cNvPr id="6" name="Объект 5">
            <a:extLst>
              <a:ext uri="{FF2B5EF4-FFF2-40B4-BE49-F238E27FC236}">
                <a16:creationId xmlns="" xmlns:a16="http://schemas.microsoft.com/office/drawing/2014/main" id="{5CD639B0-7991-4B2B-9E50-32064EB91255}"/>
              </a:ext>
            </a:extLst>
          </p:cNvPr>
          <p:cNvSpPr>
            <a:spLocks noGrp="1"/>
          </p:cNvSpPr>
          <p:nvPr>
            <p:ph idx="14"/>
          </p:nvPr>
        </p:nvSpPr>
        <p:spPr>
          <a:xfrm>
            <a:off x="8439462" y="2638268"/>
            <a:ext cx="3752538" cy="3267857"/>
          </a:xfrm>
        </p:spPr>
        <p:txBody>
          <a:bodyPr rtlCol="0">
            <a:noAutofit/>
          </a:bodyPr>
          <a:lstStyle/>
          <a:p>
            <a:pPr marL="342900" indent="-342900" algn="l">
              <a:buFont typeface="+mj-lt"/>
              <a:buAutoNum type="arabicPeriod" startAt="6"/>
            </a:pPr>
            <a:r>
              <a:rPr lang="en-US" sz="1800" b="1" dirty="0" smtClean="0"/>
              <a:t>The Federation Council is elected by popular vote.</a:t>
            </a:r>
          </a:p>
          <a:p>
            <a:pPr marL="342900" indent="-342900" algn="l">
              <a:buFont typeface="+mj-lt"/>
              <a:buAutoNum type="arabicPeriod" startAt="6"/>
            </a:pPr>
            <a:r>
              <a:rPr lang="en-US" sz="1800" b="1" dirty="0" smtClean="0"/>
              <a:t>The Federation Council is formed of the heads of the regions.</a:t>
            </a:r>
          </a:p>
          <a:p>
            <a:pPr marL="342900" indent="-342900" algn="l">
              <a:buFont typeface="+mj-lt"/>
              <a:buAutoNum type="arabicPeriod" startAt="6"/>
            </a:pPr>
            <a:r>
              <a:rPr lang="en-US" sz="1800" b="1" dirty="0" smtClean="0"/>
              <a:t>Each Chamber of the Federation Council is checked and balanced by the President.</a:t>
            </a:r>
          </a:p>
          <a:p>
            <a:pPr marL="342900" indent="-342900" algn="l">
              <a:buFont typeface="+mj-lt"/>
              <a:buAutoNum type="arabicPeriod" startAt="6"/>
            </a:pPr>
            <a:r>
              <a:rPr lang="en-US" sz="1800" b="1" dirty="0" smtClean="0"/>
              <a:t>The legislative power is represented by the Constitutional Court, the Supreme Court and regional courts.</a:t>
            </a:r>
          </a:p>
          <a:p>
            <a:pPr marL="342900" indent="-342900" algn="l">
              <a:buFont typeface="+mj-lt"/>
              <a:buAutoNum type="arabicPeriod" startAt="6"/>
            </a:pPr>
            <a:r>
              <a:rPr lang="en-US" sz="1800" b="1" dirty="0" smtClean="0"/>
              <a:t>The Russian Federation was set up by the Constitution of 1991.</a:t>
            </a:r>
          </a:p>
          <a:p>
            <a:endParaRPr lang="ru-RU" sz="1400" b="1" dirty="0"/>
          </a:p>
        </p:txBody>
      </p:sp>
      <p:pic>
        <p:nvPicPr>
          <p:cNvPr id="12" name="Рисунок 11" descr="gosduma-640x415.jpg"/>
          <p:cNvPicPr>
            <a:picLocks noGrp="1" noChangeAspect="1"/>
          </p:cNvPicPr>
          <p:nvPr>
            <p:ph type="pic" sz="quarter" idx="13"/>
          </p:nvPr>
        </p:nvPicPr>
        <p:blipFill>
          <a:blip r:embed="rId3"/>
          <a:srcRect l="17213" r="17213"/>
          <a:stretch>
            <a:fillRect/>
          </a:stretch>
        </p:blipFill>
        <p:spPr/>
      </p:pic>
    </p:spTree>
    <p:extLst>
      <p:ext uri="{BB962C8B-B14F-4D97-AF65-F5344CB8AC3E}">
        <p14:creationId xmlns="" xmlns:p14="http://schemas.microsoft.com/office/powerpoint/2010/main" val="46026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3A9A18-93E0-4615-B7AA-B8C8FBB14464}"/>
              </a:ext>
            </a:extLst>
          </p:cNvPr>
          <p:cNvSpPr>
            <a:spLocks noGrp="1"/>
          </p:cNvSpPr>
          <p:nvPr>
            <p:ph type="title"/>
          </p:nvPr>
        </p:nvSpPr>
        <p:spPr>
          <a:xfrm>
            <a:off x="515938" y="499595"/>
            <a:ext cx="11676062" cy="1059381"/>
          </a:xfrm>
        </p:spPr>
        <p:txBody>
          <a:bodyPr rtlCol="0"/>
          <a:lstStyle/>
          <a:p>
            <a:pPr rtl="0"/>
            <a:r>
              <a:rPr lang="en-US" dirty="0" smtClean="0"/>
              <a:t>The political system of great Britain</a:t>
            </a:r>
            <a:r>
              <a:rPr lang="ru-RU" dirty="0"/>
              <a:t/>
            </a:r>
            <a:br>
              <a:rPr lang="ru-RU" dirty="0"/>
            </a:br>
            <a:endParaRPr lang="ru-RU" dirty="0"/>
          </a:p>
        </p:txBody>
      </p:sp>
      <p:sp>
        <p:nvSpPr>
          <p:cNvPr id="3" name="Объект 2">
            <a:extLst>
              <a:ext uri="{FF2B5EF4-FFF2-40B4-BE49-F238E27FC236}">
                <a16:creationId xmlns="" xmlns:a16="http://schemas.microsoft.com/office/drawing/2014/main" id="{B91B32C0-5E61-447F-9557-57AF415D6FE9}"/>
              </a:ext>
            </a:extLst>
          </p:cNvPr>
          <p:cNvSpPr>
            <a:spLocks noGrp="1"/>
          </p:cNvSpPr>
          <p:nvPr>
            <p:ph idx="1"/>
          </p:nvPr>
        </p:nvSpPr>
        <p:spPr>
          <a:xfrm>
            <a:off x="284812" y="1304144"/>
            <a:ext cx="5426439" cy="4901784"/>
          </a:xfrm>
        </p:spPr>
        <p:txBody>
          <a:bodyPr rtlCol="0"/>
          <a:lstStyle/>
          <a:p>
            <a:r>
              <a:rPr lang="en-GB" dirty="0" smtClean="0"/>
              <a:t>The United Kingdom of Great Britain and Northern Ireland is a constitutional monarchy. It means that the sovereign reigns but does not rule.</a:t>
            </a:r>
            <a:endParaRPr lang="ru-RU" dirty="0" smtClean="0"/>
          </a:p>
          <a:p>
            <a:r>
              <a:rPr lang="en-GB" dirty="0" smtClean="0"/>
              <a:t>Britain does not have a written constitution, but a set of laws.</a:t>
            </a:r>
          </a:p>
          <a:p>
            <a:r>
              <a:rPr lang="ru-RU" dirty="0" smtClean="0"/>
              <a:t>Соединенное Королевство Великобритании и Северной Ирландии является конституционной монархией. Это означает, что монарх правит, но не управляет страной. </a:t>
            </a:r>
            <a:endParaRPr lang="en-US" dirty="0" smtClean="0"/>
          </a:p>
          <a:p>
            <a:r>
              <a:rPr lang="ru-RU" dirty="0" smtClean="0"/>
              <a:t>В Британии нет письменной конституции, но есть свод законов.</a:t>
            </a:r>
          </a:p>
          <a:p>
            <a:pPr marL="0" indent="0"/>
            <a:endParaRPr lang="ru-RU" dirty="0"/>
          </a:p>
        </p:txBody>
      </p:sp>
      <p:sp>
        <p:nvSpPr>
          <p:cNvPr id="4" name="Номер слайда 3">
            <a:extLst>
              <a:ext uri="{FF2B5EF4-FFF2-40B4-BE49-F238E27FC236}">
                <a16:creationId xmlns=""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ru-RU" smtClean="0"/>
              <a:pPr rtl="0"/>
              <a:t>11</a:t>
            </a:fld>
            <a:endParaRPr lang="ru-RU"/>
          </a:p>
        </p:txBody>
      </p:sp>
      <p:pic>
        <p:nvPicPr>
          <p:cNvPr id="7" name="Рисунок 6" descr="20191001_zaa_s197_096.jpg"/>
          <p:cNvPicPr>
            <a:picLocks noGrp="1" noChangeAspect="1"/>
          </p:cNvPicPr>
          <p:nvPr>
            <p:ph type="pic" sz="quarter" idx="13"/>
          </p:nvPr>
        </p:nvPicPr>
        <p:blipFill>
          <a:blip r:embed="rId3"/>
          <a:srcRect l="21889" r="21889"/>
          <a:stretch>
            <a:fillRect/>
          </a:stretch>
        </p:blipFill>
        <p:spPr/>
      </p:pic>
    </p:spTree>
    <p:extLst>
      <p:ext uri="{BB962C8B-B14F-4D97-AF65-F5344CB8AC3E}">
        <p14:creationId xmlns="" xmlns:p14="http://schemas.microsoft.com/office/powerpoint/2010/main" val="961730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3A9A18-93E0-4615-B7AA-B8C8FBB14464}"/>
              </a:ext>
            </a:extLst>
          </p:cNvPr>
          <p:cNvSpPr>
            <a:spLocks noGrp="1"/>
          </p:cNvSpPr>
          <p:nvPr>
            <p:ph type="title"/>
          </p:nvPr>
        </p:nvSpPr>
        <p:spPr>
          <a:xfrm>
            <a:off x="515938" y="499595"/>
            <a:ext cx="11676062" cy="1059381"/>
          </a:xfrm>
        </p:spPr>
        <p:txBody>
          <a:bodyPr rtlCol="0"/>
          <a:lstStyle/>
          <a:p>
            <a:pPr rtl="0"/>
            <a:r>
              <a:rPr lang="en-US" dirty="0" smtClean="0"/>
              <a:t>The political system of great Britain</a:t>
            </a:r>
            <a:r>
              <a:rPr lang="ru-RU" dirty="0"/>
              <a:t/>
            </a:r>
            <a:br>
              <a:rPr lang="ru-RU" dirty="0"/>
            </a:br>
            <a:endParaRPr lang="ru-RU" dirty="0"/>
          </a:p>
        </p:txBody>
      </p:sp>
      <p:sp>
        <p:nvSpPr>
          <p:cNvPr id="3" name="Объект 2">
            <a:extLst>
              <a:ext uri="{FF2B5EF4-FFF2-40B4-BE49-F238E27FC236}">
                <a16:creationId xmlns="" xmlns:a16="http://schemas.microsoft.com/office/drawing/2014/main" id="{B91B32C0-5E61-447F-9557-57AF415D6FE9}"/>
              </a:ext>
            </a:extLst>
          </p:cNvPr>
          <p:cNvSpPr>
            <a:spLocks noGrp="1"/>
          </p:cNvSpPr>
          <p:nvPr>
            <p:ph idx="1"/>
          </p:nvPr>
        </p:nvSpPr>
        <p:spPr>
          <a:xfrm>
            <a:off x="284812" y="1304144"/>
            <a:ext cx="5426439" cy="4901784"/>
          </a:xfrm>
        </p:spPr>
        <p:txBody>
          <a:bodyPr rtlCol="0"/>
          <a:lstStyle/>
          <a:p>
            <a:r>
              <a:rPr lang="en-GB" dirty="0" smtClean="0"/>
              <a:t>The monarch serves formally as head of state. But the monarch is expected to be politically neutral and should not make political decisions.</a:t>
            </a:r>
            <a:endParaRPr lang="ru-RU" dirty="0" smtClean="0"/>
          </a:p>
          <a:p>
            <a:r>
              <a:rPr lang="en-GB" dirty="0" smtClean="0"/>
              <a:t>The present sovereign is Queen Elizabeth II. She was crowned in Westminster Abbey in 1953.</a:t>
            </a:r>
            <a:endParaRPr lang="ru-RU" dirty="0" smtClean="0"/>
          </a:p>
          <a:p>
            <a:r>
              <a:rPr lang="ru-RU" sz="2200" dirty="0" smtClean="0"/>
              <a:t>Монарх формально служит главой государства. Предполагается, что монарх будет политически нейтральным и не должен принимать политические решения. Нынешним монархом является королева Елизавета II. Она была коронована в Вестминстерском аббатстве в 1953 году.</a:t>
            </a:r>
            <a:endParaRPr lang="ru-RU" sz="2200" dirty="0"/>
          </a:p>
        </p:txBody>
      </p:sp>
      <p:sp>
        <p:nvSpPr>
          <p:cNvPr id="4" name="Номер слайда 3">
            <a:extLst>
              <a:ext uri="{FF2B5EF4-FFF2-40B4-BE49-F238E27FC236}">
                <a16:creationId xmlns=""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ru-RU" smtClean="0"/>
              <a:pPr rtl="0"/>
              <a:t>12</a:t>
            </a:fld>
            <a:endParaRPr lang="ru-RU"/>
          </a:p>
        </p:txBody>
      </p:sp>
      <p:pic>
        <p:nvPicPr>
          <p:cNvPr id="8" name="Рисунок 7" descr="294bea8b5cafe7a09ccef4281e054e8d.jpeg"/>
          <p:cNvPicPr>
            <a:picLocks noGrp="1" noChangeAspect="1"/>
          </p:cNvPicPr>
          <p:nvPr>
            <p:ph type="pic" sz="quarter" idx="13"/>
          </p:nvPr>
        </p:nvPicPr>
        <p:blipFill>
          <a:blip r:embed="rId3"/>
          <a:srcRect l="30224" r="30224"/>
          <a:stretch>
            <a:fillRect/>
          </a:stretch>
        </p:blipFill>
        <p:spPr/>
      </p:pic>
    </p:spTree>
    <p:extLst>
      <p:ext uri="{BB962C8B-B14F-4D97-AF65-F5344CB8AC3E}">
        <p14:creationId xmlns="" xmlns:p14="http://schemas.microsoft.com/office/powerpoint/2010/main" val="96173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63C2D9-0850-4620-BE32-11F44A927662}"/>
              </a:ext>
            </a:extLst>
          </p:cNvPr>
          <p:cNvSpPr>
            <a:spLocks noGrp="1"/>
          </p:cNvSpPr>
          <p:nvPr>
            <p:ph type="title"/>
          </p:nvPr>
        </p:nvSpPr>
        <p:spPr/>
        <p:txBody>
          <a:bodyPr rtlCol="0"/>
          <a:lstStyle/>
          <a:p>
            <a:pPr algn="ctr"/>
            <a:r>
              <a:rPr lang="en-US" dirty="0" smtClean="0"/>
              <a:t>Queen Elizabeth II</a:t>
            </a:r>
          </a:p>
        </p:txBody>
      </p:sp>
      <p:sp>
        <p:nvSpPr>
          <p:cNvPr id="4" name="Номер слайда 3">
            <a:extLst>
              <a:ext uri="{FF2B5EF4-FFF2-40B4-BE49-F238E27FC236}">
                <a16:creationId xmlns="" xmlns:a16="http://schemas.microsoft.com/office/drawing/2014/main" id="{CA1C0347-C2C9-46A2-B7A6-9653B525F7DD}"/>
              </a:ext>
            </a:extLst>
          </p:cNvPr>
          <p:cNvSpPr>
            <a:spLocks noGrp="1"/>
          </p:cNvSpPr>
          <p:nvPr>
            <p:ph type="sldNum" sz="quarter" idx="12"/>
          </p:nvPr>
        </p:nvSpPr>
        <p:spPr/>
        <p:txBody>
          <a:bodyPr rtlCol="0"/>
          <a:lstStyle/>
          <a:p>
            <a:pPr rtl="0"/>
            <a:fld id="{9EC71654-96A5-4280-94F3-931C61A9F92C}" type="slidenum">
              <a:rPr lang="ru-RU" smtClean="0"/>
              <a:pPr rtl="0"/>
              <a:t>13</a:t>
            </a:fld>
            <a:endParaRPr lang="ru-RU"/>
          </a:p>
        </p:txBody>
      </p:sp>
      <p:sp>
        <p:nvSpPr>
          <p:cNvPr id="5" name="Объект 4">
            <a:extLst>
              <a:ext uri="{FF2B5EF4-FFF2-40B4-BE49-F238E27FC236}">
                <a16:creationId xmlns="" xmlns:a16="http://schemas.microsoft.com/office/drawing/2014/main" id="{93A6F33C-3AFE-474E-AC15-C00F368C3C6A}"/>
              </a:ext>
            </a:extLst>
          </p:cNvPr>
          <p:cNvSpPr>
            <a:spLocks noGrp="1"/>
          </p:cNvSpPr>
          <p:nvPr>
            <p:ph idx="15"/>
          </p:nvPr>
        </p:nvSpPr>
        <p:spPr/>
        <p:txBody>
          <a:bodyPr rtlCol="0"/>
          <a:lstStyle/>
          <a:p>
            <a:pPr algn="ctr" rtl="0"/>
            <a:r>
              <a:rPr lang="en-US" sz="2800" dirty="0" smtClean="0"/>
              <a:t>1952</a:t>
            </a:r>
            <a:endParaRPr lang="ru-RU" sz="2800" dirty="0"/>
          </a:p>
        </p:txBody>
      </p:sp>
      <p:sp>
        <p:nvSpPr>
          <p:cNvPr id="8" name="Объект 7">
            <a:extLst>
              <a:ext uri="{FF2B5EF4-FFF2-40B4-BE49-F238E27FC236}">
                <a16:creationId xmlns="" xmlns:a16="http://schemas.microsoft.com/office/drawing/2014/main" id="{C8438480-8B6F-44E5-A602-6240C1B85FB3}"/>
              </a:ext>
            </a:extLst>
          </p:cNvPr>
          <p:cNvSpPr>
            <a:spLocks noGrp="1"/>
          </p:cNvSpPr>
          <p:nvPr>
            <p:ph idx="19"/>
          </p:nvPr>
        </p:nvSpPr>
        <p:spPr/>
        <p:txBody>
          <a:bodyPr rtlCol="0"/>
          <a:lstStyle/>
          <a:p>
            <a:pPr>
              <a:buFont typeface="Arial" pitchFamily="34" charset="0"/>
              <a:buChar char="•"/>
            </a:pPr>
            <a:r>
              <a:rPr lang="en-US" sz="2000" dirty="0" smtClean="0"/>
              <a:t>Queen Elizabeth II of Great Britain is the longest-reigning monarch in British history. She celebrated 68 years on the throne in February, 2020.</a:t>
            </a:r>
          </a:p>
          <a:p>
            <a:pPr>
              <a:buFont typeface="Arial" pitchFamily="34" charset="0"/>
              <a:buChar char="•"/>
            </a:pPr>
            <a:r>
              <a:rPr lang="en-US" sz="2000" dirty="0" smtClean="0"/>
              <a:t>Queen Elizabeth II was born Princess Elizabeth Alexandra Mary on April 21, 1926, in London. At the time of her birth, most people did not realize Elizabeth would someday become the queen of Great Britain.</a:t>
            </a:r>
          </a:p>
          <a:p>
            <a:endParaRPr lang="ru-RU" sz="2000" dirty="0"/>
          </a:p>
        </p:txBody>
      </p:sp>
      <p:sp>
        <p:nvSpPr>
          <p:cNvPr id="9" name="Объект 8">
            <a:extLst>
              <a:ext uri="{FF2B5EF4-FFF2-40B4-BE49-F238E27FC236}">
                <a16:creationId xmlns="" xmlns:a16="http://schemas.microsoft.com/office/drawing/2014/main" id="{A1EE8A19-6968-4C81-B180-20FEF61ADEE1}"/>
              </a:ext>
            </a:extLst>
          </p:cNvPr>
          <p:cNvSpPr>
            <a:spLocks noGrp="1"/>
          </p:cNvSpPr>
          <p:nvPr>
            <p:ph idx="20"/>
          </p:nvPr>
        </p:nvSpPr>
        <p:spPr/>
        <p:txBody>
          <a:bodyPr rtlCol="0"/>
          <a:lstStyle/>
          <a:p>
            <a:pPr algn="ctr"/>
            <a:r>
              <a:rPr lang="en-US" sz="2800" dirty="0" smtClean="0"/>
              <a:t>1953</a:t>
            </a:r>
            <a:endParaRPr lang="ru-RU" dirty="0"/>
          </a:p>
        </p:txBody>
      </p:sp>
      <p:pic>
        <p:nvPicPr>
          <p:cNvPr id="15" name="Рисунок 14" descr="4_coronation-photo-by-hulton-archivegetty-images.jpg"/>
          <p:cNvPicPr>
            <a:picLocks noChangeAspect="1"/>
          </p:cNvPicPr>
          <p:nvPr/>
        </p:nvPicPr>
        <p:blipFill>
          <a:blip r:embed="rId3"/>
          <a:stretch>
            <a:fillRect/>
          </a:stretch>
        </p:blipFill>
        <p:spPr>
          <a:xfrm>
            <a:off x="4271949" y="1259174"/>
            <a:ext cx="2713468" cy="3454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Рисунок 15" descr="9_queen-elizabeth-ii-and-the-duke-of-edinburgh-wave-at-the-crowds-from-the-balcony-at-buckingham-palace-photo-by-keystonegetty-images.jpg"/>
          <p:cNvPicPr>
            <a:picLocks noChangeAspect="1"/>
          </p:cNvPicPr>
          <p:nvPr/>
        </p:nvPicPr>
        <p:blipFill>
          <a:blip r:embed="rId4"/>
          <a:stretch>
            <a:fillRect/>
          </a:stretch>
        </p:blipFill>
        <p:spPr>
          <a:xfrm>
            <a:off x="1814074" y="3770026"/>
            <a:ext cx="3514935" cy="2803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Содержимое 10" descr="f96bfe4c432cda069a5e0b0419ed1096.jpg"/>
          <p:cNvPicPr>
            <a:picLocks noGrp="1" noChangeAspect="1"/>
          </p:cNvPicPr>
          <p:nvPr>
            <p:ph idx="1"/>
          </p:nvPr>
        </p:nvPicPr>
        <p:blipFill>
          <a:blip r:embed="rId5"/>
          <a:stretch>
            <a:fillRect/>
          </a:stretch>
        </p:blipFill>
        <p:spPr>
          <a:xfrm>
            <a:off x="0" y="1796179"/>
            <a:ext cx="2488134" cy="3261599"/>
          </a:xfrm>
        </p:spPr>
      </p:pic>
      <p:pic>
        <p:nvPicPr>
          <p:cNvPr id="17" name="Рисунок 16" descr="9bb83d6aca1960a65740fe756c627efa_fitted_740x700.jpg"/>
          <p:cNvPicPr>
            <a:picLocks noChangeAspect="1"/>
          </p:cNvPicPr>
          <p:nvPr/>
        </p:nvPicPr>
        <p:blipFill>
          <a:blip r:embed="rId6"/>
          <a:stretch>
            <a:fillRect/>
          </a:stretch>
        </p:blipFill>
        <p:spPr>
          <a:xfrm>
            <a:off x="6011057" y="4105096"/>
            <a:ext cx="1837722" cy="24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69403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BB985D-7833-4E74-AA1C-E9A4BC3CC6D1}"/>
              </a:ext>
            </a:extLst>
          </p:cNvPr>
          <p:cNvSpPr>
            <a:spLocks noGrp="1"/>
          </p:cNvSpPr>
          <p:nvPr>
            <p:ph type="title"/>
          </p:nvPr>
        </p:nvSpPr>
        <p:spPr/>
        <p:txBody>
          <a:bodyPr rtlCol="0"/>
          <a:lstStyle/>
          <a:p>
            <a:r>
              <a:rPr lang="en-US" dirty="0" smtClean="0"/>
              <a:t>The political system of Great Britain </a:t>
            </a:r>
            <a:endParaRPr lang="ru-RU" dirty="0"/>
          </a:p>
        </p:txBody>
      </p:sp>
      <p:sp>
        <p:nvSpPr>
          <p:cNvPr id="3" name="Объект 2">
            <a:extLst>
              <a:ext uri="{FF2B5EF4-FFF2-40B4-BE49-F238E27FC236}">
                <a16:creationId xmlns="" xmlns:a16="http://schemas.microsoft.com/office/drawing/2014/main" id="{09548D1D-2547-44FC-BACD-2BCD769E2662}"/>
              </a:ext>
            </a:extLst>
          </p:cNvPr>
          <p:cNvSpPr>
            <a:spLocks noGrp="1"/>
          </p:cNvSpPr>
          <p:nvPr>
            <p:ph idx="1"/>
          </p:nvPr>
        </p:nvSpPr>
        <p:spPr>
          <a:xfrm>
            <a:off x="194873" y="2563318"/>
            <a:ext cx="3567658" cy="3927423"/>
          </a:xfrm>
        </p:spPr>
        <p:txBody>
          <a:bodyPr rtlCol="0">
            <a:noAutofit/>
          </a:bodyPr>
          <a:lstStyle/>
          <a:p>
            <a:pPr>
              <a:buFont typeface="Arial" pitchFamily="34" charset="0"/>
              <a:buChar char="•"/>
            </a:pPr>
            <a:r>
              <a:rPr lang="en-GB" sz="1800" b="1" dirty="0" smtClean="0"/>
              <a:t>Parliament is the most important authority in Britain. </a:t>
            </a:r>
          </a:p>
          <a:p>
            <a:pPr>
              <a:buFont typeface="Arial" pitchFamily="34" charset="0"/>
              <a:buChar char="•"/>
            </a:pPr>
            <a:r>
              <a:rPr lang="en-GB" sz="1800" b="1" dirty="0" smtClean="0"/>
              <a:t>Technically Parliament is made up of three parts: the Monarch, the House of Lords; and the House of Commons.</a:t>
            </a:r>
          </a:p>
          <a:p>
            <a:pPr>
              <a:buFont typeface="Arial" pitchFamily="34" charset="0"/>
              <a:buChar char="•"/>
            </a:pPr>
            <a:r>
              <a:rPr lang="en-GB" sz="1800" b="1" dirty="0" smtClean="0"/>
              <a:t> In reality the House of Commons is the only one of the three which has true power</a:t>
            </a:r>
          </a:p>
          <a:p>
            <a:pPr>
              <a:buFont typeface="Arial" pitchFamily="34" charset="0"/>
              <a:buChar char="•"/>
            </a:pPr>
            <a:r>
              <a:rPr lang="en-GB" sz="1800" b="1" dirty="0" smtClean="0"/>
              <a:t>Parliament is responsible for British national policy. Local governments are responsible for organizing of education, police and many others.</a:t>
            </a:r>
            <a:endParaRPr lang="ru-RU" sz="1800" b="1" dirty="0" smtClean="0"/>
          </a:p>
          <a:p>
            <a:r>
              <a:rPr lang="en-GB" dirty="0" smtClean="0"/>
              <a:t>.</a:t>
            </a:r>
            <a:endParaRPr lang="ru-RU" dirty="0" smtClean="0"/>
          </a:p>
          <a:p>
            <a:pPr>
              <a:buFont typeface="Arial" pitchFamily="34" charset="0"/>
              <a:buChar char="•"/>
            </a:pPr>
            <a:endParaRPr lang="ru-RU" b="1" dirty="0"/>
          </a:p>
        </p:txBody>
      </p:sp>
      <p:sp>
        <p:nvSpPr>
          <p:cNvPr id="4" name="Номер слайда 3">
            <a:extLst>
              <a:ext uri="{FF2B5EF4-FFF2-40B4-BE49-F238E27FC236}">
                <a16:creationId xmlns="" xmlns:a16="http://schemas.microsoft.com/office/drawing/2014/main" id="{1B5E3677-5FC4-4712-BA70-5DBE574539E2}"/>
              </a:ext>
            </a:extLst>
          </p:cNvPr>
          <p:cNvSpPr>
            <a:spLocks noGrp="1"/>
          </p:cNvSpPr>
          <p:nvPr>
            <p:ph type="sldNum" sz="quarter" idx="12"/>
          </p:nvPr>
        </p:nvSpPr>
        <p:spPr/>
        <p:txBody>
          <a:bodyPr rtlCol="0"/>
          <a:lstStyle/>
          <a:p>
            <a:pPr rtl="0"/>
            <a:fld id="{9EC71654-96A5-4280-94F3-931C61A9F92C}" type="slidenum">
              <a:rPr lang="ru-RU" smtClean="0"/>
              <a:pPr rtl="0"/>
              <a:t>14</a:t>
            </a:fld>
            <a:endParaRPr lang="ru-RU"/>
          </a:p>
        </p:txBody>
      </p:sp>
      <p:sp>
        <p:nvSpPr>
          <p:cNvPr id="6" name="Объект 5">
            <a:extLst>
              <a:ext uri="{FF2B5EF4-FFF2-40B4-BE49-F238E27FC236}">
                <a16:creationId xmlns="" xmlns:a16="http://schemas.microsoft.com/office/drawing/2014/main" id="{5CD639B0-7991-4B2B-9E50-32064EB91255}"/>
              </a:ext>
            </a:extLst>
          </p:cNvPr>
          <p:cNvSpPr>
            <a:spLocks noGrp="1"/>
          </p:cNvSpPr>
          <p:nvPr>
            <p:ph idx="14"/>
          </p:nvPr>
        </p:nvSpPr>
        <p:spPr>
          <a:xfrm>
            <a:off x="8439462" y="2638268"/>
            <a:ext cx="3752538" cy="3267857"/>
          </a:xfrm>
        </p:spPr>
        <p:txBody>
          <a:bodyPr rtlCol="0">
            <a:noAutofit/>
          </a:bodyPr>
          <a:lstStyle/>
          <a:p>
            <a:pPr>
              <a:buFont typeface="Arial" pitchFamily="34" charset="0"/>
              <a:buChar char="•"/>
            </a:pPr>
            <a:r>
              <a:rPr lang="ru-RU" sz="1800" b="1" dirty="0" smtClean="0"/>
              <a:t>Парламент - самая важная власть в Великобритании. </a:t>
            </a:r>
            <a:endParaRPr lang="en-US" sz="1800" b="1" dirty="0" smtClean="0"/>
          </a:p>
          <a:p>
            <a:pPr>
              <a:buFont typeface="Arial" pitchFamily="34" charset="0"/>
              <a:buChar char="•"/>
            </a:pPr>
            <a:r>
              <a:rPr lang="ru-RU" sz="1800" b="1" dirty="0" smtClean="0"/>
              <a:t>Технически Парламент состоит из трех частей: Монарх, Палата лордов; и палата общин.  </a:t>
            </a:r>
            <a:endParaRPr lang="en-US" sz="1800" b="1" dirty="0" smtClean="0"/>
          </a:p>
          <a:p>
            <a:pPr>
              <a:buFont typeface="Arial" pitchFamily="34" charset="0"/>
              <a:buChar char="•"/>
            </a:pPr>
            <a:r>
              <a:rPr lang="ru-RU" sz="1800" b="1" dirty="0" smtClean="0"/>
              <a:t>На самом деле Палата общин является единственной из трех, которая имеет настоящую власть</a:t>
            </a:r>
            <a:r>
              <a:rPr lang="en-US" sz="1800" b="1" dirty="0" smtClean="0"/>
              <a:t>/</a:t>
            </a:r>
          </a:p>
          <a:p>
            <a:pPr>
              <a:buFont typeface="Arial" pitchFamily="34" charset="0"/>
              <a:buChar char="•"/>
            </a:pPr>
            <a:r>
              <a:rPr lang="ru-RU" sz="1800" b="1" dirty="0" smtClean="0"/>
              <a:t> Парламент отвечает за британскую национальную политику. Местные органы власти несут ответственность за организацию образования, полиция и многие другие.</a:t>
            </a:r>
            <a:endParaRPr lang="ru-RU" sz="1800" b="1" dirty="0"/>
          </a:p>
        </p:txBody>
      </p:sp>
      <p:pic>
        <p:nvPicPr>
          <p:cNvPr id="10" name="Рисунок 9" descr="Parliament_at_Sunset.jpg"/>
          <p:cNvPicPr>
            <a:picLocks noGrp="1" noChangeAspect="1"/>
          </p:cNvPicPr>
          <p:nvPr>
            <p:ph type="pic" sz="quarter" idx="13"/>
          </p:nvPr>
        </p:nvPicPr>
        <p:blipFill>
          <a:blip r:embed="rId3"/>
          <a:srcRect l="16152" r="16152"/>
          <a:stretch>
            <a:fillRect/>
          </a:stretch>
        </p:blipFill>
        <p:spPr/>
      </p:pic>
    </p:spTree>
    <p:extLst>
      <p:ext uri="{BB962C8B-B14F-4D97-AF65-F5344CB8AC3E}">
        <p14:creationId xmlns="" xmlns:p14="http://schemas.microsoft.com/office/powerpoint/2010/main" val="460269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BB985D-7833-4E74-AA1C-E9A4BC3CC6D1}"/>
              </a:ext>
            </a:extLst>
          </p:cNvPr>
          <p:cNvSpPr>
            <a:spLocks noGrp="1"/>
          </p:cNvSpPr>
          <p:nvPr>
            <p:ph type="title"/>
          </p:nvPr>
        </p:nvSpPr>
        <p:spPr/>
        <p:txBody>
          <a:bodyPr rtlCol="0"/>
          <a:lstStyle/>
          <a:p>
            <a:pPr algn="ctr"/>
            <a:r>
              <a:rPr lang="en-US" dirty="0" smtClean="0"/>
              <a:t>The house of commons</a:t>
            </a:r>
            <a:endParaRPr lang="ru-RU" dirty="0"/>
          </a:p>
        </p:txBody>
      </p:sp>
      <p:sp>
        <p:nvSpPr>
          <p:cNvPr id="3" name="Объект 2">
            <a:extLst>
              <a:ext uri="{FF2B5EF4-FFF2-40B4-BE49-F238E27FC236}">
                <a16:creationId xmlns="" xmlns:a16="http://schemas.microsoft.com/office/drawing/2014/main" id="{09548D1D-2547-44FC-BACD-2BCD769E2662}"/>
              </a:ext>
            </a:extLst>
          </p:cNvPr>
          <p:cNvSpPr>
            <a:spLocks noGrp="1"/>
          </p:cNvSpPr>
          <p:nvPr>
            <p:ph idx="1"/>
          </p:nvPr>
        </p:nvSpPr>
        <p:spPr>
          <a:xfrm>
            <a:off x="194873" y="2563318"/>
            <a:ext cx="3567658" cy="3927423"/>
          </a:xfrm>
        </p:spPr>
        <p:txBody>
          <a:bodyPr rtlCol="0">
            <a:noAutofit/>
          </a:bodyPr>
          <a:lstStyle/>
          <a:p>
            <a:pPr>
              <a:buFont typeface="Arial" pitchFamily="34" charset="0"/>
              <a:buChar char="•"/>
            </a:pPr>
            <a:r>
              <a:rPr lang="en-GB" b="1" dirty="0" smtClean="0"/>
              <a:t>. The House of Commons consists of Members of Parliament. There are 650 of them in the House of Commons. They are elected by secret ballot. General elections are held every five years. </a:t>
            </a:r>
            <a:endParaRPr lang="ru-RU" b="1" dirty="0" smtClean="0"/>
          </a:p>
          <a:p>
            <a:pPr>
              <a:buFont typeface="Arial" pitchFamily="34" charset="0"/>
              <a:buChar char="•"/>
            </a:pPr>
            <a:r>
              <a:rPr lang="en-GB" b="1" dirty="0" smtClean="0"/>
              <a:t>The functions of the House of Commons are legislation and scrutiny of government activities. The House of Commons is presided over by the Speaker. The Speaker is appointed by the Government.</a:t>
            </a:r>
            <a:endParaRPr lang="ru-RU" b="1" dirty="0" smtClean="0"/>
          </a:p>
          <a:p>
            <a:pPr>
              <a:buFont typeface="Arial" pitchFamily="34" charset="0"/>
              <a:buChar char="•"/>
            </a:pPr>
            <a:r>
              <a:rPr lang="en-GB" b="1" dirty="0" smtClean="0"/>
              <a:t>It's in the House of Commons that new bills are introduced and debated. If the majority of the members are in favour of a bill, it goes to the House of Lords to be debated. </a:t>
            </a:r>
            <a:endParaRPr lang="ru-RU" b="1" dirty="0" smtClean="0"/>
          </a:p>
        </p:txBody>
      </p:sp>
      <p:sp>
        <p:nvSpPr>
          <p:cNvPr id="4" name="Номер слайда 3">
            <a:extLst>
              <a:ext uri="{FF2B5EF4-FFF2-40B4-BE49-F238E27FC236}">
                <a16:creationId xmlns="" xmlns:a16="http://schemas.microsoft.com/office/drawing/2014/main" id="{1B5E3677-5FC4-4712-BA70-5DBE574539E2}"/>
              </a:ext>
            </a:extLst>
          </p:cNvPr>
          <p:cNvSpPr>
            <a:spLocks noGrp="1"/>
          </p:cNvSpPr>
          <p:nvPr>
            <p:ph type="sldNum" sz="quarter" idx="12"/>
          </p:nvPr>
        </p:nvSpPr>
        <p:spPr/>
        <p:txBody>
          <a:bodyPr rtlCol="0"/>
          <a:lstStyle/>
          <a:p>
            <a:pPr rtl="0"/>
            <a:fld id="{9EC71654-96A5-4280-94F3-931C61A9F92C}" type="slidenum">
              <a:rPr lang="ru-RU" smtClean="0"/>
              <a:pPr rtl="0"/>
              <a:t>15</a:t>
            </a:fld>
            <a:endParaRPr lang="ru-RU"/>
          </a:p>
        </p:txBody>
      </p:sp>
      <p:sp>
        <p:nvSpPr>
          <p:cNvPr id="6" name="Объект 5">
            <a:extLst>
              <a:ext uri="{FF2B5EF4-FFF2-40B4-BE49-F238E27FC236}">
                <a16:creationId xmlns="" xmlns:a16="http://schemas.microsoft.com/office/drawing/2014/main" id="{5CD639B0-7991-4B2B-9E50-32064EB91255}"/>
              </a:ext>
            </a:extLst>
          </p:cNvPr>
          <p:cNvSpPr>
            <a:spLocks noGrp="1"/>
          </p:cNvSpPr>
          <p:nvPr>
            <p:ph idx="14"/>
          </p:nvPr>
        </p:nvSpPr>
        <p:spPr>
          <a:xfrm>
            <a:off x="8424472" y="2203555"/>
            <a:ext cx="3767528" cy="3462728"/>
          </a:xfrm>
        </p:spPr>
        <p:txBody>
          <a:bodyPr rtlCol="0">
            <a:noAutofit/>
          </a:bodyPr>
          <a:lstStyle/>
          <a:p>
            <a:pPr algn="l">
              <a:buFont typeface="Arial" pitchFamily="34" charset="0"/>
              <a:buChar char="•"/>
            </a:pPr>
            <a:r>
              <a:rPr lang="ru-RU" sz="1800" b="1" dirty="0" smtClean="0"/>
              <a:t>Палата Общин состоит из членов парламента. В Палате Общин их 650 человек. Они избираются тайным голосованием. Всеобщие выборы проводятся каждые пять лет. Функциями Палаты Общин являются законодательство и контроль за деятельностью правительства. Председателем Палаты Общин является спикер. Спикер назначается правительством. Именно в палате Общин вводятся и обсуждаются новые законопроекты. Если большинство членов поддерживает законопроект, он направляется в Палату Лордов для обсуждения.</a:t>
            </a:r>
          </a:p>
        </p:txBody>
      </p:sp>
      <p:pic>
        <p:nvPicPr>
          <p:cNvPr id="11" name="Рисунок 10" descr="britaniia_parlament_d_850.jpg"/>
          <p:cNvPicPr>
            <a:picLocks noGrp="1" noChangeAspect="1"/>
          </p:cNvPicPr>
          <p:nvPr>
            <p:ph type="pic" sz="quarter" idx="13"/>
          </p:nvPr>
        </p:nvPicPr>
        <p:blipFill>
          <a:blip r:embed="rId3"/>
          <a:srcRect l="16275" r="16275"/>
          <a:stretch>
            <a:fillRect/>
          </a:stretch>
        </p:blipFill>
        <p:spPr/>
      </p:pic>
    </p:spTree>
    <p:extLst>
      <p:ext uri="{BB962C8B-B14F-4D97-AF65-F5344CB8AC3E}">
        <p14:creationId xmlns="" xmlns:p14="http://schemas.microsoft.com/office/powerpoint/2010/main" val="460269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BB985D-7833-4E74-AA1C-E9A4BC3CC6D1}"/>
              </a:ext>
            </a:extLst>
          </p:cNvPr>
          <p:cNvSpPr>
            <a:spLocks noGrp="1"/>
          </p:cNvSpPr>
          <p:nvPr>
            <p:ph type="title"/>
          </p:nvPr>
        </p:nvSpPr>
        <p:spPr/>
        <p:txBody>
          <a:bodyPr rtlCol="0"/>
          <a:lstStyle/>
          <a:p>
            <a:pPr algn="ctr"/>
            <a:r>
              <a:rPr lang="en-US" dirty="0" smtClean="0"/>
              <a:t>The house of lords</a:t>
            </a:r>
            <a:endParaRPr lang="ru-RU" dirty="0"/>
          </a:p>
        </p:txBody>
      </p:sp>
      <p:sp>
        <p:nvSpPr>
          <p:cNvPr id="3" name="Объект 2">
            <a:extLst>
              <a:ext uri="{FF2B5EF4-FFF2-40B4-BE49-F238E27FC236}">
                <a16:creationId xmlns="" xmlns:a16="http://schemas.microsoft.com/office/drawing/2014/main" id="{09548D1D-2547-44FC-BACD-2BCD769E2662}"/>
              </a:ext>
            </a:extLst>
          </p:cNvPr>
          <p:cNvSpPr>
            <a:spLocks noGrp="1"/>
          </p:cNvSpPr>
          <p:nvPr>
            <p:ph idx="1"/>
          </p:nvPr>
        </p:nvSpPr>
        <p:spPr>
          <a:xfrm>
            <a:off x="194873" y="2563318"/>
            <a:ext cx="3567658" cy="3927423"/>
          </a:xfrm>
        </p:spPr>
        <p:txBody>
          <a:bodyPr rtlCol="0">
            <a:noAutofit/>
          </a:bodyPr>
          <a:lstStyle/>
          <a:p>
            <a:pPr>
              <a:buFont typeface="Arial" pitchFamily="34" charset="0"/>
              <a:buChar char="•"/>
            </a:pPr>
            <a:r>
              <a:rPr lang="en-GB" sz="1800" b="1" dirty="0" smtClean="0"/>
              <a:t>The House of Lords comprises about 1,200 peers. It is presided by the Lord Chancellor. The House of Lords has no real power. It acts rather as an advisory council.</a:t>
            </a:r>
          </a:p>
          <a:p>
            <a:r>
              <a:rPr lang="en-GB" sz="1800" b="1" dirty="0" smtClean="0"/>
              <a:t>The House of Lords has the right to reject a new bill twice.</a:t>
            </a:r>
            <a:endParaRPr lang="ru-RU" sz="1800" b="1" dirty="0" smtClean="0"/>
          </a:p>
          <a:p>
            <a:r>
              <a:rPr lang="en-GB" sz="1800" b="1" dirty="0" smtClean="0"/>
              <a:t>But after two rejections they are obliged to accept it. And finally a bill goes to the monarch to be signed. Only then it becomes law.</a:t>
            </a:r>
            <a:endParaRPr lang="ru-RU" sz="1800" b="1" dirty="0" smtClean="0"/>
          </a:p>
        </p:txBody>
      </p:sp>
      <p:sp>
        <p:nvSpPr>
          <p:cNvPr id="4" name="Номер слайда 3">
            <a:extLst>
              <a:ext uri="{FF2B5EF4-FFF2-40B4-BE49-F238E27FC236}">
                <a16:creationId xmlns="" xmlns:a16="http://schemas.microsoft.com/office/drawing/2014/main" id="{1B5E3677-5FC4-4712-BA70-5DBE574539E2}"/>
              </a:ext>
            </a:extLst>
          </p:cNvPr>
          <p:cNvSpPr>
            <a:spLocks noGrp="1"/>
          </p:cNvSpPr>
          <p:nvPr>
            <p:ph type="sldNum" sz="quarter" idx="12"/>
          </p:nvPr>
        </p:nvSpPr>
        <p:spPr/>
        <p:txBody>
          <a:bodyPr rtlCol="0"/>
          <a:lstStyle/>
          <a:p>
            <a:pPr rtl="0"/>
            <a:fld id="{9EC71654-96A5-4280-94F3-931C61A9F92C}" type="slidenum">
              <a:rPr lang="ru-RU" smtClean="0"/>
              <a:pPr rtl="0"/>
              <a:t>16</a:t>
            </a:fld>
            <a:endParaRPr lang="ru-RU"/>
          </a:p>
        </p:txBody>
      </p:sp>
      <p:sp>
        <p:nvSpPr>
          <p:cNvPr id="6" name="Объект 5">
            <a:extLst>
              <a:ext uri="{FF2B5EF4-FFF2-40B4-BE49-F238E27FC236}">
                <a16:creationId xmlns="" xmlns:a16="http://schemas.microsoft.com/office/drawing/2014/main" id="{5CD639B0-7991-4B2B-9E50-32064EB91255}"/>
              </a:ext>
            </a:extLst>
          </p:cNvPr>
          <p:cNvSpPr>
            <a:spLocks noGrp="1"/>
          </p:cNvSpPr>
          <p:nvPr>
            <p:ph idx="14"/>
          </p:nvPr>
        </p:nvSpPr>
        <p:spPr>
          <a:xfrm>
            <a:off x="8424472" y="2533339"/>
            <a:ext cx="3767528" cy="3462728"/>
          </a:xfrm>
        </p:spPr>
        <p:txBody>
          <a:bodyPr rtlCol="0">
            <a:noAutofit/>
          </a:bodyPr>
          <a:lstStyle/>
          <a:p>
            <a:pPr algn="l">
              <a:buFont typeface="Arial" pitchFamily="34" charset="0"/>
              <a:buChar char="•"/>
            </a:pPr>
            <a:r>
              <a:rPr lang="ru-RU" sz="1800" b="1" dirty="0" smtClean="0"/>
              <a:t>Палата Лордов насчитывает около 1200 пэров. Председателем является лорд-канцлер. Палата Лордов не имеет реальной власти. Он действует скорее как консультативный совет. </a:t>
            </a:r>
            <a:endParaRPr lang="en-US" sz="1800" b="1" dirty="0" smtClean="0"/>
          </a:p>
          <a:p>
            <a:pPr algn="l">
              <a:buFont typeface="Arial" pitchFamily="34" charset="0"/>
              <a:buChar char="•"/>
            </a:pPr>
            <a:r>
              <a:rPr lang="ru-RU" sz="1800" b="1" dirty="0" smtClean="0"/>
              <a:t>Палата лордов имеет право отклонить новый законопроект дважды. Но после двух отклонений они обязаны это принять. И, наконец, законопроект направляется монарху для подписания. Только тогда это становится законом.</a:t>
            </a:r>
          </a:p>
        </p:txBody>
      </p:sp>
      <p:pic>
        <p:nvPicPr>
          <p:cNvPr id="8" name="Рисунок 7" descr="v780x400_houseoflords.jpg"/>
          <p:cNvPicPr>
            <a:picLocks noGrp="1" noChangeAspect="1"/>
          </p:cNvPicPr>
          <p:nvPr>
            <p:ph type="pic" sz="quarter" idx="13"/>
          </p:nvPr>
        </p:nvPicPr>
        <p:blipFill>
          <a:blip r:embed="rId3"/>
          <a:srcRect l="24070" r="24070"/>
          <a:stretch>
            <a:fillRect/>
          </a:stretch>
        </p:blipFill>
        <p:spPr/>
      </p:pic>
    </p:spTree>
    <p:extLst>
      <p:ext uri="{BB962C8B-B14F-4D97-AF65-F5344CB8AC3E}">
        <p14:creationId xmlns="" xmlns:p14="http://schemas.microsoft.com/office/powerpoint/2010/main" val="460269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FBFCA16-8D78-4A87-9023-708458E3A4F3}"/>
              </a:ext>
            </a:extLst>
          </p:cNvPr>
          <p:cNvSpPr>
            <a:spLocks noGrp="1"/>
          </p:cNvSpPr>
          <p:nvPr>
            <p:ph type="title"/>
          </p:nvPr>
        </p:nvSpPr>
        <p:spPr/>
        <p:txBody>
          <a:bodyPr rtlCol="0"/>
          <a:lstStyle/>
          <a:p>
            <a:pPr algn="ctr" rtl="0"/>
            <a:r>
              <a:rPr lang="en-US" dirty="0" smtClean="0"/>
              <a:t>Political parties</a:t>
            </a:r>
            <a:endParaRPr lang="ru-RU" dirty="0"/>
          </a:p>
        </p:txBody>
      </p:sp>
      <p:sp>
        <p:nvSpPr>
          <p:cNvPr id="3" name="Номер слайда 2">
            <a:extLst>
              <a:ext uri="{FF2B5EF4-FFF2-40B4-BE49-F238E27FC236}">
                <a16:creationId xmlns="" xmlns:a16="http://schemas.microsoft.com/office/drawing/2014/main" id="{C10F7B49-6C9D-4DBF-AD20-9D4CFAB1CBFD}"/>
              </a:ext>
            </a:extLst>
          </p:cNvPr>
          <p:cNvSpPr>
            <a:spLocks noGrp="1"/>
          </p:cNvSpPr>
          <p:nvPr>
            <p:ph type="sldNum" sz="quarter" idx="12"/>
          </p:nvPr>
        </p:nvSpPr>
        <p:spPr/>
        <p:txBody>
          <a:bodyPr rtlCol="0"/>
          <a:lstStyle/>
          <a:p>
            <a:pPr rtl="0"/>
            <a:fld id="{9EC71654-96A5-4280-94F3-931C61A9F92C}" type="slidenum">
              <a:rPr lang="ru-RU" smtClean="0"/>
              <a:pPr rtl="0"/>
              <a:t>17</a:t>
            </a:fld>
            <a:endParaRPr lang="ru-RU"/>
          </a:p>
        </p:txBody>
      </p:sp>
      <p:sp>
        <p:nvSpPr>
          <p:cNvPr id="8" name="Объект 7">
            <a:extLst>
              <a:ext uri="{FF2B5EF4-FFF2-40B4-BE49-F238E27FC236}">
                <a16:creationId xmlns="" xmlns:a16="http://schemas.microsoft.com/office/drawing/2014/main" id="{5935AC4D-C17D-4827-B693-43A34920A5FD}"/>
              </a:ext>
            </a:extLst>
          </p:cNvPr>
          <p:cNvSpPr>
            <a:spLocks noGrp="1"/>
          </p:cNvSpPr>
          <p:nvPr>
            <p:ph idx="1"/>
          </p:nvPr>
        </p:nvSpPr>
        <p:spPr/>
        <p:txBody>
          <a:bodyPr rtlCol="0"/>
          <a:lstStyle/>
          <a:p>
            <a:r>
              <a:rPr lang="en-GB" dirty="0" smtClean="0"/>
              <a:t>There are few political parties in Britain thanks to the British electoral system. </a:t>
            </a:r>
            <a:endParaRPr lang="ru-RU" dirty="0" smtClean="0"/>
          </a:p>
          <a:p>
            <a:r>
              <a:rPr lang="ru-RU" dirty="0" smtClean="0"/>
              <a:t>В Британии мало политических партий благодаря британской избирательной системе.</a:t>
            </a:r>
          </a:p>
          <a:p>
            <a:endParaRPr lang="en-GB" dirty="0" smtClean="0"/>
          </a:p>
          <a:p>
            <a:endParaRPr lang="ru-RU" dirty="0"/>
          </a:p>
        </p:txBody>
      </p:sp>
      <p:sp>
        <p:nvSpPr>
          <p:cNvPr id="10" name="Объект 9">
            <a:extLst>
              <a:ext uri="{FF2B5EF4-FFF2-40B4-BE49-F238E27FC236}">
                <a16:creationId xmlns="" xmlns:a16="http://schemas.microsoft.com/office/drawing/2014/main" id="{CCF1405A-05DA-4553-A7B3-B9592963C6B1}"/>
              </a:ext>
            </a:extLst>
          </p:cNvPr>
          <p:cNvSpPr>
            <a:spLocks noGrp="1"/>
          </p:cNvSpPr>
          <p:nvPr>
            <p:ph idx="18"/>
          </p:nvPr>
        </p:nvSpPr>
        <p:spPr>
          <a:xfrm>
            <a:off x="3377853" y="4052306"/>
            <a:ext cx="2903026" cy="2618317"/>
          </a:xfrm>
        </p:spPr>
        <p:txBody>
          <a:bodyPr rtlCol="0"/>
          <a:lstStyle/>
          <a:p>
            <a:r>
              <a:rPr lang="en-GB" dirty="0" smtClean="0"/>
              <a:t>Each political party puts up one candidate for each constituency. The one who wins the most votes is elected MP for that area.</a:t>
            </a:r>
            <a:endParaRPr lang="ru-RU" dirty="0" smtClean="0"/>
          </a:p>
          <a:p>
            <a:r>
              <a:rPr lang="ru-RU" dirty="0" smtClean="0"/>
              <a:t>Каждая политическая партия выдвигает одного кандидата от каждого избирательного округа. Тот, кто набирает наибольшее количество голосов, избирается депутатом от этой области.</a:t>
            </a:r>
            <a:endParaRPr lang="ru-RU" dirty="0"/>
          </a:p>
        </p:txBody>
      </p:sp>
      <p:sp>
        <p:nvSpPr>
          <p:cNvPr id="11" name="Объект 10">
            <a:extLst>
              <a:ext uri="{FF2B5EF4-FFF2-40B4-BE49-F238E27FC236}">
                <a16:creationId xmlns="" xmlns:a16="http://schemas.microsoft.com/office/drawing/2014/main" id="{90DE57B2-448D-4C8D-8B9C-FFDDFB0A9208}"/>
              </a:ext>
            </a:extLst>
          </p:cNvPr>
          <p:cNvSpPr>
            <a:spLocks noGrp="1"/>
          </p:cNvSpPr>
          <p:nvPr>
            <p:ph idx="19"/>
          </p:nvPr>
        </p:nvSpPr>
        <p:spPr/>
        <p:txBody>
          <a:bodyPr rtlCol="0"/>
          <a:lstStyle/>
          <a:p>
            <a:r>
              <a:rPr lang="en-GB" dirty="0" smtClean="0"/>
              <a:t>the Conservative Party</a:t>
            </a:r>
            <a:endParaRPr lang="ru-RU" dirty="0"/>
          </a:p>
        </p:txBody>
      </p:sp>
      <p:sp>
        <p:nvSpPr>
          <p:cNvPr id="12" name="Объект 11">
            <a:extLst>
              <a:ext uri="{FF2B5EF4-FFF2-40B4-BE49-F238E27FC236}">
                <a16:creationId xmlns="" xmlns:a16="http://schemas.microsoft.com/office/drawing/2014/main" id="{780C3E07-3509-4911-AFF9-20EA8F12D0A4}"/>
              </a:ext>
            </a:extLst>
          </p:cNvPr>
          <p:cNvSpPr>
            <a:spLocks noGrp="1"/>
          </p:cNvSpPr>
          <p:nvPr>
            <p:ph idx="20"/>
          </p:nvPr>
        </p:nvSpPr>
        <p:spPr>
          <a:xfrm>
            <a:off x="6306529" y="4052306"/>
            <a:ext cx="2867451" cy="2805694"/>
          </a:xfrm>
        </p:spPr>
        <p:txBody>
          <a:bodyPr rtlCol="0"/>
          <a:lstStyle/>
          <a:p>
            <a:r>
              <a:rPr lang="en-GB" dirty="0" smtClean="0"/>
              <a:t>The party which wins the most seats in Parliament forms the Government. Its leader becomes the Prime Minister. His first job is to choose his Cabinet.</a:t>
            </a:r>
            <a:endParaRPr lang="ru-RU" dirty="0" smtClean="0"/>
          </a:p>
          <a:p>
            <a:r>
              <a:rPr lang="ru-RU" dirty="0" smtClean="0"/>
              <a:t>Партия, которая получает большинство мест в парламенте, формирует правительство. Его лидер становится премьер-министром. Его основная обязанность - выбрать свой кабинет.</a:t>
            </a:r>
            <a:endParaRPr lang="ru-RU" dirty="0"/>
          </a:p>
        </p:txBody>
      </p:sp>
      <p:sp>
        <p:nvSpPr>
          <p:cNvPr id="13" name="Объект 12">
            <a:extLst>
              <a:ext uri="{FF2B5EF4-FFF2-40B4-BE49-F238E27FC236}">
                <a16:creationId xmlns="" xmlns:a16="http://schemas.microsoft.com/office/drawing/2014/main" id="{FB9E2175-1C3C-4B3E-A872-A1B7E6D64D52}"/>
              </a:ext>
            </a:extLst>
          </p:cNvPr>
          <p:cNvSpPr>
            <a:spLocks noGrp="1"/>
          </p:cNvSpPr>
          <p:nvPr>
            <p:ph idx="21"/>
          </p:nvPr>
        </p:nvSpPr>
        <p:spPr/>
        <p:txBody>
          <a:bodyPr rtlCol="0"/>
          <a:lstStyle/>
          <a:p>
            <a:r>
              <a:rPr lang="en-GB" dirty="0" smtClean="0"/>
              <a:t>the Labour Party </a:t>
            </a:r>
            <a:endParaRPr lang="ru-RU" dirty="0"/>
          </a:p>
        </p:txBody>
      </p:sp>
      <p:sp>
        <p:nvSpPr>
          <p:cNvPr id="14" name="Объект 13">
            <a:extLst>
              <a:ext uri="{FF2B5EF4-FFF2-40B4-BE49-F238E27FC236}">
                <a16:creationId xmlns="" xmlns:a16="http://schemas.microsoft.com/office/drawing/2014/main" id="{4EAA9254-229F-4C3E-B078-B8912E5BBE98}"/>
              </a:ext>
            </a:extLst>
          </p:cNvPr>
          <p:cNvSpPr>
            <a:spLocks noGrp="1"/>
          </p:cNvSpPr>
          <p:nvPr>
            <p:ph idx="22"/>
          </p:nvPr>
        </p:nvSpPr>
        <p:spPr/>
        <p:txBody>
          <a:bodyPr rtlCol="0"/>
          <a:lstStyle/>
          <a:p>
            <a:r>
              <a:rPr lang="en-GB" dirty="0" smtClean="0"/>
              <a:t>The Prime Minister usually takes policy decisions with the agreement of the Cabinet.</a:t>
            </a:r>
            <a:endParaRPr lang="ru-RU" dirty="0" smtClean="0"/>
          </a:p>
          <a:p>
            <a:r>
              <a:rPr lang="ru-RU" dirty="0" smtClean="0"/>
              <a:t>Премьер-министр обычно принимает политические решения с согласия Кабинета министров.</a:t>
            </a:r>
            <a:endParaRPr lang="ru-RU" dirty="0"/>
          </a:p>
        </p:txBody>
      </p:sp>
      <p:sp>
        <p:nvSpPr>
          <p:cNvPr id="15" name="Объект 14">
            <a:extLst>
              <a:ext uri="{FF2B5EF4-FFF2-40B4-BE49-F238E27FC236}">
                <a16:creationId xmlns="" xmlns:a16="http://schemas.microsoft.com/office/drawing/2014/main" id="{471C9CF1-70B0-46DB-869F-6DC53668898D}"/>
              </a:ext>
            </a:extLst>
          </p:cNvPr>
          <p:cNvSpPr>
            <a:spLocks noGrp="1"/>
          </p:cNvSpPr>
          <p:nvPr>
            <p:ph idx="23"/>
          </p:nvPr>
        </p:nvSpPr>
        <p:spPr/>
        <p:txBody>
          <a:bodyPr rtlCol="0"/>
          <a:lstStyle/>
          <a:p>
            <a:r>
              <a:rPr lang="en-GB" dirty="0" smtClean="0"/>
              <a:t>the Liberal / Social Democratic Alliance</a:t>
            </a:r>
            <a:endParaRPr lang="ru-RU" dirty="0"/>
          </a:p>
        </p:txBody>
      </p:sp>
      <p:pic>
        <p:nvPicPr>
          <p:cNvPr id="27" name="Рисунок 26" descr="2018-03-29-144536-6dfe04f2e.jpg"/>
          <p:cNvPicPr>
            <a:picLocks noGrp="1" noChangeAspect="1"/>
          </p:cNvPicPr>
          <p:nvPr>
            <p:ph type="pic" sz="quarter" idx="13"/>
          </p:nvPr>
        </p:nvPicPr>
        <p:blipFill>
          <a:blip r:embed="rId3"/>
          <a:srcRect l="19250" r="19250"/>
          <a:stretch>
            <a:fillRect/>
          </a:stretch>
        </p:blipFill>
        <p:spPr>
          <a:xfrm>
            <a:off x="304414" y="1049311"/>
            <a:ext cx="2993422" cy="2993422"/>
          </a:xfrm>
        </p:spPr>
      </p:pic>
      <p:pic>
        <p:nvPicPr>
          <p:cNvPr id="28" name="Рисунок 27" descr="Conservative_logo_2006.svg.png"/>
          <p:cNvPicPr>
            <a:picLocks noGrp="1" noChangeAspect="1"/>
          </p:cNvPicPr>
          <p:nvPr>
            <p:ph type="pic" sz="quarter" idx="14"/>
          </p:nvPr>
        </p:nvPicPr>
        <p:blipFill>
          <a:blip r:embed="rId4"/>
          <a:srcRect l="14667" r="14667"/>
          <a:stretch>
            <a:fillRect/>
          </a:stretch>
        </p:blipFill>
        <p:spPr/>
      </p:pic>
      <p:pic>
        <p:nvPicPr>
          <p:cNvPr id="30" name="Рисунок 29" descr="Либеральные_демократы_(Великобритания).png"/>
          <p:cNvPicPr>
            <a:picLocks noGrp="1" noChangeAspect="1"/>
          </p:cNvPicPr>
          <p:nvPr>
            <p:ph type="pic" sz="quarter" idx="15"/>
          </p:nvPr>
        </p:nvPicPr>
        <p:blipFill>
          <a:blip r:embed="rId5"/>
          <a:srcRect l="10069" r="10069"/>
          <a:stretch>
            <a:fillRect/>
          </a:stretch>
        </p:blipFill>
        <p:spPr>
          <a:xfrm>
            <a:off x="9643905" y="1893505"/>
            <a:ext cx="1430337" cy="1430337"/>
          </a:xfrm>
        </p:spPr>
      </p:pic>
      <p:pic>
        <p:nvPicPr>
          <p:cNvPr id="31" name="Рисунок 30" descr="mediapreview.jpg"/>
          <p:cNvPicPr>
            <a:picLocks noGrp="1" noChangeAspect="1"/>
          </p:cNvPicPr>
          <p:nvPr>
            <p:ph type="pic" sz="quarter" idx="16"/>
          </p:nvPr>
        </p:nvPicPr>
        <p:blipFill>
          <a:blip r:embed="rId6"/>
          <a:srcRect l="2513" r="2513"/>
          <a:stretch>
            <a:fillRect/>
          </a:stretch>
        </p:blipFill>
        <p:spPr>
          <a:xfrm>
            <a:off x="6770045" y="1893506"/>
            <a:ext cx="1430337" cy="1430337"/>
          </a:xfrm>
        </p:spPr>
      </p:pic>
    </p:spTree>
    <p:extLst>
      <p:ext uri="{BB962C8B-B14F-4D97-AF65-F5344CB8AC3E}">
        <p14:creationId xmlns="" xmlns:p14="http://schemas.microsoft.com/office/powerpoint/2010/main" val="435634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OChLN2c7xJblRcBcdVMeotXWubwVbsY.jpg"/>
          <p:cNvPicPr>
            <a:picLocks noChangeAspect="1"/>
          </p:cNvPicPr>
          <p:nvPr/>
        </p:nvPicPr>
        <p:blipFill>
          <a:blip r:embed="rId3"/>
          <a:stretch>
            <a:fillRect/>
          </a:stretch>
        </p:blipFill>
        <p:spPr>
          <a:xfrm>
            <a:off x="2775466" y="1603948"/>
            <a:ext cx="9346831" cy="5254052"/>
          </a:xfrm>
          <a:prstGeom prst="rect">
            <a:avLst/>
          </a:prstGeom>
        </p:spPr>
      </p:pic>
      <p:sp>
        <p:nvSpPr>
          <p:cNvPr id="7" name="Заголовок 1"/>
          <p:cNvSpPr>
            <a:spLocks noGrp="1"/>
          </p:cNvSpPr>
          <p:nvPr>
            <p:ph type="title"/>
          </p:nvPr>
        </p:nvSpPr>
        <p:spPr/>
        <p:txBody>
          <a:bodyPr rtlCol="0"/>
          <a:lstStyle/>
          <a:p>
            <a:r>
              <a:rPr lang="en-US" dirty="0" smtClean="0"/>
              <a:t>homework: Fill in the table</a:t>
            </a:r>
            <a:endParaRPr lang="ru-RU" dirty="0"/>
          </a:p>
        </p:txBody>
      </p:sp>
      <p:sp>
        <p:nvSpPr>
          <p:cNvPr id="4" name="Номер слайда 3"/>
          <p:cNvSpPr>
            <a:spLocks noGrp="1"/>
          </p:cNvSpPr>
          <p:nvPr>
            <p:ph type="sldNum" sz="quarter" idx="12"/>
          </p:nvPr>
        </p:nvSpPr>
        <p:spPr/>
        <p:txBody>
          <a:bodyPr rtlCol="0"/>
          <a:lstStyle/>
          <a:p>
            <a:pPr rtl="0"/>
            <a:r>
              <a:rPr lang="ru-RU"/>
              <a:t>9</a:t>
            </a:r>
          </a:p>
        </p:txBody>
      </p:sp>
      <p:graphicFrame>
        <p:nvGraphicFramePr>
          <p:cNvPr id="6" name="Таблица 5">
            <a:extLst>
              <a:ext uri="{FF2B5EF4-FFF2-40B4-BE49-F238E27FC236}">
                <a16:creationId xmlns="" xmlns:a16="http://schemas.microsoft.com/office/drawing/2014/main" id="{BEE52E89-C526-4F73-86FB-0EB31587CD33}"/>
              </a:ext>
            </a:extLst>
          </p:cNvPr>
          <p:cNvGraphicFramePr>
            <a:graphicFrameLocks noGrp="1"/>
          </p:cNvGraphicFramePr>
          <p:nvPr>
            <p:extLst>
              <p:ext uri="{D42A27DB-BD31-4B8C-83A1-F6EECF244321}">
                <p14:modId xmlns="" xmlns:p14="http://schemas.microsoft.com/office/powerpoint/2010/main" val="2756788743"/>
              </p:ext>
            </p:extLst>
          </p:nvPr>
        </p:nvGraphicFramePr>
        <p:xfrm>
          <a:off x="515938" y="1610463"/>
          <a:ext cx="6690360" cy="4574800"/>
        </p:xfrm>
        <a:graphic>
          <a:graphicData uri="http://schemas.openxmlformats.org/drawingml/2006/table">
            <a:tbl>
              <a:tblPr firstRow="1" bandRow="1">
                <a:tableStyleId>{5C22544A-7EE6-4342-B048-85BDC9FD1C3A}</a:tableStyleId>
              </a:tblPr>
              <a:tblGrid>
                <a:gridCol w="2230120">
                  <a:extLst>
                    <a:ext uri="{9D8B030D-6E8A-4147-A177-3AD203B41FA5}">
                      <a16:colId xmlns="" xmlns:a16="http://schemas.microsoft.com/office/drawing/2014/main" val="2785900615"/>
                    </a:ext>
                  </a:extLst>
                </a:gridCol>
                <a:gridCol w="2230120">
                  <a:extLst>
                    <a:ext uri="{9D8B030D-6E8A-4147-A177-3AD203B41FA5}">
                      <a16:colId xmlns="" xmlns:a16="http://schemas.microsoft.com/office/drawing/2014/main" val="2287965835"/>
                    </a:ext>
                  </a:extLst>
                </a:gridCol>
                <a:gridCol w="2230120">
                  <a:extLst>
                    <a:ext uri="{9D8B030D-6E8A-4147-A177-3AD203B41FA5}">
                      <a16:colId xmlns="" xmlns:a16="http://schemas.microsoft.com/office/drawing/2014/main" val="1756528531"/>
                    </a:ext>
                  </a:extLst>
                </a:gridCol>
              </a:tblGrid>
              <a:tr h="642880">
                <a:tc>
                  <a:txBody>
                    <a:bodyPr/>
                    <a:lstStyle/>
                    <a:p>
                      <a:pPr algn="ctr" rtl="0"/>
                      <a:endParaRPr lang="ru-RU" noProof="0" dirty="0"/>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rtl="0"/>
                      <a:r>
                        <a:rPr lang="en-US" noProof="0" dirty="0" smtClean="0"/>
                        <a:t>THE RUSSIAN FEDERATION</a:t>
                      </a:r>
                      <a:endParaRPr lang="ru-RU"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rtl="0"/>
                      <a:r>
                        <a:rPr lang="en-US" noProof="0" dirty="0" smtClean="0"/>
                        <a:t>THE UK</a:t>
                      </a:r>
                      <a:endParaRPr lang="ru-RU"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7730668"/>
                  </a:ext>
                </a:extLst>
              </a:tr>
              <a:tr h="370840">
                <a:tc>
                  <a:txBody>
                    <a:bodyPr/>
                    <a:lstStyle/>
                    <a:p>
                      <a:r>
                        <a:rPr lang="en-US" b="1" dirty="0"/>
                        <a:t>The political system</a:t>
                      </a:r>
                      <a:endParaRPr lang="en-US" dirty="0"/>
                    </a:p>
                  </a:txBody>
                  <a:tcPr marL="27432" marR="9144" marT="9144" marB="9144"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dirty="0"/>
                        <a:t> </a:t>
                      </a:r>
                    </a:p>
                    <a:p>
                      <a:r>
                        <a:rPr lang="ru-RU" dirty="0"/>
                        <a:t/>
                      </a:r>
                      <a:br>
                        <a:rPr lang="ru-RU" dirty="0"/>
                      </a:br>
                      <a:endParaRPr lang="ru-RU" dirty="0"/>
                    </a:p>
                  </a:txBody>
                  <a:tcPr marL="27432" marR="9144" marT="9144" marB="9144"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a:t> </a:t>
                      </a:r>
                    </a:p>
                  </a:txBody>
                  <a:tcPr marL="27432" marR="9144" marT="9144" marB="9144"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3205186774"/>
                  </a:ext>
                </a:extLst>
              </a:tr>
              <a:tr h="370840">
                <a:tc>
                  <a:txBody>
                    <a:bodyPr/>
                    <a:lstStyle/>
                    <a:p>
                      <a:r>
                        <a:rPr lang="en-US" b="1"/>
                        <a:t>The head of state</a:t>
                      </a:r>
                      <a:endParaRPr lang="en-US"/>
                    </a:p>
                  </a:txBody>
                  <a:tcPr marL="27432" marR="9144" marT="9144" marB="9144"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a:t> </a:t>
                      </a:r>
                    </a:p>
                    <a:p>
                      <a:r>
                        <a:rPr lang="ru-RU"/>
                        <a:t/>
                      </a:r>
                      <a:br>
                        <a:rPr lang="ru-RU"/>
                      </a:br>
                      <a:endParaRPr lang="ru-RU"/>
                    </a:p>
                  </a:txBody>
                  <a:tcPr marL="27432" marR="9144" marT="9144" marB="9144"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a:t> </a:t>
                      </a:r>
                    </a:p>
                  </a:txBody>
                  <a:tcPr marL="27432" marR="9144" marT="9144" marB="9144"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2960814750"/>
                  </a:ext>
                </a:extLst>
              </a:tr>
              <a:tr h="370840">
                <a:tc>
                  <a:txBody>
                    <a:bodyPr/>
                    <a:lstStyle/>
                    <a:p>
                      <a:r>
                        <a:rPr lang="en-US" b="1"/>
                        <a:t>Legislative Branch of power</a:t>
                      </a:r>
                      <a:endParaRPr lang="en-US"/>
                    </a:p>
                  </a:txBody>
                  <a:tcPr marL="27432" marR="9144" marT="9144" marB="9144"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a:t> </a:t>
                      </a:r>
                    </a:p>
                    <a:p>
                      <a:r>
                        <a:rPr lang="ru-RU"/>
                        <a:t/>
                      </a:r>
                      <a:br>
                        <a:rPr lang="ru-RU"/>
                      </a:br>
                      <a:endParaRPr lang="ru-RU"/>
                    </a:p>
                  </a:txBody>
                  <a:tcPr marL="27432" marR="9144" marT="9144" marB="9144">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dirty="0"/>
                        <a:t> </a:t>
                      </a:r>
                    </a:p>
                  </a:txBody>
                  <a:tcPr marL="27432" marR="9144" marT="9144" marB="9144">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4186541597"/>
                  </a:ext>
                </a:extLst>
              </a:tr>
              <a:tr h="370840">
                <a:tc>
                  <a:txBody>
                    <a:bodyPr/>
                    <a:lstStyle/>
                    <a:p>
                      <a:r>
                        <a:rPr lang="en-US" b="1"/>
                        <a:t>Executive Branch of power</a:t>
                      </a:r>
                      <a:endParaRPr lang="en-US"/>
                    </a:p>
                  </a:txBody>
                  <a:tcPr marL="27432" marR="9144" marT="9144" marB="9144"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a:t> </a:t>
                      </a:r>
                    </a:p>
                    <a:p>
                      <a:r>
                        <a:rPr lang="ru-RU"/>
                        <a:t/>
                      </a:r>
                      <a:br>
                        <a:rPr lang="ru-RU"/>
                      </a:br>
                      <a:endParaRPr lang="ru-RU"/>
                    </a:p>
                  </a:txBody>
                  <a:tcPr marL="27432" marR="9144" marT="9144" marB="9144"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ru-RU"/>
                        <a:t> </a:t>
                      </a:r>
                    </a:p>
                  </a:txBody>
                  <a:tcPr marL="27432" marR="9144" marT="9144" marB="9144"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2332936508"/>
                  </a:ext>
                </a:extLst>
              </a:tr>
              <a:tr h="370840">
                <a:tc>
                  <a:txBody>
                    <a:bodyPr/>
                    <a:lstStyle/>
                    <a:p>
                      <a:r>
                        <a:rPr lang="en-US" b="1"/>
                        <a:t>Judicial Branch of power</a:t>
                      </a:r>
                      <a:endParaRPr lang="en-US"/>
                    </a:p>
                  </a:txBody>
                  <a:tcPr marL="27432" marR="9144" marT="9144" marB="9144"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lang="ru-RU"/>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lang="ru-RU"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61867112"/>
                  </a:ext>
                </a:extLst>
              </a:tr>
            </a:tbl>
          </a:graphicData>
        </a:graphic>
      </p:graphicFrame>
    </p:spTree>
    <p:extLst>
      <p:ext uri="{BB962C8B-B14F-4D97-AF65-F5344CB8AC3E}">
        <p14:creationId xmlns="" xmlns:p14="http://schemas.microsoft.com/office/powerpoint/2010/main" val="688656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3A9A18-93E0-4615-B7AA-B8C8FBB14464}"/>
              </a:ext>
            </a:extLst>
          </p:cNvPr>
          <p:cNvSpPr>
            <a:spLocks noGrp="1"/>
          </p:cNvSpPr>
          <p:nvPr>
            <p:ph type="title"/>
          </p:nvPr>
        </p:nvSpPr>
        <p:spPr>
          <a:xfrm>
            <a:off x="515938" y="499595"/>
            <a:ext cx="11676062" cy="1059381"/>
          </a:xfrm>
        </p:spPr>
        <p:txBody>
          <a:bodyPr rtlCol="0"/>
          <a:lstStyle/>
          <a:p>
            <a:pPr rtl="0"/>
            <a:r>
              <a:rPr lang="ru-RU" dirty="0"/>
              <a:t/>
            </a:r>
            <a:br>
              <a:rPr lang="ru-RU" dirty="0"/>
            </a:br>
            <a:endParaRPr lang="ru-RU" dirty="0"/>
          </a:p>
        </p:txBody>
      </p:sp>
      <p:sp>
        <p:nvSpPr>
          <p:cNvPr id="4" name="Номер слайда 3">
            <a:extLst>
              <a:ext uri="{FF2B5EF4-FFF2-40B4-BE49-F238E27FC236}">
                <a16:creationId xmlns=""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ru-RU" smtClean="0"/>
              <a:pPr rtl="0"/>
              <a:t>19</a:t>
            </a:fld>
            <a:endParaRPr lang="ru-RU"/>
          </a:p>
        </p:txBody>
      </p:sp>
      <p:pic>
        <p:nvPicPr>
          <p:cNvPr id="8" name="Рисунок 7" descr="5354165.jpg"/>
          <p:cNvPicPr>
            <a:picLocks noGrp="1" noChangeAspect="1"/>
          </p:cNvPicPr>
          <p:nvPr>
            <p:ph type="pic" sz="quarter" idx="13"/>
          </p:nvPr>
        </p:nvPicPr>
        <p:blipFill>
          <a:blip r:embed="rId3"/>
          <a:srcRect l="18186" r="18186"/>
          <a:stretch>
            <a:fillRect/>
          </a:stretch>
        </p:blipFill>
        <p:spPr/>
      </p:pic>
      <p:sp>
        <p:nvSpPr>
          <p:cNvPr id="9" name="Прямоугольник 8"/>
          <p:cNvSpPr/>
          <p:nvPr/>
        </p:nvSpPr>
        <p:spPr>
          <a:xfrm>
            <a:off x="254833" y="1978702"/>
            <a:ext cx="4721902" cy="2585323"/>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FOR YOUR WORK!</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 xmlns:p14="http://schemas.microsoft.com/office/powerpoint/2010/main" val="961730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marL="457200" indent="-457200">
              <a:buFont typeface="+mj-lt"/>
              <a:buAutoNum type="arabicPeriod"/>
            </a:pPr>
            <a:r>
              <a:rPr lang="ru-RU" dirty="0" smtClean="0"/>
              <a:t>Ознакомиться с политическим устройством России и Великобритании. </a:t>
            </a:r>
          </a:p>
          <a:p>
            <a:pPr marL="457200" indent="-457200">
              <a:buFont typeface="+mj-lt"/>
              <a:buAutoNum type="arabicPeriod"/>
            </a:pPr>
            <a:r>
              <a:rPr lang="ru-RU" dirty="0" smtClean="0"/>
              <a:t>Повести сравнительный анализ политических систем.</a:t>
            </a:r>
          </a:p>
          <a:p>
            <a:pPr marL="457200" indent="-457200">
              <a:buFont typeface="+mj-lt"/>
              <a:buAutoNum type="arabicPeriod"/>
            </a:pPr>
            <a:r>
              <a:rPr lang="ru-RU" dirty="0" smtClean="0"/>
              <a:t>Расширить лексический запас по теме урока.</a:t>
            </a:r>
          </a:p>
          <a:p>
            <a:pPr marL="457200" indent="-457200">
              <a:buFont typeface="+mj-lt"/>
              <a:buAutoNum type="arabicPeriod"/>
            </a:pPr>
            <a:r>
              <a:rPr lang="ru-RU" dirty="0" smtClean="0"/>
              <a:t>Совершенствовать навыки монологической речи.</a:t>
            </a:r>
          </a:p>
          <a:p>
            <a:pPr marL="457200" indent="-457200">
              <a:buFont typeface="+mj-lt"/>
              <a:buAutoNum type="arabicPeriod"/>
            </a:pPr>
            <a:endParaRPr lang="ru-RU" dirty="0" smtClean="0"/>
          </a:p>
          <a:p>
            <a:pPr marL="457200" indent="-457200">
              <a:buFont typeface="+mj-lt"/>
              <a:buAutoNum type="arabicPeriod"/>
            </a:pPr>
            <a:endParaRPr lang="ru-RU" dirty="0"/>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2</a:t>
            </a:fld>
            <a:endParaRPr lang="ru-RU" noProof="0" dirty="0"/>
          </a:p>
        </p:txBody>
      </p:sp>
      <p:pic>
        <p:nvPicPr>
          <p:cNvPr id="6" name="Рисунок 5" descr="f93a7c7e2b1a9ee49d4cbe986caba45f.jpg"/>
          <p:cNvPicPr>
            <a:picLocks noGrp="1" noChangeAspect="1"/>
          </p:cNvPicPr>
          <p:nvPr>
            <p:ph type="pic" sz="quarter" idx="13"/>
          </p:nvPr>
        </p:nvPicPr>
        <p:blipFill>
          <a:blip r:embed="rId2"/>
          <a:srcRect l="9130" r="9130"/>
          <a:stretch>
            <a:fillRect/>
          </a:stretch>
        </p:blipFill>
        <p:spPr/>
      </p:pic>
      <p:sp>
        <p:nvSpPr>
          <p:cNvPr id="5" name="Заголовок 4"/>
          <p:cNvSpPr>
            <a:spLocks noGrp="1"/>
          </p:cNvSpPr>
          <p:nvPr>
            <p:ph type="title"/>
          </p:nvPr>
        </p:nvSpPr>
        <p:spPr/>
        <p:txBody>
          <a:bodyPr/>
          <a:lstStyle/>
          <a:p>
            <a:r>
              <a:rPr lang="ru-RU" dirty="0" smtClean="0"/>
              <a:t>Цели и задачи урока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52A9C73-06ED-419B-81B5-491CBFC22330}"/>
              </a:ext>
            </a:extLst>
          </p:cNvPr>
          <p:cNvSpPr>
            <a:spLocks noGrp="1"/>
          </p:cNvSpPr>
          <p:nvPr>
            <p:ph idx="1"/>
          </p:nvPr>
        </p:nvSpPr>
        <p:spPr>
          <a:xfrm>
            <a:off x="284812" y="1124262"/>
            <a:ext cx="6445772" cy="5426440"/>
          </a:xfrm>
        </p:spPr>
        <p:txBody>
          <a:bodyPr rtlCol="0"/>
          <a:lstStyle/>
          <a:p>
            <a:pPr fontAlgn="base"/>
            <a:r>
              <a:rPr lang="en-US" sz="1800" b="1" dirty="0" smtClean="0"/>
              <a:t>politics [‘</a:t>
            </a:r>
            <a:r>
              <a:rPr lang="en-US" sz="1800" b="1" dirty="0" err="1" smtClean="0"/>
              <a:t>pɔlətɪks</a:t>
            </a:r>
            <a:r>
              <a:rPr lang="en-US" sz="1800" b="1" dirty="0" smtClean="0"/>
              <a:t>] </a:t>
            </a:r>
            <a:r>
              <a:rPr lang="en-US" sz="1800" dirty="0" smtClean="0"/>
              <a:t>— </a:t>
            </a:r>
            <a:r>
              <a:rPr lang="ru-RU" sz="1800" dirty="0" smtClean="0"/>
              <a:t>политика (политическая жизнь)</a:t>
            </a:r>
          </a:p>
          <a:p>
            <a:pPr fontAlgn="base"/>
            <a:r>
              <a:rPr lang="en-US" sz="1800" b="1" dirty="0" smtClean="0"/>
              <a:t>policy [‘</a:t>
            </a:r>
            <a:r>
              <a:rPr lang="en-US" sz="1800" b="1" dirty="0" err="1" smtClean="0"/>
              <a:t>pɔləsɪ</a:t>
            </a:r>
            <a:r>
              <a:rPr lang="en-US" sz="1800" b="1" dirty="0" smtClean="0"/>
              <a:t>]</a:t>
            </a:r>
            <a:r>
              <a:rPr lang="en-US" sz="1800" dirty="0" smtClean="0"/>
              <a:t>  — </a:t>
            </a:r>
            <a:r>
              <a:rPr lang="ru-RU" sz="1800" dirty="0" smtClean="0"/>
              <a:t>политика (линия поведения)</a:t>
            </a:r>
          </a:p>
          <a:p>
            <a:pPr fontAlgn="base"/>
            <a:r>
              <a:rPr lang="en-US" sz="1800" b="1" dirty="0" smtClean="0"/>
              <a:t>political [</a:t>
            </a:r>
            <a:r>
              <a:rPr lang="en-US" sz="1800" b="1" dirty="0" err="1" smtClean="0"/>
              <a:t>pə’lɪtɪk</a:t>
            </a:r>
            <a:r>
              <a:rPr lang="en-US" sz="1800" b="1" dirty="0" smtClean="0"/>
              <a:t>(ə)l] </a:t>
            </a:r>
            <a:r>
              <a:rPr lang="en-US" sz="1800" dirty="0" smtClean="0"/>
              <a:t>— </a:t>
            </a:r>
            <a:r>
              <a:rPr lang="ru-RU" sz="1800" dirty="0" smtClean="0"/>
              <a:t>политический (государственный)</a:t>
            </a:r>
          </a:p>
          <a:p>
            <a:pPr fontAlgn="base"/>
            <a:r>
              <a:rPr lang="en-US" sz="1800" b="1" dirty="0" smtClean="0"/>
              <a:t>politician [ˌ</a:t>
            </a:r>
            <a:r>
              <a:rPr lang="en-US" sz="1800" b="1" dirty="0" err="1" smtClean="0"/>
              <a:t>pɔlɪ’tɪʃ</a:t>
            </a:r>
            <a:r>
              <a:rPr lang="en-US" sz="1800" b="1" dirty="0" smtClean="0"/>
              <a:t>(ə)n] </a:t>
            </a:r>
            <a:r>
              <a:rPr lang="en-US" sz="1800" dirty="0" smtClean="0"/>
              <a:t>— </a:t>
            </a:r>
            <a:r>
              <a:rPr lang="ru-RU" sz="1800" dirty="0" smtClean="0"/>
              <a:t>политик (государственный деятель)</a:t>
            </a:r>
          </a:p>
          <a:p>
            <a:pPr fontAlgn="base"/>
            <a:r>
              <a:rPr lang="en-US" sz="1800" b="1" dirty="0" smtClean="0"/>
              <a:t>parliament [‘</a:t>
            </a:r>
            <a:r>
              <a:rPr lang="en-US" sz="1800" b="1" dirty="0" err="1" smtClean="0"/>
              <a:t>pɑːləmənt</a:t>
            </a:r>
            <a:r>
              <a:rPr lang="en-US" sz="1800" b="1" dirty="0" smtClean="0"/>
              <a:t>]</a:t>
            </a:r>
            <a:r>
              <a:rPr lang="en-US" sz="1800" dirty="0" smtClean="0"/>
              <a:t> — </a:t>
            </a:r>
            <a:r>
              <a:rPr lang="ru-RU" sz="1800" dirty="0" smtClean="0"/>
              <a:t>парламент</a:t>
            </a:r>
          </a:p>
          <a:p>
            <a:pPr fontAlgn="base"/>
            <a:r>
              <a:rPr lang="en-US" sz="1800" b="1" dirty="0" smtClean="0"/>
              <a:t>parliamentary [ˌ</a:t>
            </a:r>
            <a:r>
              <a:rPr lang="en-US" sz="1800" b="1" dirty="0" err="1" smtClean="0"/>
              <a:t>pɑːlə’ment</a:t>
            </a:r>
            <a:r>
              <a:rPr lang="en-US" sz="1800" b="1" dirty="0" smtClean="0"/>
              <a:t>(ə)</a:t>
            </a:r>
            <a:r>
              <a:rPr lang="en-US" sz="1800" b="1" dirty="0" err="1" smtClean="0"/>
              <a:t>rɪ</a:t>
            </a:r>
            <a:r>
              <a:rPr lang="en-US" sz="1800" b="1" dirty="0" smtClean="0"/>
              <a:t>] </a:t>
            </a:r>
            <a:r>
              <a:rPr lang="en-US" sz="1800" dirty="0" smtClean="0"/>
              <a:t>— </a:t>
            </a:r>
            <a:r>
              <a:rPr lang="ru-RU" sz="1800" dirty="0" smtClean="0"/>
              <a:t>парламентарный</a:t>
            </a:r>
            <a:endParaRPr lang="en-US" sz="1800" dirty="0" smtClean="0"/>
          </a:p>
          <a:p>
            <a:pPr fontAlgn="base"/>
            <a:r>
              <a:rPr lang="en-US" sz="1800" b="1" dirty="0" smtClean="0"/>
              <a:t>monarch [‘</a:t>
            </a:r>
            <a:r>
              <a:rPr lang="en-US" sz="1800" b="1" dirty="0" err="1" smtClean="0"/>
              <a:t>mɔnək</a:t>
            </a:r>
            <a:r>
              <a:rPr lang="en-US" sz="1800" b="1" dirty="0" smtClean="0"/>
              <a:t>] </a:t>
            </a:r>
            <a:r>
              <a:rPr lang="en-US" sz="1800" dirty="0" smtClean="0"/>
              <a:t>— </a:t>
            </a:r>
            <a:r>
              <a:rPr lang="ru-RU" sz="1800" dirty="0" smtClean="0"/>
              <a:t>монарх</a:t>
            </a:r>
          </a:p>
          <a:p>
            <a:pPr fontAlgn="base"/>
            <a:r>
              <a:rPr lang="en-US" sz="1800" b="1" dirty="0" smtClean="0"/>
              <a:t>monarchy</a:t>
            </a:r>
            <a:r>
              <a:rPr lang="en-US" sz="1800" dirty="0" smtClean="0"/>
              <a:t> — </a:t>
            </a:r>
            <a:r>
              <a:rPr lang="ru-RU" sz="1800" dirty="0" smtClean="0"/>
              <a:t>монархия</a:t>
            </a:r>
          </a:p>
          <a:p>
            <a:pPr fontAlgn="base"/>
            <a:r>
              <a:rPr lang="en-US" sz="1800" b="1" dirty="0" smtClean="0"/>
              <a:t>constitution</a:t>
            </a:r>
            <a:r>
              <a:rPr lang="en-US" sz="1800" dirty="0" smtClean="0"/>
              <a:t> — </a:t>
            </a:r>
            <a:r>
              <a:rPr lang="ru-RU" sz="1800" dirty="0" smtClean="0"/>
              <a:t>конституция</a:t>
            </a:r>
          </a:p>
          <a:p>
            <a:pPr fontAlgn="base"/>
            <a:r>
              <a:rPr lang="en-US" sz="1800" b="1" dirty="0" smtClean="0"/>
              <a:t>constitutional monarchy</a:t>
            </a:r>
            <a:r>
              <a:rPr lang="en-US" sz="1800" dirty="0" smtClean="0"/>
              <a:t> — </a:t>
            </a:r>
            <a:r>
              <a:rPr lang="ru-RU" sz="1800" dirty="0" smtClean="0"/>
              <a:t>конституционная монархия</a:t>
            </a:r>
          </a:p>
          <a:p>
            <a:pPr fontAlgn="base"/>
            <a:r>
              <a:rPr lang="en-US" sz="1800" b="1" dirty="0" smtClean="0"/>
              <a:t>democracy</a:t>
            </a:r>
            <a:r>
              <a:rPr lang="en-US" sz="1800" dirty="0" smtClean="0"/>
              <a:t> — </a:t>
            </a:r>
            <a:r>
              <a:rPr lang="ru-RU" sz="1800" dirty="0" smtClean="0"/>
              <a:t>демократия</a:t>
            </a:r>
          </a:p>
          <a:p>
            <a:pPr fontAlgn="base"/>
            <a:r>
              <a:rPr lang="en-US" sz="1800" b="1" dirty="0" smtClean="0"/>
              <a:t>parliamentary republic </a:t>
            </a:r>
            <a:r>
              <a:rPr lang="en-US" sz="1800" dirty="0" smtClean="0"/>
              <a:t>— </a:t>
            </a:r>
            <a:r>
              <a:rPr lang="ru-RU" sz="1800" dirty="0" smtClean="0"/>
              <a:t>парламентская республика</a:t>
            </a:r>
          </a:p>
          <a:p>
            <a:pPr fontAlgn="base"/>
            <a:r>
              <a:rPr lang="en-US" sz="1800" b="1" dirty="0" smtClean="0"/>
              <a:t>parliamentary democracy </a:t>
            </a:r>
            <a:r>
              <a:rPr lang="en-US" sz="1800" dirty="0" smtClean="0"/>
              <a:t>— </a:t>
            </a:r>
            <a:r>
              <a:rPr lang="ru-RU" sz="1800" dirty="0" smtClean="0"/>
              <a:t>парламентарная демократия</a:t>
            </a:r>
          </a:p>
        </p:txBody>
      </p:sp>
      <p:sp>
        <p:nvSpPr>
          <p:cNvPr id="4" name="Номер слайда 3">
            <a:extLst>
              <a:ext uri="{FF2B5EF4-FFF2-40B4-BE49-F238E27FC236}">
                <a16:creationId xmlns=""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ru-RU" smtClean="0"/>
              <a:pPr rtl="0"/>
              <a:t>3</a:t>
            </a:fld>
            <a:endParaRPr lang="ru-RU"/>
          </a:p>
        </p:txBody>
      </p:sp>
      <p:sp>
        <p:nvSpPr>
          <p:cNvPr id="2" name="Заголовок 1">
            <a:extLst>
              <a:ext uri="{FF2B5EF4-FFF2-40B4-BE49-F238E27FC236}">
                <a16:creationId xmlns="" xmlns:a16="http://schemas.microsoft.com/office/drawing/2014/main" id="{E2C50832-0B36-43C5-98EC-4CD165D78718}"/>
              </a:ext>
            </a:extLst>
          </p:cNvPr>
          <p:cNvSpPr>
            <a:spLocks noGrp="1"/>
          </p:cNvSpPr>
          <p:nvPr>
            <p:ph type="title"/>
          </p:nvPr>
        </p:nvSpPr>
        <p:spPr>
          <a:xfrm>
            <a:off x="515938" y="499595"/>
            <a:ext cx="6019773" cy="579697"/>
          </a:xfrm>
        </p:spPr>
        <p:txBody>
          <a:bodyPr rtlCol="0"/>
          <a:lstStyle/>
          <a:p>
            <a:pPr rtl="0"/>
            <a:r>
              <a:rPr lang="en-US" dirty="0" smtClean="0"/>
              <a:t>vocabulary</a:t>
            </a:r>
            <a:r>
              <a:rPr lang="ru-RU" dirty="0"/>
              <a:t/>
            </a:r>
            <a:br>
              <a:rPr lang="ru-RU" dirty="0"/>
            </a:br>
            <a:endParaRPr lang="ru-RU" dirty="0"/>
          </a:p>
        </p:txBody>
      </p:sp>
      <p:pic>
        <p:nvPicPr>
          <p:cNvPr id="8" name="Рисунок 7" descr="iOChLN2c7xJblRcBcdVMeotXWubwVbsY.jpg"/>
          <p:cNvPicPr>
            <a:picLocks noGrp="1" noChangeAspect="1"/>
          </p:cNvPicPr>
          <p:nvPr>
            <p:ph type="pic" sz="quarter" idx="13"/>
          </p:nvPr>
        </p:nvPicPr>
        <p:blipFill>
          <a:blip r:embed="rId3"/>
          <a:srcRect l="19331" r="19331"/>
          <a:stretch>
            <a:fillRect/>
          </a:stretch>
        </p:blipFill>
        <p:spPr/>
      </p:pic>
    </p:spTree>
    <p:extLst>
      <p:ext uri="{BB962C8B-B14F-4D97-AF65-F5344CB8AC3E}">
        <p14:creationId xmlns="" xmlns:p14="http://schemas.microsoft.com/office/powerpoint/2010/main" val="433561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52A9C73-06ED-419B-81B5-491CBFC22330}"/>
              </a:ext>
            </a:extLst>
          </p:cNvPr>
          <p:cNvSpPr>
            <a:spLocks noGrp="1"/>
          </p:cNvSpPr>
          <p:nvPr>
            <p:ph idx="1"/>
          </p:nvPr>
        </p:nvSpPr>
        <p:spPr>
          <a:xfrm>
            <a:off x="284812" y="1124262"/>
            <a:ext cx="5591331" cy="5381469"/>
          </a:xfrm>
        </p:spPr>
        <p:txBody>
          <a:bodyPr rtlCol="0"/>
          <a:lstStyle/>
          <a:p>
            <a:pPr fontAlgn="base"/>
            <a:r>
              <a:rPr lang="en-US" sz="1800" b="1" dirty="0" smtClean="0"/>
              <a:t>sign the bills </a:t>
            </a:r>
            <a:r>
              <a:rPr lang="en-US" sz="1800" dirty="0" smtClean="0"/>
              <a:t>— </a:t>
            </a:r>
            <a:r>
              <a:rPr lang="ru-RU" sz="1800" dirty="0" smtClean="0"/>
              <a:t>подписывать законопроекты</a:t>
            </a:r>
          </a:p>
          <a:p>
            <a:pPr fontAlgn="base"/>
            <a:r>
              <a:rPr lang="en-US" sz="1800" b="1" dirty="0" smtClean="0"/>
              <a:t>majority seats </a:t>
            </a:r>
            <a:r>
              <a:rPr lang="en-US" sz="1800" dirty="0" smtClean="0"/>
              <a:t>— </a:t>
            </a:r>
            <a:r>
              <a:rPr lang="ru-RU" sz="1800" dirty="0" smtClean="0"/>
              <a:t>большинство мест</a:t>
            </a:r>
          </a:p>
          <a:p>
            <a:pPr fontAlgn="base"/>
            <a:r>
              <a:rPr lang="en-US" sz="1800" b="1" dirty="0" smtClean="0"/>
              <a:t>elected</a:t>
            </a:r>
            <a:r>
              <a:rPr lang="en-US" sz="1800" dirty="0" smtClean="0"/>
              <a:t> — </a:t>
            </a:r>
            <a:r>
              <a:rPr lang="ru-RU" sz="1800" dirty="0" smtClean="0"/>
              <a:t>избираемый</a:t>
            </a:r>
          </a:p>
          <a:p>
            <a:pPr fontAlgn="base"/>
            <a:r>
              <a:rPr lang="en-US" sz="1800" b="1" dirty="0" smtClean="0"/>
              <a:t>a bill </a:t>
            </a:r>
            <a:r>
              <a:rPr lang="en-US" sz="1800" dirty="0" smtClean="0"/>
              <a:t>= a proposed law — </a:t>
            </a:r>
            <a:r>
              <a:rPr lang="ru-RU" sz="1800" dirty="0" smtClean="0"/>
              <a:t>законопроект</a:t>
            </a:r>
          </a:p>
          <a:p>
            <a:pPr fontAlgn="base"/>
            <a:r>
              <a:rPr lang="en-US" sz="1800" b="1" dirty="0" smtClean="0"/>
              <a:t>lawmakers</a:t>
            </a:r>
            <a:r>
              <a:rPr lang="en-US" sz="1800" dirty="0" smtClean="0"/>
              <a:t> — </a:t>
            </a:r>
            <a:r>
              <a:rPr lang="ru-RU" sz="1800" dirty="0" smtClean="0"/>
              <a:t>законодатели</a:t>
            </a:r>
          </a:p>
          <a:p>
            <a:pPr fontAlgn="base"/>
            <a:r>
              <a:rPr lang="en-US" sz="1800" b="1" dirty="0" smtClean="0"/>
              <a:t>legislative</a:t>
            </a:r>
            <a:r>
              <a:rPr lang="en-US" sz="1800" dirty="0" smtClean="0"/>
              <a:t> branch of power [‘</a:t>
            </a:r>
            <a:r>
              <a:rPr lang="en-US" sz="1800" dirty="0" err="1" smtClean="0"/>
              <a:t>leʤɪslətɪv</a:t>
            </a:r>
            <a:r>
              <a:rPr lang="en-US" sz="1800" dirty="0" smtClean="0"/>
              <a:t>]– </a:t>
            </a:r>
            <a:r>
              <a:rPr lang="ru-RU" sz="1800" dirty="0" smtClean="0"/>
              <a:t>законодательная власть</a:t>
            </a:r>
          </a:p>
          <a:p>
            <a:pPr fontAlgn="base"/>
            <a:r>
              <a:rPr lang="en-US" sz="1800" b="1" dirty="0" smtClean="0"/>
              <a:t>executive</a:t>
            </a:r>
            <a:r>
              <a:rPr lang="en-US" sz="1800" dirty="0" smtClean="0"/>
              <a:t> branch of power [</a:t>
            </a:r>
            <a:r>
              <a:rPr lang="en-US" sz="1800" dirty="0" err="1" smtClean="0"/>
              <a:t>ɪg’zekjutɪv</a:t>
            </a:r>
            <a:r>
              <a:rPr lang="en-US" sz="1800" dirty="0" smtClean="0"/>
              <a:t>] – </a:t>
            </a:r>
            <a:r>
              <a:rPr lang="ru-RU" sz="1800" dirty="0" smtClean="0"/>
              <a:t>исполнительная власть</a:t>
            </a:r>
          </a:p>
          <a:p>
            <a:pPr fontAlgn="base"/>
            <a:r>
              <a:rPr lang="en-US" sz="1800" b="1" dirty="0" smtClean="0"/>
              <a:t>to vote/ voting </a:t>
            </a:r>
            <a:r>
              <a:rPr lang="en-US" sz="1800" dirty="0" smtClean="0"/>
              <a:t>— </a:t>
            </a:r>
            <a:r>
              <a:rPr lang="ru-RU" sz="1800" dirty="0" smtClean="0"/>
              <a:t>голосовать / голосование</a:t>
            </a:r>
          </a:p>
          <a:p>
            <a:pPr fontAlgn="base"/>
            <a:r>
              <a:rPr lang="en-US" sz="1800" b="1" dirty="0" smtClean="0"/>
              <a:t>to elect/ election </a:t>
            </a:r>
            <a:r>
              <a:rPr lang="en-US" sz="1800" dirty="0" smtClean="0"/>
              <a:t>— </a:t>
            </a:r>
            <a:r>
              <a:rPr lang="ru-RU" sz="1800" dirty="0" smtClean="0"/>
              <a:t>избирать / выборы</a:t>
            </a:r>
          </a:p>
          <a:p>
            <a:pPr fontAlgn="base"/>
            <a:r>
              <a:rPr lang="en-US" sz="1800" b="1" dirty="0" smtClean="0"/>
              <a:t>carry out some policy </a:t>
            </a:r>
            <a:r>
              <a:rPr lang="en-US" sz="1800" dirty="0" smtClean="0"/>
              <a:t>— </a:t>
            </a:r>
            <a:r>
              <a:rPr lang="ru-RU" sz="1800" dirty="0" smtClean="0"/>
              <a:t>проводить политику</a:t>
            </a:r>
          </a:p>
          <a:p>
            <a:pPr fontAlgn="base"/>
            <a:r>
              <a:rPr lang="en-US" sz="1800" b="1" dirty="0" smtClean="0"/>
              <a:t>run the country </a:t>
            </a:r>
            <a:r>
              <a:rPr lang="en-US" sz="1800" dirty="0" smtClean="0"/>
              <a:t>— </a:t>
            </a:r>
            <a:r>
              <a:rPr lang="ru-RU" sz="1800" dirty="0" smtClean="0"/>
              <a:t>управлять страной</a:t>
            </a:r>
            <a:endParaRPr lang="en-US" sz="1800" dirty="0" smtClean="0"/>
          </a:p>
          <a:p>
            <a:pPr fontAlgn="base"/>
            <a:r>
              <a:rPr lang="en-US" sz="1800" b="1" dirty="0" smtClean="0"/>
              <a:t>chamber</a:t>
            </a:r>
            <a:r>
              <a:rPr lang="en-US" sz="1800" dirty="0" smtClean="0"/>
              <a:t> – </a:t>
            </a:r>
            <a:r>
              <a:rPr lang="ru-RU" sz="1800" dirty="0" smtClean="0"/>
              <a:t>палата </a:t>
            </a:r>
          </a:p>
          <a:p>
            <a:pPr fontAlgn="base"/>
            <a:r>
              <a:rPr lang="en-US" sz="1800" b="1" dirty="0" smtClean="0"/>
              <a:t>to vest</a:t>
            </a:r>
            <a:r>
              <a:rPr lang="en-US" sz="1800" dirty="0" smtClean="0"/>
              <a:t> — </a:t>
            </a:r>
            <a:r>
              <a:rPr lang="ru-RU" sz="1800" dirty="0" smtClean="0"/>
              <a:t>наделять, провозглашать</a:t>
            </a:r>
          </a:p>
          <a:p>
            <a:pPr fontAlgn="base"/>
            <a:endParaRPr lang="ru-RU" sz="1800" dirty="0" smtClean="0"/>
          </a:p>
          <a:p>
            <a:pPr fontAlgn="base"/>
            <a:endParaRPr lang="ru-RU" sz="1800" dirty="0" smtClean="0"/>
          </a:p>
          <a:p>
            <a:pPr fontAlgn="base"/>
            <a:endParaRPr lang="ru-RU" sz="1800" dirty="0" smtClean="0"/>
          </a:p>
          <a:p>
            <a:pPr fontAlgn="base"/>
            <a:endParaRPr lang="ru-RU" sz="1800" dirty="0" smtClean="0"/>
          </a:p>
          <a:p>
            <a:pPr fontAlgn="base">
              <a:buNone/>
            </a:pPr>
            <a:endParaRPr lang="ru-RU" sz="1800" dirty="0" smtClean="0"/>
          </a:p>
        </p:txBody>
      </p:sp>
      <p:sp>
        <p:nvSpPr>
          <p:cNvPr id="4" name="Номер слайда 3">
            <a:extLst>
              <a:ext uri="{FF2B5EF4-FFF2-40B4-BE49-F238E27FC236}">
                <a16:creationId xmlns=""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ru-RU" smtClean="0"/>
              <a:pPr rtl="0"/>
              <a:t>4</a:t>
            </a:fld>
            <a:endParaRPr lang="ru-RU"/>
          </a:p>
        </p:txBody>
      </p:sp>
      <p:sp>
        <p:nvSpPr>
          <p:cNvPr id="2" name="Заголовок 1">
            <a:extLst>
              <a:ext uri="{FF2B5EF4-FFF2-40B4-BE49-F238E27FC236}">
                <a16:creationId xmlns="" xmlns:a16="http://schemas.microsoft.com/office/drawing/2014/main" id="{E2C50832-0B36-43C5-98EC-4CD165D78718}"/>
              </a:ext>
            </a:extLst>
          </p:cNvPr>
          <p:cNvSpPr>
            <a:spLocks noGrp="1"/>
          </p:cNvSpPr>
          <p:nvPr>
            <p:ph type="title"/>
          </p:nvPr>
        </p:nvSpPr>
        <p:spPr>
          <a:xfrm>
            <a:off x="515938" y="499595"/>
            <a:ext cx="5630029" cy="564707"/>
          </a:xfrm>
        </p:spPr>
        <p:txBody>
          <a:bodyPr rtlCol="0"/>
          <a:lstStyle/>
          <a:p>
            <a:pPr rtl="0"/>
            <a:r>
              <a:rPr lang="en-US" dirty="0" smtClean="0"/>
              <a:t>vocabulary</a:t>
            </a:r>
            <a:r>
              <a:rPr lang="ru-RU" dirty="0"/>
              <a:t/>
            </a:r>
            <a:br>
              <a:rPr lang="ru-RU" dirty="0"/>
            </a:br>
            <a:endParaRPr lang="ru-RU" dirty="0"/>
          </a:p>
        </p:txBody>
      </p:sp>
      <p:pic>
        <p:nvPicPr>
          <p:cNvPr id="10" name="Рисунок 9" descr="pic_ad6979b0288d6c80d6194d61652cca7d.jpg"/>
          <p:cNvPicPr>
            <a:picLocks noGrp="1" noChangeAspect="1"/>
          </p:cNvPicPr>
          <p:nvPr>
            <p:ph type="pic" sz="quarter" idx="13"/>
          </p:nvPr>
        </p:nvPicPr>
        <p:blipFill>
          <a:blip r:embed="rId3"/>
          <a:srcRect l="13627" r="13627"/>
          <a:stretch>
            <a:fillRect/>
          </a:stretch>
        </p:blipFill>
        <p:spPr/>
      </p:pic>
    </p:spTree>
    <p:extLst>
      <p:ext uri="{BB962C8B-B14F-4D97-AF65-F5344CB8AC3E}">
        <p14:creationId xmlns="" xmlns:p14="http://schemas.microsoft.com/office/powerpoint/2010/main" val="433561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52A9C73-06ED-419B-81B5-491CBFC22330}"/>
              </a:ext>
            </a:extLst>
          </p:cNvPr>
          <p:cNvSpPr>
            <a:spLocks noGrp="1"/>
          </p:cNvSpPr>
          <p:nvPr>
            <p:ph idx="1"/>
          </p:nvPr>
        </p:nvSpPr>
        <p:spPr>
          <a:xfrm>
            <a:off x="284812" y="1124262"/>
            <a:ext cx="5696263" cy="5531371"/>
          </a:xfrm>
        </p:spPr>
        <p:txBody>
          <a:bodyPr rtlCol="0"/>
          <a:lstStyle/>
          <a:p>
            <a:r>
              <a:rPr lang="en-US" sz="1800" b="1" dirty="0" smtClean="0"/>
              <a:t>branch of power</a:t>
            </a:r>
            <a:r>
              <a:rPr lang="en-US" sz="1800" dirty="0" smtClean="0"/>
              <a:t> — </a:t>
            </a:r>
            <a:r>
              <a:rPr lang="ru-RU" sz="1800" dirty="0" smtClean="0"/>
              <a:t>ветвь власти</a:t>
            </a:r>
          </a:p>
          <a:p>
            <a:r>
              <a:rPr lang="en-US" sz="1800" b="1" dirty="0" smtClean="0"/>
              <a:t>commander-in-chief</a:t>
            </a:r>
            <a:r>
              <a:rPr lang="en-US" sz="1800" dirty="0" smtClean="0"/>
              <a:t> — </a:t>
            </a:r>
            <a:r>
              <a:rPr lang="ru-RU" sz="1800" dirty="0" smtClean="0"/>
              <a:t>главнокомандующий</a:t>
            </a:r>
          </a:p>
          <a:p>
            <a:r>
              <a:rPr lang="en-US" sz="1800" b="1" dirty="0" smtClean="0"/>
              <a:t>armed forces</a:t>
            </a:r>
            <a:r>
              <a:rPr lang="en-US" sz="1800" dirty="0" smtClean="0"/>
              <a:t> — </a:t>
            </a:r>
            <a:r>
              <a:rPr lang="ru-RU" sz="1800" dirty="0" smtClean="0"/>
              <a:t>вооруженные силы</a:t>
            </a:r>
          </a:p>
          <a:p>
            <a:r>
              <a:rPr lang="en-US" sz="1800" b="1" dirty="0" smtClean="0"/>
              <a:t>treaty</a:t>
            </a:r>
            <a:r>
              <a:rPr lang="en-US" sz="1800" dirty="0" smtClean="0"/>
              <a:t> — </a:t>
            </a:r>
            <a:r>
              <a:rPr lang="ru-RU" sz="1800" dirty="0" smtClean="0"/>
              <a:t>договор (</a:t>
            </a:r>
            <a:r>
              <a:rPr lang="ru-RU" sz="1800" i="1" dirty="0" smtClean="0"/>
              <a:t>международный</a:t>
            </a:r>
            <a:r>
              <a:rPr lang="ru-RU" sz="1800" dirty="0" smtClean="0"/>
              <a:t>)</a:t>
            </a:r>
          </a:p>
          <a:p>
            <a:r>
              <a:rPr lang="en-US" sz="1800" b="1" dirty="0" smtClean="0"/>
              <a:t>to enforce</a:t>
            </a:r>
            <a:r>
              <a:rPr lang="en-US" sz="1800" dirty="0" smtClean="0"/>
              <a:t> — </a:t>
            </a:r>
            <a:r>
              <a:rPr lang="ru-RU" sz="1800" dirty="0" smtClean="0"/>
              <a:t>проводить в жизнь</a:t>
            </a:r>
          </a:p>
          <a:p>
            <a:r>
              <a:rPr lang="en-US" sz="1800" b="1" dirty="0" smtClean="0"/>
              <a:t>law</a:t>
            </a:r>
            <a:r>
              <a:rPr lang="en-US" sz="1800" dirty="0" smtClean="0"/>
              <a:t> — </a:t>
            </a:r>
            <a:r>
              <a:rPr lang="ru-RU" sz="1800" dirty="0" smtClean="0"/>
              <a:t>закон</a:t>
            </a:r>
          </a:p>
          <a:p>
            <a:r>
              <a:rPr lang="en-US" sz="1800" b="1" dirty="0" smtClean="0"/>
              <a:t>to appoint</a:t>
            </a:r>
            <a:r>
              <a:rPr lang="en-US" sz="1800" dirty="0" smtClean="0"/>
              <a:t> — </a:t>
            </a:r>
            <a:r>
              <a:rPr lang="ru-RU" sz="1800" dirty="0" smtClean="0"/>
              <a:t>назначать</a:t>
            </a:r>
          </a:p>
          <a:p>
            <a:r>
              <a:rPr lang="en-US" sz="1800" b="1" dirty="0" smtClean="0"/>
              <a:t>key judges</a:t>
            </a:r>
            <a:r>
              <a:rPr lang="en-US" sz="1800" dirty="0" smtClean="0"/>
              <a:t> — </a:t>
            </a:r>
            <a:r>
              <a:rPr lang="ru-RU" sz="1800" dirty="0" smtClean="0"/>
              <a:t>главные/верховные судьи</a:t>
            </a:r>
          </a:p>
          <a:p>
            <a:r>
              <a:rPr lang="en-US" sz="1800" b="1" dirty="0" smtClean="0"/>
              <a:t>to override</a:t>
            </a:r>
            <a:r>
              <a:rPr lang="en-US" sz="1800" dirty="0" smtClean="0"/>
              <a:t> — </a:t>
            </a:r>
            <a:r>
              <a:rPr lang="ru-RU" sz="1800" dirty="0" smtClean="0"/>
              <a:t>отвергать, отклонять</a:t>
            </a:r>
          </a:p>
          <a:p>
            <a:r>
              <a:rPr lang="en-US" sz="1800" b="1" dirty="0" smtClean="0"/>
              <a:t>to dissolve</a:t>
            </a:r>
            <a:r>
              <a:rPr lang="en-US" sz="1800" dirty="0" smtClean="0"/>
              <a:t> — </a:t>
            </a:r>
            <a:r>
              <a:rPr lang="ru-RU" sz="1800" dirty="0" smtClean="0"/>
              <a:t>распускать</a:t>
            </a:r>
          </a:p>
          <a:p>
            <a:r>
              <a:rPr lang="en-US" sz="1800" b="1" dirty="0" smtClean="0"/>
              <a:t>bicameral</a:t>
            </a:r>
            <a:r>
              <a:rPr lang="en-US" sz="1800" dirty="0" smtClean="0"/>
              <a:t> — </a:t>
            </a:r>
            <a:r>
              <a:rPr lang="ru-RU" sz="1800" dirty="0" smtClean="0"/>
              <a:t>двухпалатный</a:t>
            </a:r>
          </a:p>
          <a:p>
            <a:r>
              <a:rPr lang="en-US" sz="1800" b="1" dirty="0" smtClean="0"/>
              <a:t>the Federal Assembly</a:t>
            </a:r>
            <a:r>
              <a:rPr lang="en-US" sz="1800" dirty="0" smtClean="0"/>
              <a:t> — </a:t>
            </a:r>
            <a:r>
              <a:rPr lang="ru-RU" sz="1800" dirty="0" smtClean="0"/>
              <a:t>Федеральное Собрание</a:t>
            </a:r>
          </a:p>
          <a:p>
            <a:r>
              <a:rPr lang="en-US" sz="1800" b="1" dirty="0" smtClean="0"/>
              <a:t>the Federation Council</a:t>
            </a:r>
            <a:r>
              <a:rPr lang="en-US" sz="1800" dirty="0" smtClean="0"/>
              <a:t> — </a:t>
            </a:r>
            <a:r>
              <a:rPr lang="ru-RU" sz="1800" dirty="0" smtClean="0"/>
              <a:t>Совет Федерации</a:t>
            </a:r>
          </a:p>
          <a:p>
            <a:r>
              <a:rPr lang="en-US" sz="1800" b="1" dirty="0" smtClean="0"/>
              <a:t>The State </a:t>
            </a:r>
            <a:r>
              <a:rPr lang="en-US" sz="1800" b="1" dirty="0" err="1" smtClean="0"/>
              <a:t>Duma</a:t>
            </a:r>
            <a:r>
              <a:rPr lang="en-US" sz="1800" b="1" dirty="0" smtClean="0"/>
              <a:t> </a:t>
            </a:r>
            <a:r>
              <a:rPr lang="en-US" sz="1800" dirty="0" smtClean="0"/>
              <a:t>– </a:t>
            </a:r>
            <a:r>
              <a:rPr lang="ru-RU" sz="1800" dirty="0" smtClean="0"/>
              <a:t>Государственная Дума</a:t>
            </a:r>
          </a:p>
          <a:p>
            <a:pPr fontAlgn="base"/>
            <a:endParaRPr lang="ru-RU" sz="1800" dirty="0" smtClean="0"/>
          </a:p>
          <a:p>
            <a:pPr fontAlgn="base"/>
            <a:endParaRPr lang="ru-RU" sz="1800" dirty="0" smtClean="0"/>
          </a:p>
          <a:p>
            <a:pPr fontAlgn="base"/>
            <a:endParaRPr lang="ru-RU" sz="1800" dirty="0" smtClean="0"/>
          </a:p>
          <a:p>
            <a:pPr fontAlgn="base">
              <a:buNone/>
            </a:pPr>
            <a:endParaRPr lang="ru-RU" sz="1800" dirty="0" smtClean="0"/>
          </a:p>
        </p:txBody>
      </p:sp>
      <p:sp>
        <p:nvSpPr>
          <p:cNvPr id="4" name="Номер слайда 3">
            <a:extLst>
              <a:ext uri="{FF2B5EF4-FFF2-40B4-BE49-F238E27FC236}">
                <a16:creationId xmlns=""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ru-RU" smtClean="0"/>
              <a:pPr rtl="0"/>
              <a:t>5</a:t>
            </a:fld>
            <a:endParaRPr lang="ru-RU"/>
          </a:p>
        </p:txBody>
      </p:sp>
      <p:pic>
        <p:nvPicPr>
          <p:cNvPr id="7" name="Рисунок 6" descr="небоскребы">
            <a:extLst>
              <a:ext uri="{FF2B5EF4-FFF2-40B4-BE49-F238E27FC236}">
                <a16:creationId xmlns="" xmlns:a16="http://schemas.microsoft.com/office/drawing/2014/main" id="{A241642C-CB49-4AA1-9EAD-3BCEA280B5B6}"/>
              </a:ext>
            </a:extLst>
          </p:cNvPr>
          <p:cNvPicPr>
            <a:picLocks noGrp="1" noChangeAspect="1"/>
          </p:cNvPicPr>
          <p:nvPr>
            <p:ph type="pic" sz="quarter" idx="13"/>
          </p:nvPr>
        </p:nvPicPr>
        <p:blipFill>
          <a:blip r:embed="rId3" cstate="print">
            <a:extLst>
              <a:ext uri="{28A0092B-C50C-407E-A947-70E740481C1C}">
                <a14:useLocalDpi xmlns="" xmlns:a14="http://schemas.microsoft.com/office/drawing/2010/main"/>
              </a:ext>
            </a:extLst>
          </a:blip>
          <a:srcRect/>
          <a:stretch>
            <a:fillRect/>
          </a:stretch>
        </p:blipFill>
        <p:spPr/>
      </p:pic>
      <p:sp>
        <p:nvSpPr>
          <p:cNvPr id="2" name="Заголовок 1">
            <a:extLst>
              <a:ext uri="{FF2B5EF4-FFF2-40B4-BE49-F238E27FC236}">
                <a16:creationId xmlns="" xmlns:a16="http://schemas.microsoft.com/office/drawing/2014/main" id="{E2C50832-0B36-43C5-98EC-4CD165D78718}"/>
              </a:ext>
            </a:extLst>
          </p:cNvPr>
          <p:cNvSpPr>
            <a:spLocks noGrp="1"/>
          </p:cNvSpPr>
          <p:nvPr>
            <p:ph type="title"/>
          </p:nvPr>
        </p:nvSpPr>
        <p:spPr>
          <a:xfrm>
            <a:off x="515938" y="764498"/>
            <a:ext cx="4970462" cy="389746"/>
          </a:xfrm>
        </p:spPr>
        <p:txBody>
          <a:bodyPr rtlCol="0"/>
          <a:lstStyle/>
          <a:p>
            <a:pPr rtl="0"/>
            <a:r>
              <a:rPr lang="en-US" dirty="0" smtClean="0"/>
              <a:t>vocabulary</a:t>
            </a:r>
            <a:r>
              <a:rPr lang="ru-RU" dirty="0"/>
              <a:t/>
            </a:r>
            <a:br>
              <a:rPr lang="ru-RU" dirty="0"/>
            </a:br>
            <a:endParaRPr lang="ru-RU" dirty="0"/>
          </a:p>
        </p:txBody>
      </p:sp>
    </p:spTree>
    <p:extLst>
      <p:ext uri="{BB962C8B-B14F-4D97-AF65-F5344CB8AC3E}">
        <p14:creationId xmlns="" xmlns:p14="http://schemas.microsoft.com/office/powerpoint/2010/main" val="433561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3A9A18-93E0-4615-B7AA-B8C8FBB14464}"/>
              </a:ext>
            </a:extLst>
          </p:cNvPr>
          <p:cNvSpPr>
            <a:spLocks noGrp="1"/>
          </p:cNvSpPr>
          <p:nvPr>
            <p:ph type="title"/>
          </p:nvPr>
        </p:nvSpPr>
        <p:spPr>
          <a:xfrm>
            <a:off x="515938" y="499596"/>
            <a:ext cx="7278947" cy="1029402"/>
          </a:xfrm>
        </p:spPr>
        <p:txBody>
          <a:bodyPr rtlCol="0"/>
          <a:lstStyle/>
          <a:p>
            <a:pPr rtl="0"/>
            <a:r>
              <a:rPr lang="en-US" dirty="0" smtClean="0"/>
              <a:t>The political system of Russia</a:t>
            </a:r>
            <a:r>
              <a:rPr lang="ru-RU" dirty="0"/>
              <a:t/>
            </a:r>
            <a:br>
              <a:rPr lang="ru-RU" dirty="0"/>
            </a:br>
            <a:endParaRPr lang="ru-RU" dirty="0"/>
          </a:p>
        </p:txBody>
      </p:sp>
      <p:sp>
        <p:nvSpPr>
          <p:cNvPr id="3" name="Объект 2">
            <a:extLst>
              <a:ext uri="{FF2B5EF4-FFF2-40B4-BE49-F238E27FC236}">
                <a16:creationId xmlns="" xmlns:a16="http://schemas.microsoft.com/office/drawing/2014/main" id="{B91B32C0-5E61-447F-9557-57AF415D6FE9}"/>
              </a:ext>
            </a:extLst>
          </p:cNvPr>
          <p:cNvSpPr>
            <a:spLocks noGrp="1"/>
          </p:cNvSpPr>
          <p:nvPr>
            <p:ph idx="1"/>
          </p:nvPr>
        </p:nvSpPr>
        <p:spPr>
          <a:xfrm>
            <a:off x="254834" y="1004340"/>
            <a:ext cx="5456418" cy="5201588"/>
          </a:xfrm>
        </p:spPr>
        <p:txBody>
          <a:bodyPr rtlCol="0"/>
          <a:lstStyle/>
          <a:p>
            <a:pPr marL="0" indent="0"/>
            <a:r>
              <a:rPr lang="en-US" dirty="0" smtClean="0"/>
              <a:t>The Russian Federation was set up by the Constitution of 1993. After its destruction in 1991, the Soviet Union was broken up into an independent Russia and 14 other new, sovereign nations.</a:t>
            </a:r>
            <a:r>
              <a:rPr lang="ru-RU" dirty="0" smtClean="0"/>
              <a:t> </a:t>
            </a:r>
            <a:r>
              <a:rPr lang="en-US" dirty="0" smtClean="0"/>
              <a:t>Can you name them all?</a:t>
            </a:r>
            <a:endParaRPr lang="ru-RU" dirty="0" smtClean="0"/>
          </a:p>
          <a:p>
            <a:pPr marL="0" indent="0"/>
            <a:r>
              <a:rPr lang="ru-RU" dirty="0" smtClean="0"/>
              <a:t>Российская Федерация была основана Конституцией 1993 года. После своего развала в 1991 году Советский Союз распался на независимую Россию и 14 других новых суверенных наций.</a:t>
            </a:r>
          </a:p>
          <a:p>
            <a:pPr marL="0" indent="0">
              <a:buNone/>
            </a:pPr>
            <a:r>
              <a:rPr lang="ru-RU" dirty="0" smtClean="0"/>
              <a:t>Можете назвать их все?</a:t>
            </a:r>
            <a:endParaRPr lang="ru-RU" dirty="0"/>
          </a:p>
        </p:txBody>
      </p:sp>
      <p:sp>
        <p:nvSpPr>
          <p:cNvPr id="4" name="Номер слайда 3">
            <a:extLst>
              <a:ext uri="{FF2B5EF4-FFF2-40B4-BE49-F238E27FC236}">
                <a16:creationId xmlns=""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ru-RU" smtClean="0"/>
              <a:pPr rtl="0"/>
              <a:t>6</a:t>
            </a:fld>
            <a:endParaRPr lang="ru-RU"/>
          </a:p>
        </p:txBody>
      </p:sp>
      <p:pic>
        <p:nvPicPr>
          <p:cNvPr id="8" name="Рисунок 7" descr="45660_640.jpg"/>
          <p:cNvPicPr>
            <a:picLocks noGrp="1" noChangeAspect="1"/>
          </p:cNvPicPr>
          <p:nvPr>
            <p:ph type="pic" sz="quarter" idx="13"/>
          </p:nvPr>
        </p:nvPicPr>
        <p:blipFill>
          <a:blip r:embed="rId3"/>
          <a:srcRect l="7891" r="7891"/>
          <a:stretch>
            <a:fillRect/>
          </a:stretch>
        </p:blipFill>
        <p:spPr/>
      </p:pic>
    </p:spTree>
    <p:extLst>
      <p:ext uri="{BB962C8B-B14F-4D97-AF65-F5344CB8AC3E}">
        <p14:creationId xmlns="" xmlns:p14="http://schemas.microsoft.com/office/powerpoint/2010/main" val="961730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3A9A18-93E0-4615-B7AA-B8C8FBB14464}"/>
              </a:ext>
            </a:extLst>
          </p:cNvPr>
          <p:cNvSpPr>
            <a:spLocks noGrp="1"/>
          </p:cNvSpPr>
          <p:nvPr>
            <p:ph type="title"/>
          </p:nvPr>
        </p:nvSpPr>
        <p:spPr>
          <a:xfrm>
            <a:off x="515938" y="499596"/>
            <a:ext cx="7278947" cy="1029402"/>
          </a:xfrm>
        </p:spPr>
        <p:txBody>
          <a:bodyPr rtlCol="0"/>
          <a:lstStyle/>
          <a:p>
            <a:pPr rtl="0"/>
            <a:r>
              <a:rPr lang="en-US" dirty="0" smtClean="0"/>
              <a:t>The political system of Russia</a:t>
            </a:r>
            <a:r>
              <a:rPr lang="ru-RU" dirty="0"/>
              <a:t/>
            </a:r>
            <a:br>
              <a:rPr lang="ru-RU" dirty="0"/>
            </a:br>
            <a:endParaRPr lang="ru-RU" dirty="0"/>
          </a:p>
        </p:txBody>
      </p:sp>
      <p:sp>
        <p:nvSpPr>
          <p:cNvPr id="3" name="Объект 2">
            <a:extLst>
              <a:ext uri="{FF2B5EF4-FFF2-40B4-BE49-F238E27FC236}">
                <a16:creationId xmlns="" xmlns:a16="http://schemas.microsoft.com/office/drawing/2014/main" id="{B91B32C0-5E61-447F-9557-57AF415D6FE9}"/>
              </a:ext>
            </a:extLst>
          </p:cNvPr>
          <p:cNvSpPr>
            <a:spLocks noGrp="1"/>
          </p:cNvSpPr>
          <p:nvPr>
            <p:ph idx="1"/>
          </p:nvPr>
        </p:nvSpPr>
        <p:spPr>
          <a:xfrm>
            <a:off x="284812" y="1304144"/>
            <a:ext cx="5426439" cy="4901784"/>
          </a:xfrm>
        </p:spPr>
        <p:txBody>
          <a:bodyPr rtlCol="0"/>
          <a:lstStyle/>
          <a:p>
            <a:pPr marL="0" indent="0"/>
            <a:r>
              <a:rPr lang="en-US" b="1" dirty="0" smtClean="0"/>
              <a:t>Russia</a:t>
            </a:r>
            <a:r>
              <a:rPr lang="en-US" dirty="0" smtClean="0"/>
              <a:t> (consisting</a:t>
            </a:r>
            <a:r>
              <a:rPr lang="ru-RU" dirty="0" smtClean="0"/>
              <a:t> </a:t>
            </a:r>
            <a:r>
              <a:rPr lang="en-US" dirty="0" smtClean="0"/>
              <a:t>of several geographical regions: North Asia, Eastern Europe, Central Asia);</a:t>
            </a:r>
            <a:endParaRPr lang="ru-RU" dirty="0" smtClean="0"/>
          </a:p>
          <a:p>
            <a:pPr marL="0" indent="0"/>
            <a:r>
              <a:rPr lang="en-US" dirty="0" smtClean="0"/>
              <a:t> </a:t>
            </a:r>
            <a:r>
              <a:rPr lang="en-US" b="1" dirty="0" smtClean="0"/>
              <a:t>Eastern Europe</a:t>
            </a:r>
            <a:r>
              <a:rPr lang="en-US" dirty="0" smtClean="0"/>
              <a:t>: Ukraine, Belarus and Moldova; </a:t>
            </a:r>
            <a:endParaRPr lang="ru-RU" dirty="0" smtClean="0"/>
          </a:p>
          <a:p>
            <a:pPr marL="0" indent="0"/>
            <a:r>
              <a:rPr lang="en-US" b="1" dirty="0" smtClean="0"/>
              <a:t>Baltic States </a:t>
            </a:r>
            <a:r>
              <a:rPr lang="en-US" dirty="0" smtClean="0"/>
              <a:t>(</a:t>
            </a:r>
            <a:r>
              <a:rPr lang="en-US" b="1" dirty="0" smtClean="0"/>
              <a:t>Northern Europe</a:t>
            </a:r>
            <a:r>
              <a:rPr lang="en-US" dirty="0" smtClean="0"/>
              <a:t>): Lithuania, Latvia and Estonia; </a:t>
            </a:r>
            <a:endParaRPr lang="ru-RU" dirty="0" smtClean="0"/>
          </a:p>
          <a:p>
            <a:pPr marL="0" indent="0"/>
            <a:r>
              <a:rPr lang="en-US" b="1" dirty="0" smtClean="0"/>
              <a:t>Front Asia</a:t>
            </a:r>
            <a:r>
              <a:rPr lang="en-US" dirty="0" smtClean="0"/>
              <a:t>: Armenia, Azerbaijan and Georgia; </a:t>
            </a:r>
            <a:endParaRPr lang="ru-RU" dirty="0" smtClean="0"/>
          </a:p>
          <a:p>
            <a:pPr marL="0" indent="0"/>
            <a:r>
              <a:rPr lang="en-US" b="1" dirty="0" smtClean="0"/>
              <a:t>Central Asia</a:t>
            </a:r>
            <a:r>
              <a:rPr lang="en-US" dirty="0" smtClean="0"/>
              <a:t>: Kazakhstan, Tajikistan, Kyrgyzstan, Turkmenistan and Uzbekistan.</a:t>
            </a:r>
            <a:endParaRPr lang="ru-RU" dirty="0"/>
          </a:p>
        </p:txBody>
      </p:sp>
      <p:sp>
        <p:nvSpPr>
          <p:cNvPr id="4" name="Номер слайда 3">
            <a:extLst>
              <a:ext uri="{FF2B5EF4-FFF2-40B4-BE49-F238E27FC236}">
                <a16:creationId xmlns=""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ru-RU" smtClean="0"/>
              <a:pPr rtl="0"/>
              <a:t>7</a:t>
            </a:fld>
            <a:endParaRPr lang="ru-RU"/>
          </a:p>
        </p:txBody>
      </p:sp>
      <p:pic>
        <p:nvPicPr>
          <p:cNvPr id="8" name="Рисунок 7" descr="45660_640.jpg"/>
          <p:cNvPicPr>
            <a:picLocks noGrp="1" noChangeAspect="1"/>
          </p:cNvPicPr>
          <p:nvPr>
            <p:ph type="pic" sz="quarter" idx="13"/>
          </p:nvPr>
        </p:nvPicPr>
        <p:blipFill>
          <a:blip r:embed="rId3"/>
          <a:srcRect l="7891" r="7891"/>
          <a:stretch>
            <a:fillRect/>
          </a:stretch>
        </p:blipFill>
        <p:spPr/>
      </p:pic>
    </p:spTree>
    <p:extLst>
      <p:ext uri="{BB962C8B-B14F-4D97-AF65-F5344CB8AC3E}">
        <p14:creationId xmlns="" xmlns:p14="http://schemas.microsoft.com/office/powerpoint/2010/main" val="96173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BB985D-7833-4E74-AA1C-E9A4BC3CC6D1}"/>
              </a:ext>
            </a:extLst>
          </p:cNvPr>
          <p:cNvSpPr>
            <a:spLocks noGrp="1"/>
          </p:cNvSpPr>
          <p:nvPr>
            <p:ph type="title"/>
          </p:nvPr>
        </p:nvSpPr>
        <p:spPr/>
        <p:txBody>
          <a:bodyPr rtlCol="0"/>
          <a:lstStyle/>
          <a:p>
            <a:r>
              <a:rPr lang="en-US" dirty="0" smtClean="0"/>
              <a:t>The political system of Russia</a:t>
            </a:r>
            <a:endParaRPr lang="ru-RU" dirty="0"/>
          </a:p>
        </p:txBody>
      </p:sp>
      <p:sp>
        <p:nvSpPr>
          <p:cNvPr id="3" name="Объект 2">
            <a:extLst>
              <a:ext uri="{FF2B5EF4-FFF2-40B4-BE49-F238E27FC236}">
                <a16:creationId xmlns="" xmlns:a16="http://schemas.microsoft.com/office/drawing/2014/main" id="{09548D1D-2547-44FC-BACD-2BCD769E2662}"/>
              </a:ext>
            </a:extLst>
          </p:cNvPr>
          <p:cNvSpPr>
            <a:spLocks noGrp="1"/>
          </p:cNvSpPr>
          <p:nvPr>
            <p:ph idx="1"/>
          </p:nvPr>
        </p:nvSpPr>
        <p:spPr>
          <a:xfrm>
            <a:off x="194873" y="2563318"/>
            <a:ext cx="3567658" cy="3927423"/>
          </a:xfrm>
        </p:spPr>
        <p:txBody>
          <a:bodyPr rtlCol="0">
            <a:noAutofit/>
          </a:bodyPr>
          <a:lstStyle/>
          <a:p>
            <a:pPr>
              <a:buFont typeface="Arial" pitchFamily="34" charset="0"/>
              <a:buChar char="•"/>
            </a:pPr>
            <a:r>
              <a:rPr lang="en-US" b="1" dirty="0" smtClean="0"/>
              <a:t>The Russian Federation is a presidential (or a constitutional) republic. The President is the head of state and is elected directly by the people. He controls all the three branches of power. The President is commander-in-chief of the armed forces, he makes treaties and enforces laws, appoints the prime minister, cabinet members and key judges. The President can override and in some cases even dissolve the national parliament, the bicameral Federal Assembly. The President has his administration, but it is not part of the Federal Government. The President is involved in the work of the legislative and executive branches.</a:t>
            </a:r>
            <a:endParaRPr lang="ru-RU" b="1" dirty="0"/>
          </a:p>
        </p:txBody>
      </p:sp>
      <p:sp>
        <p:nvSpPr>
          <p:cNvPr id="4" name="Номер слайда 3">
            <a:extLst>
              <a:ext uri="{FF2B5EF4-FFF2-40B4-BE49-F238E27FC236}">
                <a16:creationId xmlns="" xmlns:a16="http://schemas.microsoft.com/office/drawing/2014/main" id="{1B5E3677-5FC4-4712-BA70-5DBE574539E2}"/>
              </a:ext>
            </a:extLst>
          </p:cNvPr>
          <p:cNvSpPr>
            <a:spLocks noGrp="1"/>
          </p:cNvSpPr>
          <p:nvPr>
            <p:ph type="sldNum" sz="quarter" idx="12"/>
          </p:nvPr>
        </p:nvSpPr>
        <p:spPr/>
        <p:txBody>
          <a:bodyPr rtlCol="0"/>
          <a:lstStyle/>
          <a:p>
            <a:pPr rtl="0"/>
            <a:fld id="{9EC71654-96A5-4280-94F3-931C61A9F92C}" type="slidenum">
              <a:rPr lang="ru-RU" smtClean="0"/>
              <a:pPr rtl="0"/>
              <a:t>8</a:t>
            </a:fld>
            <a:endParaRPr lang="ru-RU"/>
          </a:p>
        </p:txBody>
      </p:sp>
      <p:sp>
        <p:nvSpPr>
          <p:cNvPr id="6" name="Объект 5">
            <a:extLst>
              <a:ext uri="{FF2B5EF4-FFF2-40B4-BE49-F238E27FC236}">
                <a16:creationId xmlns="" xmlns:a16="http://schemas.microsoft.com/office/drawing/2014/main" id="{5CD639B0-7991-4B2B-9E50-32064EB91255}"/>
              </a:ext>
            </a:extLst>
          </p:cNvPr>
          <p:cNvSpPr>
            <a:spLocks noGrp="1"/>
          </p:cNvSpPr>
          <p:nvPr>
            <p:ph idx="14"/>
          </p:nvPr>
        </p:nvSpPr>
        <p:spPr>
          <a:xfrm>
            <a:off x="8439462" y="2638268"/>
            <a:ext cx="3752538" cy="3267857"/>
          </a:xfrm>
        </p:spPr>
        <p:txBody>
          <a:bodyPr rtlCol="0">
            <a:noAutofit/>
          </a:bodyPr>
          <a:lstStyle/>
          <a:p>
            <a:r>
              <a:rPr lang="ru-RU" sz="1400" b="1" dirty="0" smtClean="0"/>
              <a:t>Российская Федерация является президентской (или конституционной) республикой. Президент является главой государства и избирается непосредственно народом. Он контролирует все три ветви власти. Президент является главнокомандующим вооруженными силами, он заключает договоры и обеспечивает соблюдение законов, назначает премьер-министра, членов кабинета и ключевых судей. Президент может переопределить, а в некоторых случаях даже распустить национальный парламент, двухпалатное Федеральное собрание. Президент имеет свою администрацию, но она не является частью федерального правительства. Президент участвует в работе законодательной и исполнительной власти.</a:t>
            </a:r>
            <a:endParaRPr lang="ru-RU" sz="1400" b="1" dirty="0"/>
          </a:p>
        </p:txBody>
      </p:sp>
      <p:pic>
        <p:nvPicPr>
          <p:cNvPr id="16" name="Рисунок 15" descr="9525e4db664d4b8537b13ab85ca7af9b.jpg"/>
          <p:cNvPicPr>
            <a:picLocks noGrp="1" noChangeAspect="1"/>
          </p:cNvPicPr>
          <p:nvPr>
            <p:ph type="pic" sz="quarter" idx="13"/>
          </p:nvPr>
        </p:nvPicPr>
        <p:blipFill>
          <a:blip r:embed="rId3"/>
          <a:srcRect l="17506" r="17506"/>
          <a:stretch>
            <a:fillRect/>
          </a:stretch>
        </p:blipFill>
        <p:spPr/>
      </p:pic>
    </p:spTree>
    <p:extLst>
      <p:ext uri="{BB962C8B-B14F-4D97-AF65-F5344CB8AC3E}">
        <p14:creationId xmlns="" xmlns:p14="http://schemas.microsoft.com/office/powerpoint/2010/main" val="46026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32B532-EB3E-428B-9224-EFA237D16A73}"/>
              </a:ext>
            </a:extLst>
          </p:cNvPr>
          <p:cNvSpPr>
            <a:spLocks noGrp="1"/>
          </p:cNvSpPr>
          <p:nvPr>
            <p:ph type="title"/>
          </p:nvPr>
        </p:nvSpPr>
        <p:spPr/>
        <p:txBody>
          <a:bodyPr rtlCol="0"/>
          <a:lstStyle/>
          <a:p>
            <a:pPr algn="ctr"/>
            <a:r>
              <a:rPr lang="en-US" dirty="0" smtClean="0"/>
              <a:t>The government consists of three branches:</a:t>
            </a:r>
            <a:endParaRPr lang="ru-RU" dirty="0"/>
          </a:p>
        </p:txBody>
      </p:sp>
      <p:sp>
        <p:nvSpPr>
          <p:cNvPr id="3" name="Номер слайда 2">
            <a:extLst>
              <a:ext uri="{FF2B5EF4-FFF2-40B4-BE49-F238E27FC236}">
                <a16:creationId xmlns=""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9</a:t>
            </a:fld>
            <a:endParaRPr lang="ru-RU" dirty="0"/>
          </a:p>
        </p:txBody>
      </p:sp>
      <p:sp>
        <p:nvSpPr>
          <p:cNvPr id="6" name="Скругленный прямоугольник 5"/>
          <p:cNvSpPr/>
          <p:nvPr/>
        </p:nvSpPr>
        <p:spPr>
          <a:xfrm>
            <a:off x="194873" y="1573968"/>
            <a:ext cx="3867462" cy="5284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smtClean="0"/>
              <a:t>The legislative power</a:t>
            </a:r>
            <a:endParaRPr lang="ru-RU" sz="2400" b="1" i="1" dirty="0" smtClean="0"/>
          </a:p>
          <a:p>
            <a:pPr>
              <a:buFont typeface="Arial" pitchFamily="34" charset="0"/>
              <a:buChar char="•"/>
            </a:pPr>
            <a:r>
              <a:rPr lang="en-US" b="1" i="1" dirty="0" smtClean="0"/>
              <a:t> </a:t>
            </a:r>
            <a:r>
              <a:rPr lang="en-US" dirty="0" smtClean="0"/>
              <a:t>is vested in the </a:t>
            </a:r>
            <a:r>
              <a:rPr lang="en-US" b="1" i="1" dirty="0" smtClean="0"/>
              <a:t>Federal Assembly</a:t>
            </a:r>
            <a:r>
              <a:rPr lang="en-US" dirty="0" smtClean="0"/>
              <a:t>.</a:t>
            </a:r>
            <a:endParaRPr lang="ru-RU" dirty="0" smtClean="0"/>
          </a:p>
          <a:p>
            <a:pPr>
              <a:buFont typeface="Arial" pitchFamily="34" charset="0"/>
              <a:buChar char="•"/>
            </a:pPr>
            <a:r>
              <a:rPr lang="en-US" dirty="0" smtClean="0"/>
              <a:t>It consists of the </a:t>
            </a:r>
            <a:r>
              <a:rPr lang="en-US" b="1" i="1" dirty="0" smtClean="0"/>
              <a:t>Federation Council (upper house) and the State </a:t>
            </a:r>
            <a:r>
              <a:rPr lang="en-US" b="1" i="1" dirty="0" err="1" smtClean="0"/>
              <a:t>Duma</a:t>
            </a:r>
            <a:r>
              <a:rPr lang="en-US" b="1" i="1" dirty="0" smtClean="0"/>
              <a:t> (lower house)</a:t>
            </a:r>
            <a:r>
              <a:rPr lang="en-US" dirty="0" smtClean="0"/>
              <a:t>. </a:t>
            </a:r>
            <a:endParaRPr lang="ru-RU" dirty="0" smtClean="0"/>
          </a:p>
          <a:p>
            <a:pPr>
              <a:buFont typeface="Arial" pitchFamily="34" charset="0"/>
              <a:buChar char="•"/>
            </a:pPr>
            <a:r>
              <a:rPr lang="en-US" dirty="0" smtClean="0"/>
              <a:t>The members of the State </a:t>
            </a:r>
            <a:r>
              <a:rPr lang="en-US" dirty="0" err="1" smtClean="0"/>
              <a:t>Duma</a:t>
            </a:r>
            <a:r>
              <a:rPr lang="en-US" dirty="0" smtClean="0"/>
              <a:t> are elected by popular vote for a four-year period. </a:t>
            </a:r>
            <a:endParaRPr lang="ru-RU" dirty="0" smtClean="0"/>
          </a:p>
          <a:p>
            <a:pPr>
              <a:buFont typeface="Arial" pitchFamily="34" charset="0"/>
              <a:buChar char="•"/>
            </a:pPr>
            <a:r>
              <a:rPr lang="en-US" dirty="0" smtClean="0"/>
              <a:t>The Federation Council is not elected. It is formed of the heads of the regions. </a:t>
            </a:r>
            <a:endParaRPr lang="ru-RU" dirty="0" smtClean="0"/>
          </a:p>
          <a:p>
            <a:pPr>
              <a:buFont typeface="Arial" pitchFamily="34" charset="0"/>
              <a:buChar char="•"/>
            </a:pPr>
            <a:r>
              <a:rPr lang="en-US" dirty="0" smtClean="0"/>
              <a:t>Legislature is initiated in the State </a:t>
            </a:r>
            <a:r>
              <a:rPr lang="en-US" dirty="0" err="1" smtClean="0"/>
              <a:t>Duma</a:t>
            </a:r>
            <a:r>
              <a:rPr lang="en-US" dirty="0" smtClean="0"/>
              <a:t>, but to become a law a bill must be approved by the lower and upper houses and signed by the President.</a:t>
            </a:r>
            <a:endParaRPr lang="ru-RU" dirty="0"/>
          </a:p>
        </p:txBody>
      </p:sp>
      <p:sp>
        <p:nvSpPr>
          <p:cNvPr id="8" name="Скругленный прямоугольник 7"/>
          <p:cNvSpPr/>
          <p:nvPr/>
        </p:nvSpPr>
        <p:spPr>
          <a:xfrm>
            <a:off x="4424597" y="1858780"/>
            <a:ext cx="3655101" cy="47993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smtClean="0"/>
              <a:t>The executive power</a:t>
            </a:r>
          </a:p>
          <a:p>
            <a:pPr algn="ctr">
              <a:buFont typeface="Arial" pitchFamily="34" charset="0"/>
              <a:buChar char="•"/>
            </a:pPr>
            <a:r>
              <a:rPr lang="en-US" dirty="0" smtClean="0"/>
              <a:t>belongs to the Government.</a:t>
            </a:r>
          </a:p>
          <a:p>
            <a:pPr algn="ctr">
              <a:buFont typeface="Arial" pitchFamily="34" charset="0"/>
              <a:buChar char="•"/>
            </a:pPr>
            <a:r>
              <a:rPr lang="en-US" dirty="0" smtClean="0"/>
              <a:t>The Chairman (Prime Minister) is appointed by the President with the consent of the State </a:t>
            </a:r>
            <a:r>
              <a:rPr lang="en-US" dirty="0" err="1" smtClean="0"/>
              <a:t>Duma</a:t>
            </a:r>
            <a:r>
              <a:rPr lang="en-US" dirty="0" smtClean="0"/>
              <a:t>.</a:t>
            </a:r>
          </a:p>
          <a:p>
            <a:pPr algn="ctr">
              <a:buFont typeface="Arial" pitchFamily="34" charset="0"/>
              <a:buChar char="•"/>
            </a:pPr>
            <a:r>
              <a:rPr lang="en-US" dirty="0" smtClean="0"/>
              <a:t>The Government consists of the Chairman of the Government of the Russian Federation, deputy chairmen and federal ministers. </a:t>
            </a:r>
          </a:p>
          <a:p>
            <a:pPr algn="ctr"/>
            <a:endParaRPr lang="ru-RU" dirty="0"/>
          </a:p>
        </p:txBody>
      </p:sp>
      <p:sp>
        <p:nvSpPr>
          <p:cNvPr id="10" name="Скругленный прямоугольник 9"/>
          <p:cNvSpPr/>
          <p:nvPr/>
        </p:nvSpPr>
        <p:spPr>
          <a:xfrm>
            <a:off x="8424471" y="1588957"/>
            <a:ext cx="3567659" cy="52690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smtClean="0"/>
              <a:t>The judicial branch </a:t>
            </a:r>
            <a:r>
              <a:rPr lang="en-US" dirty="0" smtClean="0"/>
              <a:t>is represented by the Constitutional Court, the Supreme Court and regional courts.</a:t>
            </a:r>
          </a:p>
          <a:p>
            <a:pPr algn="ctr">
              <a:buFont typeface="Arial" pitchFamily="34" charset="0"/>
              <a:buChar char="•"/>
            </a:pPr>
            <a:endParaRPr lang="ru-RU" dirty="0"/>
          </a:p>
        </p:txBody>
      </p:sp>
    </p:spTree>
    <p:extLst>
      <p:ext uri="{BB962C8B-B14F-4D97-AF65-F5344CB8AC3E}">
        <p14:creationId xmlns="" xmlns:p14="http://schemas.microsoft.com/office/powerpoint/2010/main" val="1169930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f34076243">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30740512_TF34076243" id="{94C2722F-8848-4209-9C4C-09427914FB00}" vid="{8B6D946A-4E88-4114-B5AD-CF66231E8EA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9797F-2510-4681-A59B-FCD8F3733FE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C31332-3081-4BD9-AD6F-078B4521F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tf34076243</Template>
  <TotalTime>0</TotalTime>
  <Words>1216</Words>
  <Application>Microsoft Office PowerPoint</Application>
  <PresentationFormat>Произвольный</PresentationFormat>
  <Paragraphs>200</Paragraphs>
  <Slides>19</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tf34076243</vt:lpstr>
      <vt:lpstr>political systems of Russia and great Britain</vt:lpstr>
      <vt:lpstr>Цели и задачи урока</vt:lpstr>
      <vt:lpstr>vocabulary </vt:lpstr>
      <vt:lpstr>vocabulary </vt:lpstr>
      <vt:lpstr>vocabulary </vt:lpstr>
      <vt:lpstr>The political system of Russia </vt:lpstr>
      <vt:lpstr>The political system of Russia </vt:lpstr>
      <vt:lpstr>The political system of Russia</vt:lpstr>
      <vt:lpstr>The government consists of three branches:</vt:lpstr>
      <vt:lpstr>Are these statements true or false? Correct the false ones.</vt:lpstr>
      <vt:lpstr>The political system of great Britain </vt:lpstr>
      <vt:lpstr>The political system of great Britain </vt:lpstr>
      <vt:lpstr>Queen Elizabeth II</vt:lpstr>
      <vt:lpstr>The political system of Great Britain </vt:lpstr>
      <vt:lpstr>The house of commons</vt:lpstr>
      <vt:lpstr>The house of lords</vt:lpstr>
      <vt:lpstr>Political parties</vt:lpstr>
      <vt:lpstr>homework: Fill in the table</vt:lpstr>
      <vt:lpstr>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2020-04-20T11:12:36Z</dcterms:created>
  <dcterms:modified xsi:type="dcterms:W3CDTF">2021-03-29T18:54:36Z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