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58" r:id="rId8"/>
    <p:sldId id="266" r:id="rId9"/>
    <p:sldId id="260" r:id="rId10"/>
    <p:sldId id="267" r:id="rId11"/>
    <p:sldId id="268" r:id="rId12"/>
    <p:sldId id="274" r:id="rId13"/>
    <p:sldId id="275" r:id="rId14"/>
    <p:sldId id="276" r:id="rId15"/>
    <p:sldId id="272" r:id="rId16"/>
    <p:sldId id="271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ECRET%20SERVICE%20-AUX%20DEUX%20MAGOTE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cha-olgino.narod.ru/nasledie/matvey/foto/03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496"/>
            <a:ext cx="7500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Белова\Рабочий стол\Келлер\Рисунки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5" y="1357298"/>
            <a:ext cx="50720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Украсим избу,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применив резьбу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SECRET SERVICE -AUX DEUX MAGOT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4714884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общеобразовательное учреждение «Хабаровский краевой центр психолого-педагогической, медицинской и социальной помощи»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физики: Белова Л.А.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3214710" cy="58197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Прорезная или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пропильная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резьба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Такую резьбу еще часто называют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ажурной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ее внешнее сходство с кружевами. Ее элементы не имеют фона как такового и часто не имеют внутренних площадей фигур - все это выпиливается   лобзиком или пилой. ВУФФ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ова\Рабочий стол\домовая резьба\46089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2974">
            <a:off x="5969659" y="455488"/>
            <a:ext cx="2883561" cy="2276475"/>
          </a:xfrm>
          <a:prstGeom prst="rect">
            <a:avLst/>
          </a:prstGeom>
          <a:noFill/>
        </p:spPr>
      </p:pic>
      <p:pic>
        <p:nvPicPr>
          <p:cNvPr id="1027" name="Picture 3" descr="C:\Documents and Settings\Белова\Рабочий стол\домовая резьба\DSC017901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82458">
            <a:off x="5744684" y="4151951"/>
            <a:ext cx="3171824" cy="2378868"/>
          </a:xfrm>
          <a:prstGeom prst="rect">
            <a:avLst/>
          </a:prstGeom>
          <a:noFill/>
        </p:spPr>
      </p:pic>
      <p:pic>
        <p:nvPicPr>
          <p:cNvPr id="1028" name="Picture 4" descr="C:\Documents and Settings\Белова\Рабочий стол\домовая резьба\tcerkov2-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2252">
            <a:off x="852626" y="4323178"/>
            <a:ext cx="2809868" cy="2107401"/>
          </a:xfrm>
          <a:prstGeom prst="rect">
            <a:avLst/>
          </a:prstGeom>
          <a:noFill/>
        </p:spPr>
      </p:pic>
      <p:pic>
        <p:nvPicPr>
          <p:cNvPr id="1029" name="Picture 5" descr="C:\Documents and Settings\Белова\Рабочий стол\Келлер\Рисунки\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3151">
            <a:off x="3494587" y="2194704"/>
            <a:ext cx="3449104" cy="2586828"/>
          </a:xfrm>
          <a:prstGeom prst="rect">
            <a:avLst/>
          </a:prstGeom>
          <a:noFill/>
        </p:spPr>
      </p:pic>
      <p:pic>
        <p:nvPicPr>
          <p:cNvPr id="9" name="Picture 2" descr="C:\Documents and Settings\Белова\Рабочий стол\домовая резьба\46089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32974">
            <a:off x="5818914" y="430422"/>
            <a:ext cx="30384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214718" cy="62865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Объемная или скульптурная резьба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Этой резьбой украшали носовую часть корабля, а позже,   этот вид резьбы перешёл на гребни ("коньки") крыш жилых домов. Примером объемной резьбы является изображение головы и верхней части туловища коня, оленя или большой птицы. В Ярославской, Костромской и Нижегородской губернии не менее распространены изображения птицы - гуся, лебедя, утки.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Белова\Рабочий стол\Келлер\Рисунк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3064">
            <a:off x="6260083" y="362287"/>
            <a:ext cx="2500330" cy="2600344"/>
          </a:xfrm>
          <a:prstGeom prst="rect">
            <a:avLst/>
          </a:prstGeom>
          <a:noFill/>
        </p:spPr>
      </p:pic>
      <p:pic>
        <p:nvPicPr>
          <p:cNvPr id="14" name="Picture 3" descr="C:\Documents and Settings\Белова\Рабочий стол\домовая резьба\лод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672123">
            <a:off x="3905940" y="3184126"/>
            <a:ext cx="3589359" cy="309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Инструменты, применяемые для резьбы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ова\Рабочий стол\Келлер\Рисунки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231643" cy="4389437"/>
          </a:xfrm>
          <a:prstGeom prst="rect">
            <a:avLst/>
          </a:prstGeom>
          <a:noFill/>
        </p:spPr>
      </p:pic>
      <p:pic>
        <p:nvPicPr>
          <p:cNvPr id="1028" name="Picture 4" descr="C:\Documents and Settings\Белова\Рабочий стол\Келлер\Рисунки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8"/>
            <a:ext cx="3357585" cy="477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елова\Рабочий стол\Келлер\Рисунки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786214" cy="2212816"/>
          </a:xfrm>
          <a:prstGeom prst="rect">
            <a:avLst/>
          </a:prstGeom>
          <a:noFill/>
        </p:spPr>
      </p:pic>
      <p:pic>
        <p:nvPicPr>
          <p:cNvPr id="2051" name="Picture 3" descr="C:\Documents and Settings\Белова\Рабочий стол\Келлер\Рисунки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3167068" cy="2216948"/>
          </a:xfrm>
          <a:prstGeom prst="rect">
            <a:avLst/>
          </a:prstGeom>
          <a:noFill/>
        </p:spPr>
      </p:pic>
      <p:pic>
        <p:nvPicPr>
          <p:cNvPr id="2052" name="Picture 4" descr="C:\Documents and Settings\Белова\Рабочий стол\Келлер\Рисунки\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762386" cy="2200178"/>
          </a:xfrm>
          <a:prstGeom prst="rect">
            <a:avLst/>
          </a:prstGeom>
          <a:noFill/>
        </p:spPr>
      </p:pic>
      <p:pic>
        <p:nvPicPr>
          <p:cNvPr id="2053" name="Picture 5" descr="C:\Documents and Settings\Белова\Рабочий стол\Келлер\Рисунки\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022282"/>
            <a:ext cx="3500462" cy="114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елова\Рабочий стол\Келлер\Рисунки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326829" cy="2571758"/>
          </a:xfrm>
          <a:prstGeom prst="rect">
            <a:avLst/>
          </a:prstGeom>
          <a:noFill/>
        </p:spPr>
      </p:pic>
      <p:pic>
        <p:nvPicPr>
          <p:cNvPr id="3075" name="Picture 3" descr="C:\Documents and Settings\Белова\Рабочий стол\Келлер\Рисунки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143272" cy="2382121"/>
          </a:xfrm>
          <a:prstGeom prst="rect">
            <a:avLst/>
          </a:prstGeom>
          <a:noFill/>
        </p:spPr>
      </p:pic>
      <p:pic>
        <p:nvPicPr>
          <p:cNvPr id="3076" name="Picture 4" descr="C:\Documents and Settings\Белова\Рабочий стол\Келлер\Рисунки\4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819407" cy="2177291"/>
          </a:xfrm>
          <a:prstGeom prst="rect">
            <a:avLst/>
          </a:prstGeom>
          <a:noFill/>
        </p:spPr>
      </p:pic>
      <p:pic>
        <p:nvPicPr>
          <p:cNvPr id="3077" name="Picture 5" descr="C:\Documents and Settings\Белова\Рабочий стол\Келлер\Рисунки\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71942"/>
            <a:ext cx="2043117" cy="209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Современные резные изделия из дерева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Белова\Рабочий стол\Келлер\Рисун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75462">
            <a:off x="347736" y="1230867"/>
            <a:ext cx="4453595" cy="3034011"/>
          </a:xfrm>
          <a:prstGeom prst="rect">
            <a:avLst/>
          </a:prstGeom>
          <a:noFill/>
        </p:spPr>
      </p:pic>
      <p:pic>
        <p:nvPicPr>
          <p:cNvPr id="1026" name="Picture 2" descr="C:\Documents and Settings\Белова\Рабочий стол\Келлер\Рисунки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828">
            <a:off x="5293340" y="1469800"/>
            <a:ext cx="3621428" cy="2716072"/>
          </a:xfrm>
          <a:prstGeom prst="rect">
            <a:avLst/>
          </a:prstGeom>
          <a:noFill/>
        </p:spPr>
      </p:pic>
      <p:pic>
        <p:nvPicPr>
          <p:cNvPr id="7" name="Picture 2" descr="C:\Documents and Settings\Белова\Рабочий стол\Келлер\Рисунки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317856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елова\Рабочий стол\Келлер\Рисунки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57652" cy="3685436"/>
          </a:xfrm>
          <a:prstGeom prst="rect">
            <a:avLst/>
          </a:prstGeom>
          <a:noFill/>
        </p:spPr>
      </p:pic>
      <p:pic>
        <p:nvPicPr>
          <p:cNvPr id="3076" name="Picture 4" descr="C:\Documents and Settings\Белова\Рабочий стол\Келлер\Рисунки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1"/>
            <a:ext cx="1876430" cy="1999475"/>
          </a:xfrm>
          <a:prstGeom prst="rect">
            <a:avLst/>
          </a:prstGeom>
          <a:noFill/>
        </p:spPr>
      </p:pic>
      <p:pic>
        <p:nvPicPr>
          <p:cNvPr id="3077" name="Picture 5" descr="C:\Documents and Settings\Белова\Рабочий стол\Келлер\Рисунки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918248"/>
            <a:ext cx="2857520" cy="2007988"/>
          </a:xfrm>
          <a:prstGeom prst="rect">
            <a:avLst/>
          </a:prstGeom>
          <a:noFill/>
        </p:spPr>
      </p:pic>
      <p:pic>
        <p:nvPicPr>
          <p:cNvPr id="3078" name="Picture 6" descr="C:\Documents and Settings\Белова\Рабочий стол\Келлер\Рисунки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357430"/>
            <a:ext cx="1837072" cy="3953192"/>
          </a:xfrm>
          <a:prstGeom prst="rect">
            <a:avLst/>
          </a:prstGeom>
          <a:noFill/>
        </p:spPr>
      </p:pic>
      <p:pic>
        <p:nvPicPr>
          <p:cNvPr id="3079" name="Picture 7" descr="C:\Documents and Settings\Белова\Рабочий стол\Келлер\Рисунки\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42852"/>
            <a:ext cx="3071834" cy="2182177"/>
          </a:xfrm>
          <a:prstGeom prst="rect">
            <a:avLst/>
          </a:prstGeom>
          <a:noFill/>
        </p:spPr>
      </p:pic>
      <p:pic>
        <p:nvPicPr>
          <p:cNvPr id="11" name="Picture 2" descr="C:\Documents and Settings\Белова\Рабочий стол\домовая резьба\5_im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000240"/>
            <a:ext cx="4000528" cy="291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То, что создано своими руками, непременно должно служить народу на века.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Documents and Settings\Белова\Рабочий стол\Келлер\Рисунки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2763">
            <a:off x="6084450" y="812521"/>
            <a:ext cx="2517311" cy="3524235"/>
          </a:xfrm>
          <a:prstGeom prst="rect">
            <a:avLst/>
          </a:prstGeom>
          <a:noFill/>
        </p:spPr>
      </p:pic>
      <p:pic>
        <p:nvPicPr>
          <p:cNvPr id="4" name="Picture 8" descr="C:\Documents and Settings\Белова\Рабочий стол\домовая резьба\5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26551" y="3571876"/>
            <a:ext cx="3902837" cy="2928958"/>
          </a:xfrm>
          <a:prstGeom prst="rect">
            <a:avLst/>
          </a:prstGeom>
          <a:noFill/>
        </p:spPr>
      </p:pic>
      <p:pic>
        <p:nvPicPr>
          <p:cNvPr id="6" name="Picture 3" descr="C:\Documents and Settings\Белова\Рабочий стол\Келлер\Рисунки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0202">
            <a:off x="266676" y="1387814"/>
            <a:ext cx="3357586" cy="252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истории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домовой резьбы начали складываться у славян еще несколько тысяч лет назад. Резьба по дереву издавна была распространенным видом народного творчества, это объяснялось наличием огромных лесных богатств на Руси. На протяжении многих столетий дерево было основным, а в некоторых случаях и единственным материалом в крестьянском хозяйстве. Русский человек издавна был искусным плотником, резчиком и владел многими видами обработки дерева. Особенно развивалось ремесло плотничества, из которого со временем выделилось искусство домовой резьбы. Наиболее яркой страницей этого искусства в XIX веке была домовая резьба Поволжья.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89586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Русская традиционная домовая резьба отличалась символизмом и практической целью: защитой от злых сил. Свой собственный дом у наших предков был больше, чем дом - это было родовое гнездо, где жило несколько поколений одной семьи, поэтому его оберегали.  Наносились обереги над входом в жилище. В качестве оберега по древнеславянскому обряду применяли на коньке дома череп коня, так как по легендам, именно кони тянут по небосводу солнечную повозку.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42918"/>
            <a:ext cx="2928958" cy="3929090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Под скатом крыши почти в любой сохранившейся домовой резьбе видны  знаки, объемные прямоугольники - символы Земли; "косички", "змейки" - символы 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Воды.И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как завершение композиции - имитация струй дождя, стекающих со ската крыши.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 rot="420000">
            <a:off x="3486258" y="1140076"/>
            <a:ext cx="4353219" cy="3931920"/>
          </a:xfrm>
        </p:spPr>
      </p:sp>
      <p:pic>
        <p:nvPicPr>
          <p:cNvPr id="6" name="Рисунок 5" descr="фот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04"/>
            <a:ext cx="571504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357166"/>
            <a:ext cx="3071834" cy="465093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в дом можно было попасть естественным образом через двери и окна, то именно их сперва и украшали символами оберегами. Хозяева верили, что через украшенные особым образом окна и двери не проникнет нечистая сила.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Наличники стали украшать, чтобы подчеркнуть статус владельца и защититься от злых сил. В большинстве наличников вы видите символ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giga-s.com/raznoe/54632.jpg"/>
          <p:cNvPicPr>
            <a:picLocks noGrp="1"/>
          </p:cNvPicPr>
          <p:nvPr>
            <p:ph type="pic" idx="1"/>
          </p:nvPr>
        </p:nvPicPr>
        <p:blipFill>
          <a:blip r:embed="rId2"/>
          <a:srcRect t="16941" b="16941"/>
          <a:stretch>
            <a:fillRect/>
          </a:stretch>
        </p:blipFill>
        <p:spPr bwMode="auto">
          <a:xfrm rot="420000">
            <a:off x="6011927" y="267480"/>
            <a:ext cx="2978030" cy="27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Белова\Рабочий стол\домовая резьба\01_0000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0503">
            <a:off x="3277630" y="207757"/>
            <a:ext cx="2030062" cy="3017077"/>
          </a:xfrm>
          <a:prstGeom prst="rect">
            <a:avLst/>
          </a:prstGeom>
          <a:noFill/>
        </p:spPr>
      </p:pic>
      <p:pic>
        <p:nvPicPr>
          <p:cNvPr id="1027" name="Picture 3" descr="C:\Documents and Settings\Белова\Рабочий стол\домовая резьба\25_000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9790">
            <a:off x="6912645" y="3501122"/>
            <a:ext cx="2024332" cy="2762246"/>
          </a:xfrm>
          <a:prstGeom prst="rect">
            <a:avLst/>
          </a:prstGeom>
          <a:noFill/>
        </p:spPr>
      </p:pic>
      <p:pic>
        <p:nvPicPr>
          <p:cNvPr id="1028" name="Picture 4" descr="C:\Documents and Settings\Белова\Рабочий стол\домовая резьба\IMG_057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61023">
            <a:off x="3186328" y="3335965"/>
            <a:ext cx="3611846" cy="2414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886728" cy="89060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характеру и технике выполнения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домовой резьбе различают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направления: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3786214" cy="528641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Глухая рельефная резьба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Такой резьбой со сплошным "глухим" фоном и высоким рельефом узора украшали фронтоны домов, наличники окон, торцевые доски, закрывающие торцы бревен сруба и предохраняющие их от гниения.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старый фрагмент глухой домовой резьбы, который специалисты сохранили в запасниках Русского музея, датирован 1814 годом. А привезли его из Варнавинского уезда, который тогда входил в Костромскую губернию.</a:t>
            </a:r>
          </a:p>
          <a:p>
            <a:endParaRPr lang="ru-RU" dirty="0"/>
          </a:p>
        </p:txBody>
      </p:sp>
      <p:pic>
        <p:nvPicPr>
          <p:cNvPr id="5" name="Picture 2" descr="C:\Documents and Settings\Белова\Рабочий стол\Рисунки\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379092">
            <a:off x="5145559" y="618977"/>
            <a:ext cx="3666999" cy="2443138"/>
          </a:xfrm>
          <a:prstGeom prst="rect">
            <a:avLst/>
          </a:prstGeom>
          <a:noFill/>
        </p:spPr>
      </p:pic>
      <p:pic>
        <p:nvPicPr>
          <p:cNvPr id="6" name="Рисунок 5" descr="http://www.arthania.ru/a/files/image/korabel_rezb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53353">
            <a:off x="4328625" y="3247107"/>
            <a:ext cx="4106729" cy="29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3714776" cy="56054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Стройные, грандиозные северные дома венчал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охлупень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огромное бревно лиственницы, корневищу которого придавали облик коня, утицы, а иногда оленя. Образ коня, то могучий и неподвижный в своем величии, то буйно-веселый и стремительный - один из самых популярных и любимых в народном искусстве.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ова\Рабочий стол\Рисунки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837348"/>
            <a:ext cx="5143504" cy="437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00042"/>
            <a:ext cx="3000404" cy="57483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Глухую домовую резьбу, которой украшали избы в приволжских деревнях близ Балахны и Городца, называли и «домовой», и «барочной», «долотной» и, наконец «корабельной».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Белова\Рабочий стол\домовая резьба\ladya_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02364">
            <a:off x="3121820" y="443160"/>
            <a:ext cx="4179123" cy="2786082"/>
          </a:xfrm>
          <a:prstGeom prst="rect">
            <a:avLst/>
          </a:prstGeom>
          <a:noFill/>
        </p:spPr>
      </p:pic>
      <p:pic>
        <p:nvPicPr>
          <p:cNvPr id="8" name="Picture 4" descr="C:\Documents and Settings\Белова\Рабочий стол\домовая резьба\0_47671_10b9628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2985">
            <a:off x="5585403" y="3074640"/>
            <a:ext cx="3147051" cy="3424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286148" cy="57483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корабельной резьбе восходят к временам Ивана Грозного.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Иностранцев удивляла странная «обделка» судов: львы, драконы, единороги, орлы, слоны, богато украшенные золотом, серебром, живописью.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 корабельной резьбы достигла расцвета во времена Петра 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Золоченые травы и львы украшали первые военные корабли, что по мнению императора «зело первейшим монархам приличествует».</a:t>
            </a:r>
          </a:p>
          <a:p>
            <a:endParaRPr lang="ru-RU" dirty="0"/>
          </a:p>
        </p:txBody>
      </p:sp>
      <p:pic>
        <p:nvPicPr>
          <p:cNvPr id="1026" name="Picture 2" descr="C:\Documents and Settings\Белова\Рабочий стол\домовая резьба\6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30480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Белова\Рабочий стол\домовая резьба\262366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857500" cy="2343150"/>
          </a:xfrm>
          <a:prstGeom prst="rect">
            <a:avLst/>
          </a:prstGeom>
          <a:noFill/>
        </p:spPr>
      </p:pic>
      <p:pic>
        <p:nvPicPr>
          <p:cNvPr id="1028" name="Picture 4" descr="C:\Documents and Settings\Белова\Рабочий стол\домовая резьба\2893_13183256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3333750" cy="2495550"/>
          </a:xfrm>
          <a:prstGeom prst="rect">
            <a:avLst/>
          </a:prstGeom>
          <a:noFill/>
        </p:spPr>
      </p:pic>
      <p:pic>
        <p:nvPicPr>
          <p:cNvPr id="1029" name="Picture 5" descr="C:\Documents and Settings\Белова\Рабочий стол\домовая резьба\ec3850d201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72008"/>
            <a:ext cx="2588485" cy="206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488</Words>
  <PresentationFormat>Экран (4:3)</PresentationFormat>
  <Paragraphs>28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</vt:lpstr>
      <vt:lpstr>Из истории</vt:lpstr>
      <vt:lpstr>Слайд 3</vt:lpstr>
      <vt:lpstr>Под скатом крыши почти в любой сохранившейся домовой резьбе видны  знаки, объемные прямоугольники - символы Земли; "косички", "змейки" - символы Воды.И как завершение композиции - имитация струй дождя, стекающих со ската крыши. </vt:lpstr>
      <vt:lpstr>Слайд 5</vt:lpstr>
      <vt:lpstr>По характеру и технике выполнения  в домовой резьбе различают  следующие направления: </vt:lpstr>
      <vt:lpstr>Слайд 7</vt:lpstr>
      <vt:lpstr>Слайд 8</vt:lpstr>
      <vt:lpstr>Слайд 9</vt:lpstr>
      <vt:lpstr>Слайд 10</vt:lpstr>
      <vt:lpstr>Слайд 11</vt:lpstr>
      <vt:lpstr>Инструменты, применяемые для резьбы</vt:lpstr>
      <vt:lpstr>Слайд 13</vt:lpstr>
      <vt:lpstr>Слайд 14</vt:lpstr>
      <vt:lpstr>Современные резные изделия из дерева</vt:lpstr>
      <vt:lpstr>Слайд 16</vt:lpstr>
      <vt:lpstr> То, что создано своими руками, непременно должно служить народу на века. 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Белова</cp:lastModifiedBy>
  <cp:revision>56</cp:revision>
  <dcterms:modified xsi:type="dcterms:W3CDTF">2016-03-01T13:29:05Z</dcterms:modified>
</cp:coreProperties>
</file>