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notesMasterIdLst>
    <p:notesMasterId r:id="rId52"/>
  </p:notesMasterIdLst>
  <p:sldIdLst>
    <p:sldId id="330" r:id="rId2"/>
    <p:sldId id="371" r:id="rId3"/>
    <p:sldId id="327" r:id="rId4"/>
    <p:sldId id="328" r:id="rId5"/>
    <p:sldId id="329" r:id="rId6"/>
    <p:sldId id="366" r:id="rId7"/>
    <p:sldId id="261" r:id="rId8"/>
    <p:sldId id="372" r:id="rId9"/>
    <p:sldId id="367" r:id="rId10"/>
    <p:sldId id="391" r:id="rId11"/>
    <p:sldId id="331" r:id="rId12"/>
    <p:sldId id="333" r:id="rId13"/>
    <p:sldId id="334" r:id="rId14"/>
    <p:sldId id="336" r:id="rId15"/>
    <p:sldId id="337" r:id="rId16"/>
    <p:sldId id="340" r:id="rId17"/>
    <p:sldId id="341" r:id="rId18"/>
    <p:sldId id="342" r:id="rId19"/>
    <p:sldId id="343" r:id="rId20"/>
    <p:sldId id="345" r:id="rId21"/>
    <p:sldId id="346" r:id="rId22"/>
    <p:sldId id="348" r:id="rId23"/>
    <p:sldId id="349" r:id="rId24"/>
    <p:sldId id="351" r:id="rId25"/>
    <p:sldId id="389" r:id="rId26"/>
    <p:sldId id="378" r:id="rId27"/>
    <p:sldId id="382" r:id="rId28"/>
    <p:sldId id="379" r:id="rId29"/>
    <p:sldId id="383" r:id="rId30"/>
    <p:sldId id="380" r:id="rId31"/>
    <p:sldId id="384" r:id="rId32"/>
    <p:sldId id="352" r:id="rId33"/>
    <p:sldId id="354" r:id="rId34"/>
    <p:sldId id="360" r:id="rId35"/>
    <p:sldId id="362" r:id="rId36"/>
    <p:sldId id="363" r:id="rId37"/>
    <p:sldId id="364" r:id="rId38"/>
    <p:sldId id="390" r:id="rId39"/>
    <p:sldId id="316" r:id="rId40"/>
    <p:sldId id="374" r:id="rId41"/>
    <p:sldId id="325" r:id="rId42"/>
    <p:sldId id="375" r:id="rId43"/>
    <p:sldId id="317" r:id="rId44"/>
    <p:sldId id="376" r:id="rId45"/>
    <p:sldId id="318" r:id="rId46"/>
    <p:sldId id="377" r:id="rId47"/>
    <p:sldId id="323" r:id="rId48"/>
    <p:sldId id="324" r:id="rId49"/>
    <p:sldId id="386" r:id="rId50"/>
    <p:sldId id="387" r:id="rId5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3" autoAdjust="0"/>
    <p:restoredTop sz="93322" autoAdjust="0"/>
  </p:normalViewPr>
  <p:slideViewPr>
    <p:cSldViewPr>
      <p:cViewPr>
        <p:scale>
          <a:sx n="80" d="100"/>
          <a:sy n="80" d="100"/>
        </p:scale>
        <p:origin x="-2514" y="-7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5168CC-7659-4E33-BB08-7D471A2907D3}" type="datetimeFigureOut">
              <a:rPr lang="ru-RU" smtClean="0"/>
              <a:pPr/>
              <a:t>07.04.2016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F42983-2DD4-49E4-B3F7-C1C5FBB3F18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F42983-2DD4-49E4-B3F7-C1C5FBB3F181}" type="slidenum">
              <a:rPr lang="ru-RU" smtClean="0"/>
              <a:pPr/>
              <a:t>43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F42983-2DD4-49E4-B3F7-C1C5FBB3F181}" type="slidenum">
              <a:rPr lang="ru-RU" smtClean="0"/>
              <a:pPr/>
              <a:t>44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07.04.2016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07.04.2016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07.04.2016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07.04.2016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07.04.2016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07.04.2016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420888"/>
            <a:ext cx="8229600" cy="2376264"/>
          </a:xfrm>
        </p:spPr>
        <p:txBody>
          <a:bodyPr>
            <a:noAutofit/>
          </a:bodyPr>
          <a:lstStyle/>
          <a:p>
            <a:pPr algn="ctr"/>
            <a:r>
              <a:rPr lang="ru-RU" sz="5400" dirty="0" smtClean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Музыкально – игровая программа</a:t>
            </a:r>
            <a:br>
              <a:rPr lang="ru-RU" sz="5400" dirty="0" smtClean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</a:br>
            <a:r>
              <a:rPr lang="ru-RU" sz="5400" dirty="0" smtClean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«Весна идёт!»</a:t>
            </a:r>
            <a:endParaRPr lang="ru-RU" sz="5400" dirty="0">
              <a:solidFill>
                <a:schemeClr val="accent2">
                  <a:lumMod val="5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420888"/>
            <a:ext cx="8229600" cy="2376264"/>
          </a:xfrm>
        </p:spPr>
        <p:txBody>
          <a:bodyPr>
            <a:noAutofit/>
          </a:bodyPr>
          <a:lstStyle/>
          <a:p>
            <a:pPr algn="ctr"/>
            <a:r>
              <a:rPr lang="ru-RU" sz="4800" dirty="0" smtClean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Исполнение музыкальных произведений</a:t>
            </a:r>
            <a:endParaRPr lang="ru-RU" sz="4800" dirty="0">
              <a:solidFill>
                <a:schemeClr val="accent2">
                  <a:lumMod val="5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1"/>
          <p:cNvSpPr>
            <a:spLocks noChangeArrowheads="1"/>
          </p:cNvSpPr>
          <p:nvPr/>
        </p:nvSpPr>
        <p:spPr bwMode="auto">
          <a:xfrm>
            <a:off x="2843808" y="5877272"/>
            <a:ext cx="33843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rgbClr val="663300"/>
                </a:solidFill>
                <a:effectLst/>
                <a:latin typeface="Century Gothic" pitchFamily="34" charset="0"/>
                <a:ea typeface="Calibri" pitchFamily="34" charset="0"/>
                <a:cs typeface="Times New Roman" pitchFamily="18" charset="0"/>
              </a:rPr>
              <a:t>Кунщиков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Century Gothic" pitchFamily="34" charset="0"/>
                <a:ea typeface="Calibri" pitchFamily="34" charset="0"/>
                <a:cs typeface="Times New Roman" pitchFamily="18" charset="0"/>
              </a:rPr>
              <a:t> Степан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663300"/>
              </a:solidFill>
              <a:effectLst/>
              <a:latin typeface="Century Gothic" pitchFamily="34" charset="0"/>
            </a:endParaRPr>
          </a:p>
        </p:txBody>
      </p:sp>
      <p:pic>
        <p:nvPicPr>
          <p:cNvPr id="4" name="Рисунок 3" descr="P106078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0" y="620688"/>
            <a:ext cx="6624736" cy="49685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1403648" y="476672"/>
            <a:ext cx="63882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Century Gothic" pitchFamily="34" charset="0"/>
                <a:ea typeface="Times New Roman" pitchFamily="18" charset="0"/>
                <a:cs typeface="Tahoma" pitchFamily="34" charset="0"/>
              </a:rPr>
              <a:t>«Перезвон» Болгарская народная песня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663300"/>
              </a:solidFill>
              <a:effectLst/>
              <a:latin typeface="Arial" pitchFamily="34" charset="0"/>
            </a:endParaRPr>
          </a:p>
        </p:txBody>
      </p:sp>
      <p:pic>
        <p:nvPicPr>
          <p:cNvPr id="3" name="Рисунок 2" descr="Изображение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1268760"/>
            <a:ext cx="3609632" cy="49685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5220072" y="2996952"/>
            <a:ext cx="33478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663300"/>
                </a:solidFill>
                <a:latin typeface="Century Gothic" pitchFamily="34" charset="0"/>
              </a:rPr>
              <a:t>Звенит капели перезвон  кап-кап, зима ушла!</a:t>
            </a:r>
            <a:br>
              <a:rPr lang="ru-RU" sz="2000" dirty="0" smtClean="0">
                <a:solidFill>
                  <a:srgbClr val="663300"/>
                </a:solidFill>
                <a:latin typeface="Century Gothic" pitchFamily="34" charset="0"/>
              </a:rPr>
            </a:br>
            <a:r>
              <a:rPr lang="ru-RU" sz="2000" dirty="0" smtClean="0">
                <a:solidFill>
                  <a:srgbClr val="663300"/>
                </a:solidFill>
                <a:latin typeface="Century Gothic" pitchFamily="34" charset="0"/>
              </a:rPr>
              <a:t>Звучит и колокола звон  </a:t>
            </a:r>
            <a:r>
              <a:rPr lang="ru-RU" sz="2000" dirty="0" err="1" smtClean="0">
                <a:solidFill>
                  <a:srgbClr val="663300"/>
                </a:solidFill>
                <a:latin typeface="Century Gothic" pitchFamily="34" charset="0"/>
              </a:rPr>
              <a:t>дин-дон</a:t>
            </a:r>
            <a:r>
              <a:rPr lang="ru-RU" sz="2000" dirty="0" smtClean="0">
                <a:solidFill>
                  <a:srgbClr val="663300"/>
                </a:solidFill>
                <a:latin typeface="Century Gothic" pitchFamily="34" charset="0"/>
              </a:rPr>
              <a:t>, весна пришла!</a:t>
            </a:r>
            <a:endParaRPr lang="ru-RU" sz="2000" dirty="0">
              <a:solidFill>
                <a:srgbClr val="663300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7036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620688"/>
            <a:ext cx="6624736" cy="49685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2705" name="Rectangle 1"/>
          <p:cNvSpPr>
            <a:spLocks noChangeArrowheads="1"/>
          </p:cNvSpPr>
          <p:nvPr/>
        </p:nvSpPr>
        <p:spPr bwMode="auto">
          <a:xfrm>
            <a:off x="2699792" y="5877272"/>
            <a:ext cx="392392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Century Gothic" pitchFamily="34" charset="0"/>
                <a:ea typeface="Calibri" pitchFamily="34" charset="0"/>
                <a:cs typeface="Times New Roman" pitchFamily="18" charset="0"/>
              </a:rPr>
              <a:t>Оганесян Валерия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663300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404664"/>
            <a:ext cx="58993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663300"/>
                </a:solidFill>
                <a:latin typeface="Century Gothic" pitchFamily="34" charset="0"/>
              </a:rPr>
              <a:t>«Золотые капельки» муз. Д. Христова</a:t>
            </a:r>
            <a:endParaRPr lang="ru-RU" sz="2400" dirty="0">
              <a:solidFill>
                <a:srgbClr val="663300"/>
              </a:solidFill>
              <a:latin typeface="Century Gothic" pitchFamily="34" charset="0"/>
            </a:endParaRPr>
          </a:p>
        </p:txBody>
      </p:sp>
      <p:pic>
        <p:nvPicPr>
          <p:cNvPr id="3" name="Рисунок 2" descr="Изображееакрние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1772816"/>
            <a:ext cx="5112568" cy="3714260"/>
          </a:xfrm>
          <a:prstGeom prst="round2DiagRect">
            <a:avLst>
              <a:gd name="adj1" fmla="val 16667"/>
              <a:gd name="adj2" fmla="val 10793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6156176" y="1700808"/>
            <a:ext cx="2771800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Century Gothic" pitchFamily="34" charset="0"/>
                <a:ea typeface="Times New Roman" pitchFamily="18" charset="0"/>
              </a:rPr>
              <a:t>(И. Демьянов)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Century Gothic" pitchFamily="34" charset="0"/>
                <a:ea typeface="Times New Roman" pitchFamily="18" charset="0"/>
              </a:rPr>
              <a:t/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Century Gothic" pitchFamily="34" charset="0"/>
                <a:ea typeface="Times New Roman" pitchFamily="18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Century Gothic" pitchFamily="34" charset="0"/>
                <a:ea typeface="Times New Roman" pitchFamily="18" charset="0"/>
              </a:rPr>
              <a:t/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Century Gothic" pitchFamily="34" charset="0"/>
                <a:ea typeface="Times New Roman" pitchFamily="18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Century Gothic" pitchFamily="34" charset="0"/>
                <a:ea typeface="Times New Roman" pitchFamily="18" charset="0"/>
              </a:rPr>
              <a:t>Под самым карнизом, над самым оконцем</a:t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Century Gothic" pitchFamily="34" charset="0"/>
                <a:ea typeface="Times New Roman" pitchFamily="18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Century Gothic" pitchFamily="34" charset="0"/>
                <a:ea typeface="Times New Roman" pitchFamily="18" charset="0"/>
              </a:rPr>
              <a:t>Забралось в сосульки весеннее солнце.</a:t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Century Gothic" pitchFamily="34" charset="0"/>
                <a:ea typeface="Times New Roman" pitchFamily="18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Century Gothic" pitchFamily="34" charset="0"/>
                <a:ea typeface="Times New Roman" pitchFamily="18" charset="0"/>
              </a:rPr>
              <a:t>Сверкая, бегут по сосулькам слезинки.</a:t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Century Gothic" pitchFamily="34" charset="0"/>
                <a:ea typeface="Times New Roman" pitchFamily="18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Century Gothic" pitchFamily="34" charset="0"/>
                <a:ea typeface="Times New Roman" pitchFamily="18" charset="0"/>
              </a:rPr>
              <a:t>И тают сосульки – веселые льдинки.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663300"/>
              </a:solidFill>
              <a:effectLst/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702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548680"/>
            <a:ext cx="6936771" cy="52025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5777" name="Rectangle 1"/>
          <p:cNvSpPr>
            <a:spLocks noChangeArrowheads="1"/>
          </p:cNvSpPr>
          <p:nvPr/>
        </p:nvSpPr>
        <p:spPr bwMode="auto">
          <a:xfrm>
            <a:off x="2483768" y="6021288"/>
            <a:ext cx="42119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Century Gothic" pitchFamily="34" charset="0"/>
                <a:ea typeface="Calibri" pitchFamily="34" charset="0"/>
                <a:cs typeface="Times New Roman" pitchFamily="18" charset="0"/>
              </a:rPr>
              <a:t>Коновалова Варвара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663300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рпаление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3965675"/>
            <a:ext cx="3263233" cy="23707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Рисунок 1" descr="Изображпрение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476672"/>
            <a:ext cx="2232247" cy="30726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8849" name="Rectangle 1"/>
          <p:cNvSpPr>
            <a:spLocks noChangeArrowheads="1"/>
          </p:cNvSpPr>
          <p:nvPr/>
        </p:nvSpPr>
        <p:spPr bwMode="auto">
          <a:xfrm>
            <a:off x="4313496" y="764704"/>
            <a:ext cx="446468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Century Gothic" pitchFamily="34" charset="0"/>
                <a:ea typeface="Times New Roman" pitchFamily="18" charset="0"/>
                <a:cs typeface="Arial" pitchFamily="34" charset="0"/>
              </a:rPr>
              <a:t>«Кукушка и Осёл»</a:t>
            </a:r>
            <a:b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Century Gothic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Century Gothic" pitchFamily="34" charset="0"/>
                <a:ea typeface="Times New Roman" pitchFamily="18" charset="0"/>
                <a:cs typeface="Arial" pitchFamily="34" charset="0"/>
              </a:rPr>
              <a:t>муз. А.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663300"/>
                </a:solidFill>
                <a:effectLst/>
                <a:latin typeface="Century Gothic" pitchFamily="34" charset="0"/>
                <a:ea typeface="Times New Roman" pitchFamily="18" charset="0"/>
                <a:cs typeface="Arial" pitchFamily="34" charset="0"/>
              </a:rPr>
              <a:t>Гретри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Century Gothic" pitchFamily="34" charset="0"/>
                <a:ea typeface="Times New Roman" pitchFamily="18" charset="0"/>
                <a:cs typeface="Arial" pitchFamily="34" charset="0"/>
              </a:rPr>
              <a:t>,</a:t>
            </a:r>
            <a:b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Century Gothic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Century Gothic" pitchFamily="34" charset="0"/>
                <a:ea typeface="Times New Roman" pitchFamily="18" charset="0"/>
                <a:cs typeface="Arial" pitchFamily="34" charset="0"/>
              </a:rPr>
              <a:t>переложение О.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663300"/>
                </a:solidFill>
                <a:effectLst/>
                <a:latin typeface="Century Gothic" pitchFamily="34" charset="0"/>
                <a:ea typeface="Times New Roman" pitchFamily="18" charset="0"/>
                <a:cs typeface="Arial" pitchFamily="34" charset="0"/>
              </a:rPr>
              <a:t>Геталовой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663300"/>
              </a:solidFill>
              <a:effectLst/>
              <a:latin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39952" y="2492896"/>
            <a:ext cx="4572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smtClean="0">
                <a:solidFill>
                  <a:srgbClr val="663300"/>
                </a:solidFill>
                <a:latin typeface="Century Gothic" pitchFamily="34" charset="0"/>
              </a:rPr>
              <a:t>(Т. Белозёров)</a:t>
            </a:r>
            <a:br>
              <a:rPr lang="ru-RU" sz="2000" dirty="0" smtClean="0">
                <a:solidFill>
                  <a:srgbClr val="663300"/>
                </a:solidFill>
                <a:latin typeface="Century Gothic" pitchFamily="34" charset="0"/>
              </a:rPr>
            </a:br>
            <a:r>
              <a:rPr lang="ru-RU" sz="2000" dirty="0" smtClean="0">
                <a:solidFill>
                  <a:srgbClr val="663300"/>
                </a:solidFill>
                <a:latin typeface="Century Gothic" pitchFamily="34" charset="0"/>
              </a:rPr>
              <a:t/>
            </a:r>
            <a:br>
              <a:rPr lang="ru-RU" sz="2000" dirty="0" smtClean="0">
                <a:solidFill>
                  <a:srgbClr val="663300"/>
                </a:solidFill>
                <a:latin typeface="Century Gothic" pitchFamily="34" charset="0"/>
              </a:rPr>
            </a:br>
            <a:r>
              <a:rPr lang="ru-RU" sz="2000" dirty="0" smtClean="0">
                <a:solidFill>
                  <a:srgbClr val="663300"/>
                </a:solidFill>
                <a:latin typeface="Century Gothic" pitchFamily="34" charset="0"/>
              </a:rPr>
              <a:t>Пестреет цветами опушка, плывут облака налегке.</a:t>
            </a:r>
            <a:br>
              <a:rPr lang="ru-RU" sz="2000" dirty="0" smtClean="0">
                <a:solidFill>
                  <a:srgbClr val="663300"/>
                </a:solidFill>
                <a:latin typeface="Century Gothic" pitchFamily="34" charset="0"/>
              </a:rPr>
            </a:br>
            <a:r>
              <a:rPr lang="ru-RU" sz="2000" dirty="0" smtClean="0">
                <a:solidFill>
                  <a:srgbClr val="663300"/>
                </a:solidFill>
                <a:latin typeface="Century Gothic" pitchFamily="34" charset="0"/>
              </a:rPr>
              <a:t>Ку-ку – напевает кукушка </a:t>
            </a:r>
          </a:p>
          <a:p>
            <a:r>
              <a:rPr lang="ru-RU" sz="2000" dirty="0" smtClean="0">
                <a:solidFill>
                  <a:srgbClr val="663300"/>
                </a:solidFill>
                <a:latin typeface="Century Gothic" pitchFamily="34" charset="0"/>
              </a:rPr>
              <a:t>в зелёном лесном </a:t>
            </a:r>
            <a:r>
              <a:rPr lang="ru-RU" sz="2000" dirty="0" err="1" smtClean="0">
                <a:solidFill>
                  <a:srgbClr val="663300"/>
                </a:solidFill>
                <a:latin typeface="Century Gothic" pitchFamily="34" charset="0"/>
              </a:rPr>
              <a:t>далеке</a:t>
            </a:r>
            <a:r>
              <a:rPr lang="ru-RU" sz="2000" dirty="0" smtClean="0">
                <a:solidFill>
                  <a:srgbClr val="663300"/>
                </a:solidFill>
                <a:latin typeface="Century Gothic" pitchFamily="34" charset="0"/>
              </a:rPr>
              <a:t>. </a:t>
            </a:r>
            <a:br>
              <a:rPr lang="ru-RU" sz="2000" dirty="0" smtClean="0">
                <a:solidFill>
                  <a:srgbClr val="663300"/>
                </a:solidFill>
                <a:latin typeface="Century Gothic" pitchFamily="34" charset="0"/>
              </a:rPr>
            </a:br>
            <a:r>
              <a:rPr lang="ru-RU" sz="2000" dirty="0" smtClean="0">
                <a:solidFill>
                  <a:srgbClr val="663300"/>
                </a:solidFill>
                <a:latin typeface="Century Gothic" pitchFamily="34" charset="0"/>
              </a:rPr>
              <a:t>Ку-ку отзываются эхом</a:t>
            </a:r>
          </a:p>
          <a:p>
            <a:r>
              <a:rPr lang="ru-RU" sz="2000" dirty="0" smtClean="0">
                <a:solidFill>
                  <a:srgbClr val="663300"/>
                </a:solidFill>
                <a:latin typeface="Century Gothic" pitchFamily="34" charset="0"/>
              </a:rPr>
              <a:t>и </a:t>
            </a:r>
            <a:r>
              <a:rPr lang="ru-RU" sz="2000" dirty="0" err="1" smtClean="0">
                <a:solidFill>
                  <a:srgbClr val="663300"/>
                </a:solidFill>
                <a:latin typeface="Century Gothic" pitchFamily="34" charset="0"/>
              </a:rPr>
              <a:t>роща,и</a:t>
            </a:r>
            <a:r>
              <a:rPr lang="ru-RU" sz="2000" dirty="0" smtClean="0">
                <a:solidFill>
                  <a:srgbClr val="663300"/>
                </a:solidFill>
                <a:latin typeface="Century Gothic" pitchFamily="34" charset="0"/>
              </a:rPr>
              <a:t> лес, и река.</a:t>
            </a:r>
            <a:br>
              <a:rPr lang="ru-RU" sz="2000" dirty="0" smtClean="0">
                <a:solidFill>
                  <a:srgbClr val="663300"/>
                </a:solidFill>
                <a:latin typeface="Century Gothic" pitchFamily="34" charset="0"/>
              </a:rPr>
            </a:br>
            <a:r>
              <a:rPr lang="ru-RU" sz="2000" dirty="0" smtClean="0">
                <a:solidFill>
                  <a:srgbClr val="663300"/>
                </a:solidFill>
                <a:latin typeface="Century Gothic" pitchFamily="34" charset="0"/>
              </a:rPr>
              <a:t>И вешнюю песенку эту</a:t>
            </a:r>
          </a:p>
          <a:p>
            <a:r>
              <a:rPr lang="ru-RU" sz="2000" dirty="0" smtClean="0">
                <a:solidFill>
                  <a:srgbClr val="663300"/>
                </a:solidFill>
                <a:latin typeface="Century Gothic" pitchFamily="34" charset="0"/>
              </a:rPr>
              <a:t>уносят с собой облака.</a:t>
            </a:r>
            <a:endParaRPr lang="ru-RU" sz="2000" dirty="0">
              <a:solidFill>
                <a:srgbClr val="663300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1"/>
          <p:cNvSpPr>
            <a:spLocks noChangeArrowheads="1"/>
          </p:cNvSpPr>
          <p:nvPr/>
        </p:nvSpPr>
        <p:spPr bwMode="auto">
          <a:xfrm>
            <a:off x="2627784" y="5949280"/>
            <a:ext cx="42839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Century Gothic" pitchFamily="34" charset="0"/>
                <a:ea typeface="Calibri" pitchFamily="34" charset="0"/>
                <a:cs typeface="Times New Roman" pitchFamily="18" charset="0"/>
              </a:rPr>
              <a:t>Моисеева Изабелла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663300"/>
              </a:solidFill>
              <a:effectLst/>
              <a:latin typeface="Arial" pitchFamily="34" charset="0"/>
            </a:endParaRPr>
          </a:p>
        </p:txBody>
      </p:sp>
      <p:pic>
        <p:nvPicPr>
          <p:cNvPr id="3" name="Рисунок 2" descr="P10703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9632" y="692696"/>
            <a:ext cx="6684235" cy="50131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ажение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060848"/>
            <a:ext cx="4467323" cy="31683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339752" y="548680"/>
            <a:ext cx="44117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663300"/>
                </a:solidFill>
                <a:latin typeface="Century Gothic" pitchFamily="34" charset="0"/>
              </a:rPr>
              <a:t>«Ёжик» муз. И. Корольковой</a:t>
            </a:r>
            <a:endParaRPr lang="ru-RU" sz="2400" dirty="0">
              <a:solidFill>
                <a:srgbClr val="663300"/>
              </a:solidFill>
              <a:latin typeface="Century Gothic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148064" y="2420888"/>
            <a:ext cx="579613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663300"/>
                </a:solidFill>
                <a:latin typeface="Century Gothic" pitchFamily="34" charset="0"/>
              </a:rPr>
              <a:t>Возвращался ёж домой - </a:t>
            </a:r>
          </a:p>
          <a:p>
            <a:r>
              <a:rPr lang="ru-RU" sz="2000" dirty="0" smtClean="0">
                <a:solidFill>
                  <a:srgbClr val="663300"/>
                </a:solidFill>
                <a:latin typeface="Century Gothic" pitchFamily="34" charset="0"/>
              </a:rPr>
              <a:t>хлынул дождик проливной. </a:t>
            </a:r>
            <a:br>
              <a:rPr lang="ru-RU" sz="2000" dirty="0" smtClean="0">
                <a:solidFill>
                  <a:srgbClr val="663300"/>
                </a:solidFill>
                <a:latin typeface="Century Gothic" pitchFamily="34" charset="0"/>
              </a:rPr>
            </a:br>
            <a:r>
              <a:rPr lang="ru-RU" sz="2000" dirty="0" smtClean="0">
                <a:solidFill>
                  <a:srgbClr val="663300"/>
                </a:solidFill>
                <a:latin typeface="Century Gothic" pitchFamily="34" charset="0"/>
              </a:rPr>
              <a:t>Ручейки помчались с гор, </a:t>
            </a:r>
          </a:p>
          <a:p>
            <a:r>
              <a:rPr lang="ru-RU" sz="2000" dirty="0" smtClean="0">
                <a:solidFill>
                  <a:srgbClr val="663300"/>
                </a:solidFill>
                <a:latin typeface="Century Gothic" pitchFamily="34" charset="0"/>
              </a:rPr>
              <a:t>Еж не растерялся, </a:t>
            </a:r>
            <a:br>
              <a:rPr lang="ru-RU" sz="2000" dirty="0" smtClean="0">
                <a:solidFill>
                  <a:srgbClr val="663300"/>
                </a:solidFill>
                <a:latin typeface="Century Gothic" pitchFamily="34" charset="0"/>
              </a:rPr>
            </a:br>
            <a:r>
              <a:rPr lang="ru-RU" sz="2000" dirty="0" smtClean="0">
                <a:solidFill>
                  <a:srgbClr val="663300"/>
                </a:solidFill>
                <a:latin typeface="Century Gothic" pitchFamily="34" charset="0"/>
              </a:rPr>
              <a:t>Быстро встал под мухомор </a:t>
            </a:r>
          </a:p>
          <a:p>
            <a:r>
              <a:rPr lang="ru-RU" sz="2000" dirty="0" smtClean="0">
                <a:solidFill>
                  <a:srgbClr val="663300"/>
                </a:solidFill>
                <a:latin typeface="Century Gothic" pitchFamily="34" charset="0"/>
              </a:rPr>
              <a:t>и сухим остался. </a:t>
            </a:r>
            <a:br>
              <a:rPr lang="ru-RU" sz="2000" dirty="0" smtClean="0">
                <a:solidFill>
                  <a:srgbClr val="663300"/>
                </a:solidFill>
                <a:latin typeface="Century Gothic" pitchFamily="34" charset="0"/>
              </a:rPr>
            </a:br>
            <a:r>
              <a:rPr lang="ru-RU" sz="2000" dirty="0" smtClean="0">
                <a:solidFill>
                  <a:srgbClr val="663300"/>
                </a:solidFill>
                <a:latin typeface="Century Gothic" pitchFamily="34" charset="0"/>
              </a:rPr>
              <a:t>Обошелся хитрый еж</a:t>
            </a:r>
          </a:p>
          <a:p>
            <a:r>
              <a:rPr lang="ru-RU" sz="2000" dirty="0" smtClean="0">
                <a:solidFill>
                  <a:srgbClr val="663300"/>
                </a:solidFill>
                <a:latin typeface="Century Gothic" pitchFamily="34" charset="0"/>
              </a:rPr>
              <a:t>без зонта и без галош.</a:t>
            </a:r>
            <a:endParaRPr lang="ru-RU" sz="2000" dirty="0">
              <a:solidFill>
                <a:srgbClr val="663300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7026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9104" y="548680"/>
            <a:ext cx="6912768" cy="51845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131840" y="5949280"/>
            <a:ext cx="30091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 smtClean="0">
                <a:solidFill>
                  <a:srgbClr val="663300"/>
                </a:solidFill>
                <a:latin typeface="Century Gothic" pitchFamily="34" charset="0"/>
              </a:rPr>
              <a:t>Таранова</a:t>
            </a:r>
            <a:r>
              <a:rPr lang="ru-RU" sz="2800" dirty="0" smtClean="0">
                <a:solidFill>
                  <a:srgbClr val="663300"/>
                </a:solidFill>
                <a:latin typeface="Century Gothic" pitchFamily="34" charset="0"/>
              </a:rPr>
              <a:t> Юлия</a:t>
            </a:r>
            <a:endParaRPr lang="ru-RU" sz="2800" dirty="0">
              <a:solidFill>
                <a:srgbClr val="663300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548680"/>
            <a:ext cx="655272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err="1" smtClean="0">
                <a:solidFill>
                  <a:srgbClr val="663300"/>
                </a:solidFill>
                <a:latin typeface="Century Gothic" pitchFamily="34" charset="0"/>
              </a:rPr>
              <a:t>Берёзовское</a:t>
            </a:r>
            <a:r>
              <a:rPr lang="ru-RU" sz="2800" dirty="0" smtClean="0">
                <a:solidFill>
                  <a:srgbClr val="663300"/>
                </a:solidFill>
                <a:latin typeface="Century Gothic" pitchFamily="34" charset="0"/>
              </a:rPr>
              <a:t> муниципальное  бюджетное учреждение дополнительного образования </a:t>
            </a:r>
          </a:p>
          <a:p>
            <a:pPr algn="ctr"/>
            <a:r>
              <a:rPr lang="ru-RU" sz="2800" dirty="0" smtClean="0">
                <a:solidFill>
                  <a:srgbClr val="663300"/>
                </a:solidFill>
                <a:latin typeface="Century Gothic" pitchFamily="34" charset="0"/>
              </a:rPr>
              <a:t>«Детская школа искусств</a:t>
            </a:r>
            <a:r>
              <a:rPr lang="ru-RU" sz="2800" smtClean="0">
                <a:solidFill>
                  <a:srgbClr val="663300"/>
                </a:solidFill>
                <a:latin typeface="Century Gothic" pitchFamily="34" charset="0"/>
              </a:rPr>
              <a:t>» </a:t>
            </a:r>
            <a:endParaRPr lang="ru-RU" sz="2800" smtClean="0">
              <a:solidFill>
                <a:srgbClr val="663300"/>
              </a:solidFill>
              <a:latin typeface="Century Gothic" pitchFamily="34" charset="0"/>
            </a:endParaRPr>
          </a:p>
          <a:p>
            <a:pPr algn="ctr"/>
            <a:r>
              <a:rPr lang="ru-RU" sz="2800" smtClean="0">
                <a:solidFill>
                  <a:srgbClr val="663300"/>
                </a:solidFill>
                <a:latin typeface="Century Gothic" pitchFamily="34" charset="0"/>
              </a:rPr>
              <a:t>п</a:t>
            </a:r>
            <a:r>
              <a:rPr lang="ru-RU" sz="2800" dirty="0" smtClean="0">
                <a:solidFill>
                  <a:srgbClr val="663300"/>
                </a:solidFill>
                <a:latin typeface="Century Gothic" pitchFamily="34" charset="0"/>
              </a:rPr>
              <a:t>. Монетного</a:t>
            </a:r>
            <a:endParaRPr lang="ru-RU" sz="2800" dirty="0">
              <a:solidFill>
                <a:srgbClr val="663300"/>
              </a:solidFill>
              <a:latin typeface="Century Gothic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4005064"/>
            <a:ext cx="777686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663300"/>
                </a:solidFill>
                <a:latin typeface="Century Gothic" pitchFamily="34" charset="0"/>
              </a:rPr>
              <a:t>МУЗЫКАЛЬНО – ИГРОВАЯ ПРОГРАММА </a:t>
            </a:r>
          </a:p>
          <a:p>
            <a:pPr algn="ctr"/>
            <a:r>
              <a:rPr lang="ru-RU" sz="2800" dirty="0" smtClean="0">
                <a:solidFill>
                  <a:srgbClr val="663300"/>
                </a:solidFill>
                <a:latin typeface="Century Gothic" pitchFamily="34" charset="0"/>
              </a:rPr>
              <a:t>для детей дошкольного и младшего школьного возраста, обучающихся игре на фортепиано «ВЕСНА ИДЁТ!»</a:t>
            </a:r>
            <a:endParaRPr lang="ru-RU" sz="2800" dirty="0">
              <a:solidFill>
                <a:srgbClr val="663300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вкаоражение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1052736"/>
            <a:ext cx="3517929" cy="48423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4788024" y="620688"/>
            <a:ext cx="38164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663300"/>
                </a:solidFill>
                <a:latin typeface="Century Gothic" pitchFamily="34" charset="0"/>
              </a:rPr>
              <a:t>«Шла коза по мостику» Русская народная песня,</a:t>
            </a:r>
            <a:br>
              <a:rPr lang="ru-RU" sz="2400" dirty="0" smtClean="0">
                <a:solidFill>
                  <a:srgbClr val="663300"/>
                </a:solidFill>
                <a:latin typeface="Century Gothic" pitchFamily="34" charset="0"/>
              </a:rPr>
            </a:br>
            <a:r>
              <a:rPr lang="ru-RU" sz="2400" dirty="0" smtClean="0">
                <a:solidFill>
                  <a:srgbClr val="663300"/>
                </a:solidFill>
                <a:latin typeface="Century Gothic" pitchFamily="34" charset="0"/>
              </a:rPr>
              <a:t>обр. С. Барсуковой</a:t>
            </a:r>
            <a:endParaRPr lang="ru-RU" sz="2400" dirty="0">
              <a:solidFill>
                <a:srgbClr val="663300"/>
              </a:solidFill>
              <a:latin typeface="Century Gothic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72000" y="3212976"/>
            <a:ext cx="4572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663300"/>
                </a:solidFill>
                <a:latin typeface="Century Gothic" pitchFamily="34" charset="0"/>
              </a:rPr>
              <a:t>У козы четыре ножки,</a:t>
            </a:r>
          </a:p>
          <a:p>
            <a:r>
              <a:rPr lang="ru-RU" sz="2000" dirty="0" smtClean="0">
                <a:solidFill>
                  <a:srgbClr val="663300"/>
                </a:solidFill>
                <a:latin typeface="Century Gothic" pitchFamily="34" charset="0"/>
              </a:rPr>
              <a:t>Ушки, борода и рожки.</a:t>
            </a:r>
          </a:p>
          <a:p>
            <a:r>
              <a:rPr lang="ru-RU" sz="2000" dirty="0" smtClean="0">
                <a:solidFill>
                  <a:srgbClr val="663300"/>
                </a:solidFill>
                <a:latin typeface="Century Gothic" pitchFamily="34" charset="0"/>
              </a:rPr>
              <a:t>Скажет громко: «</a:t>
            </a:r>
            <a:r>
              <a:rPr lang="ru-RU" sz="2000" dirty="0" err="1" smtClean="0">
                <a:solidFill>
                  <a:srgbClr val="663300"/>
                </a:solidFill>
                <a:latin typeface="Century Gothic" pitchFamily="34" charset="0"/>
              </a:rPr>
              <a:t>Бе-бе-бе</a:t>
            </a:r>
            <a:r>
              <a:rPr lang="ru-RU" sz="2000" dirty="0" smtClean="0">
                <a:solidFill>
                  <a:srgbClr val="663300"/>
                </a:solidFill>
                <a:latin typeface="Century Gothic" pitchFamily="34" charset="0"/>
              </a:rPr>
              <a:t>,</a:t>
            </a:r>
          </a:p>
          <a:p>
            <a:r>
              <a:rPr lang="ru-RU" sz="2000" dirty="0" smtClean="0">
                <a:solidFill>
                  <a:srgbClr val="663300"/>
                </a:solidFill>
                <a:latin typeface="Century Gothic" pitchFamily="34" charset="0"/>
              </a:rPr>
              <a:t>Молочко несу тебе!»</a:t>
            </a:r>
            <a:endParaRPr lang="ru-RU" sz="2000" dirty="0">
              <a:solidFill>
                <a:srgbClr val="663300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702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620688"/>
            <a:ext cx="6912768" cy="51845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987824" y="6093296"/>
            <a:ext cx="33329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rgbClr val="663300"/>
                </a:solidFill>
                <a:latin typeface="Century Gothic" pitchFamily="34" charset="0"/>
              </a:rPr>
              <a:t>Шакирова Алина</a:t>
            </a:r>
            <a:endParaRPr lang="ru-RU" sz="2800" dirty="0">
              <a:solidFill>
                <a:srgbClr val="663300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95736" y="620688"/>
            <a:ext cx="46570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663300"/>
                </a:solidFill>
                <a:latin typeface="Century Gothic" pitchFamily="34" charset="0"/>
              </a:rPr>
              <a:t>«Воробьи» муз. А. </a:t>
            </a:r>
            <a:r>
              <a:rPr lang="ru-RU" sz="2400" dirty="0" err="1" smtClean="0">
                <a:solidFill>
                  <a:srgbClr val="663300"/>
                </a:solidFill>
                <a:latin typeface="Century Gothic" pitchFamily="34" charset="0"/>
              </a:rPr>
              <a:t>Сарауэра</a:t>
            </a:r>
            <a:endParaRPr lang="ru-RU" sz="2400" dirty="0">
              <a:solidFill>
                <a:srgbClr val="663300"/>
              </a:solidFill>
              <a:latin typeface="Century Gothic" pitchFamily="34" charset="0"/>
            </a:endParaRPr>
          </a:p>
        </p:txBody>
      </p:sp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2699792" y="4869160"/>
            <a:ext cx="587693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(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Century Gothic" pitchFamily="34" charset="0"/>
                <a:ea typeface="Times New Roman" pitchFamily="18" charset="0"/>
              </a:rPr>
              <a:t>А.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663300"/>
                </a:solidFill>
                <a:effectLst/>
                <a:latin typeface="Century Gothic" pitchFamily="34" charset="0"/>
                <a:ea typeface="Times New Roman" pitchFamily="18" charset="0"/>
              </a:rPr>
              <a:t>Барто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Century Gothic" pitchFamily="34" charset="0"/>
                <a:ea typeface="Times New Roman" pitchFamily="18" charset="0"/>
              </a:rPr>
              <a:t>)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Century Gothic" pitchFamily="34" charset="0"/>
                <a:ea typeface="Times New Roman" pitchFamily="18" charset="0"/>
              </a:rPr>
              <a:t>Воробей по лужице прыгает и кружится.</a:t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Century Gothic" pitchFamily="34" charset="0"/>
                <a:ea typeface="Times New Roman" pitchFamily="18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Century Gothic" pitchFamily="34" charset="0"/>
                <a:ea typeface="Times New Roman" pitchFamily="18" charset="0"/>
              </a:rPr>
              <a:t>Перышки взъерошил он, хвостик распушил.</a:t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Century Gothic" pitchFamily="34" charset="0"/>
                <a:ea typeface="Times New Roman" pitchFamily="18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Century Gothic" pitchFamily="34" charset="0"/>
                <a:ea typeface="Times New Roman" pitchFamily="18" charset="0"/>
              </a:rPr>
              <a:t>Погода же хорошая!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663300"/>
                </a:solidFill>
                <a:effectLst/>
                <a:latin typeface="Century Gothic" pitchFamily="34" charset="0"/>
                <a:ea typeface="Times New Roman" pitchFamily="18" charset="0"/>
              </a:rPr>
              <a:t>Чив-чив-чил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Century Gothic" pitchFamily="34" charset="0"/>
                <a:ea typeface="Times New Roman" pitchFamily="18" charset="0"/>
              </a:rPr>
              <a:t> !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663300"/>
              </a:solidFill>
              <a:effectLst/>
              <a:latin typeface="Century Gothic" pitchFamily="34" charset="0"/>
            </a:endParaRPr>
          </a:p>
        </p:txBody>
      </p:sp>
      <p:pic>
        <p:nvPicPr>
          <p:cNvPr id="5" name="Рисунок 4" descr="Изобрааврпжение.jpg"/>
          <p:cNvPicPr/>
          <p:nvPr/>
        </p:nvPicPr>
        <p:blipFill>
          <a:blip r:embed="rId3" cstate="print">
            <a:lum bright="-30000"/>
          </a:blip>
          <a:stretch>
            <a:fillRect/>
          </a:stretch>
        </p:blipFill>
        <p:spPr>
          <a:xfrm>
            <a:off x="755576" y="1340768"/>
            <a:ext cx="4320480" cy="34563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31840" y="6021288"/>
            <a:ext cx="30508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rgbClr val="663300"/>
                </a:solidFill>
                <a:latin typeface="Century Gothic" pitchFamily="34" charset="0"/>
              </a:rPr>
              <a:t> Комягина Анна</a:t>
            </a:r>
            <a:endParaRPr lang="ru-RU" sz="2800" dirty="0">
              <a:solidFill>
                <a:srgbClr val="663300"/>
              </a:solidFill>
              <a:latin typeface="Century Gothic" pitchFamily="34" charset="0"/>
            </a:endParaRPr>
          </a:p>
        </p:txBody>
      </p:sp>
      <p:pic>
        <p:nvPicPr>
          <p:cNvPr id="3" name="Рисунок 2" descr="P10703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548680"/>
            <a:ext cx="6984776" cy="52385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2276872"/>
            <a:ext cx="4262026" cy="30963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403648" y="476672"/>
            <a:ext cx="613982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 smtClean="0">
                <a:solidFill>
                  <a:srgbClr val="663300"/>
                </a:solidFill>
                <a:latin typeface="Century Gothic" pitchFamily="34" charset="0"/>
              </a:rPr>
              <a:t>«Мой конёк» Чешская народная песня</a:t>
            </a:r>
            <a:br>
              <a:rPr lang="ru-RU" sz="2400" dirty="0" smtClean="0">
                <a:solidFill>
                  <a:srgbClr val="663300"/>
                </a:solidFill>
                <a:latin typeface="Century Gothic" pitchFamily="34" charset="0"/>
              </a:rPr>
            </a:br>
            <a:r>
              <a:rPr lang="ru-RU" sz="2400" dirty="0" smtClean="0">
                <a:solidFill>
                  <a:srgbClr val="663300"/>
                </a:solidFill>
                <a:latin typeface="Century Gothic" pitchFamily="34" charset="0"/>
              </a:rPr>
              <a:t>обр. О. </a:t>
            </a:r>
            <a:r>
              <a:rPr lang="ru-RU" sz="2400" dirty="0" err="1" smtClean="0">
                <a:solidFill>
                  <a:srgbClr val="663300"/>
                </a:solidFill>
                <a:latin typeface="Century Gothic" pitchFamily="34" charset="0"/>
              </a:rPr>
              <a:t>Бахмацкой</a:t>
            </a:r>
            <a:r>
              <a:rPr lang="ru-RU" sz="2400" b="1" dirty="0" smtClean="0">
                <a:solidFill>
                  <a:srgbClr val="663300"/>
                </a:solidFill>
                <a:latin typeface="Century Gothic" pitchFamily="34" charset="0"/>
              </a:rPr>
              <a:t> </a:t>
            </a:r>
            <a:endParaRPr lang="ru-RU" sz="2400" dirty="0">
              <a:solidFill>
                <a:srgbClr val="663300"/>
              </a:solidFill>
              <a:latin typeface="Century Gothic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04048" y="2564904"/>
            <a:ext cx="413995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663300"/>
                </a:solidFill>
                <a:latin typeface="Century Gothic" pitchFamily="34" charset="0"/>
              </a:rPr>
              <a:t>Мой конёк скок да скок,  поскачи-ка на мосток. </a:t>
            </a:r>
            <a:br>
              <a:rPr lang="ru-RU" sz="2000" dirty="0" smtClean="0">
                <a:solidFill>
                  <a:srgbClr val="663300"/>
                </a:solidFill>
                <a:latin typeface="Century Gothic" pitchFamily="34" charset="0"/>
              </a:rPr>
            </a:br>
            <a:r>
              <a:rPr lang="ru-RU" sz="2000" dirty="0" smtClean="0">
                <a:solidFill>
                  <a:srgbClr val="663300"/>
                </a:solidFill>
                <a:latin typeface="Century Gothic" pitchFamily="34" charset="0"/>
              </a:rPr>
              <a:t>Мой конёк со всех ног – </a:t>
            </a:r>
          </a:p>
          <a:p>
            <a:r>
              <a:rPr lang="ru-RU" sz="2000" dirty="0" smtClean="0">
                <a:solidFill>
                  <a:srgbClr val="663300"/>
                </a:solidFill>
                <a:latin typeface="Century Gothic" pitchFamily="34" charset="0"/>
              </a:rPr>
              <a:t>прыг через поток!</a:t>
            </a:r>
            <a:br>
              <a:rPr lang="ru-RU" sz="2000" dirty="0" smtClean="0">
                <a:solidFill>
                  <a:srgbClr val="663300"/>
                </a:solidFill>
                <a:latin typeface="Century Gothic" pitchFamily="34" charset="0"/>
              </a:rPr>
            </a:br>
            <a:r>
              <a:rPr lang="ru-RU" sz="2000" dirty="0" smtClean="0">
                <a:solidFill>
                  <a:srgbClr val="663300"/>
                </a:solidFill>
                <a:latin typeface="Century Gothic" pitchFamily="34" charset="0"/>
              </a:rPr>
              <a:t>Он поскачет прямо в лес, травку свежую поест. </a:t>
            </a:r>
            <a:br>
              <a:rPr lang="ru-RU" sz="2000" dirty="0" smtClean="0">
                <a:solidFill>
                  <a:srgbClr val="663300"/>
                </a:solidFill>
                <a:latin typeface="Century Gothic" pitchFamily="34" charset="0"/>
              </a:rPr>
            </a:br>
            <a:r>
              <a:rPr lang="ru-RU" sz="2000" dirty="0" smtClean="0">
                <a:solidFill>
                  <a:srgbClr val="663300"/>
                </a:solidFill>
                <a:latin typeface="Century Gothic" pitchFamily="34" charset="0"/>
              </a:rPr>
              <a:t>Мой конёк – скок да скок, пусть он травку ест!</a:t>
            </a:r>
            <a:endParaRPr lang="ru-RU" sz="2000" dirty="0">
              <a:solidFill>
                <a:srgbClr val="663300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420888"/>
            <a:ext cx="8712968" cy="2376264"/>
          </a:xfrm>
        </p:spPr>
        <p:txBody>
          <a:bodyPr>
            <a:noAutofit/>
          </a:bodyPr>
          <a:lstStyle/>
          <a:p>
            <a:pPr algn="ctr"/>
            <a:r>
              <a:rPr lang="ru-RU" sz="4800" dirty="0" smtClean="0">
                <a:solidFill>
                  <a:srgbClr val="663300"/>
                </a:solidFill>
                <a:latin typeface="Century Gothic" pitchFamily="34" charset="0"/>
              </a:rPr>
              <a:t>ИГРА</a:t>
            </a:r>
            <a:br>
              <a:rPr lang="ru-RU" sz="4800" dirty="0" smtClean="0">
                <a:solidFill>
                  <a:srgbClr val="663300"/>
                </a:solidFill>
                <a:latin typeface="Century Gothic" pitchFamily="34" charset="0"/>
              </a:rPr>
            </a:br>
            <a:r>
              <a:rPr lang="ru-RU" sz="4800" dirty="0" smtClean="0">
                <a:solidFill>
                  <a:srgbClr val="663300"/>
                </a:solidFill>
                <a:latin typeface="Century Gothic" pitchFamily="34" charset="0"/>
              </a:rPr>
              <a:t>«ЗНАЕШЬ ЛИ ТЫ</a:t>
            </a:r>
            <a:br>
              <a:rPr lang="ru-RU" sz="4800" dirty="0" smtClean="0">
                <a:solidFill>
                  <a:srgbClr val="663300"/>
                </a:solidFill>
                <a:latin typeface="Century Gothic" pitchFamily="34" charset="0"/>
              </a:rPr>
            </a:br>
            <a:r>
              <a:rPr lang="ru-RU" sz="4800" dirty="0" smtClean="0">
                <a:solidFill>
                  <a:srgbClr val="663300"/>
                </a:solidFill>
                <a:latin typeface="Century Gothic" pitchFamily="34" charset="0"/>
              </a:rPr>
              <a:t>МУЗЫКАЛЬНЫЕ</a:t>
            </a:r>
            <a:br>
              <a:rPr lang="ru-RU" sz="4800" dirty="0" smtClean="0">
                <a:solidFill>
                  <a:srgbClr val="663300"/>
                </a:solidFill>
                <a:latin typeface="Century Gothic" pitchFamily="34" charset="0"/>
              </a:rPr>
            </a:br>
            <a:r>
              <a:rPr lang="ru-RU" sz="4800" dirty="0" smtClean="0">
                <a:solidFill>
                  <a:srgbClr val="663300"/>
                </a:solidFill>
                <a:latin typeface="Century Gothic" pitchFamily="34" charset="0"/>
              </a:rPr>
              <a:t>ТЕРМИНЫ?»</a:t>
            </a:r>
            <a:endParaRPr lang="ru-RU" sz="4800" dirty="0">
              <a:solidFill>
                <a:srgbClr val="663300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060848"/>
            <a:ext cx="3591605" cy="39604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2471" name="Picture 7" descr="https://image.freepik.com/free-icon/treble-clef_318-4375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484784"/>
            <a:ext cx="3744416" cy="37444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915816" y="692696"/>
            <a:ext cx="32768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rgbClr val="663300"/>
                </a:solidFill>
                <a:latin typeface="Century Gothic" pitchFamily="34" charset="0"/>
              </a:rPr>
              <a:t>Что это за знаки?</a:t>
            </a:r>
            <a:endParaRPr lang="ru-RU" sz="2800" dirty="0">
              <a:solidFill>
                <a:srgbClr val="663300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9672" y="5949280"/>
            <a:ext cx="61895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rgbClr val="663300"/>
                </a:solidFill>
                <a:latin typeface="Century Gothic" pitchFamily="34" charset="0"/>
              </a:rPr>
              <a:t>Скрипичный ключ / Басовый ключ</a:t>
            </a:r>
            <a:endParaRPr lang="ru-RU" sz="2800" dirty="0">
              <a:solidFill>
                <a:srgbClr val="663300"/>
              </a:solidFill>
              <a:latin typeface="Century Gothic" pitchFamily="34" charset="0"/>
            </a:endParaRPr>
          </a:p>
        </p:txBody>
      </p:sp>
      <p:pic>
        <p:nvPicPr>
          <p:cNvPr id="6246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0150" y="1772817"/>
            <a:ext cx="3591605" cy="39604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2471" name="Picture 7" descr="https://image.freepik.com/free-icon/treble-clef_318-4375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908720"/>
            <a:ext cx="3744416" cy="37444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http://spacenation.info/uploads/img/f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1196752"/>
            <a:ext cx="4680520" cy="46805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3059832" y="548680"/>
            <a:ext cx="32768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rgbClr val="663300"/>
                </a:solidFill>
                <a:latin typeface="Century Gothic" pitchFamily="34" charset="0"/>
              </a:rPr>
              <a:t>Что это за знаки?</a:t>
            </a:r>
            <a:endParaRPr lang="ru-RU" sz="2800" dirty="0">
              <a:solidFill>
                <a:srgbClr val="663300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9672" y="5949280"/>
            <a:ext cx="56124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rgbClr val="663300"/>
                </a:solidFill>
                <a:latin typeface="Century Gothic" pitchFamily="34" charset="0"/>
              </a:rPr>
              <a:t>Форте - громко / Пиано - тихо</a:t>
            </a:r>
            <a:endParaRPr lang="ru-RU" sz="2800" dirty="0">
              <a:solidFill>
                <a:srgbClr val="663300"/>
              </a:solidFill>
              <a:latin typeface="Century Gothic" pitchFamily="34" charset="0"/>
            </a:endParaRPr>
          </a:p>
        </p:txBody>
      </p:sp>
      <p:pic>
        <p:nvPicPr>
          <p:cNvPr id="89090" name="Picture 2" descr="http://spacenation.info/uploads/img/f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836712"/>
            <a:ext cx="4680520" cy="46805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302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31840" y="1988840"/>
            <a:ext cx="5298420" cy="42554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611560" y="380637"/>
            <a:ext cx="799288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Century Gothic" pitchFamily="34" charset="0"/>
                <a:ea typeface="Calibri" pitchFamily="34" charset="0"/>
                <a:cs typeface="Times New Roman" pitchFamily="18" charset="0"/>
              </a:rPr>
              <a:t>Исполнитель: Петровичева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663300"/>
                </a:solidFill>
                <a:effectLst/>
                <a:latin typeface="Century Gothic" pitchFamily="34" charset="0"/>
                <a:ea typeface="Calibri" pitchFamily="34" charset="0"/>
                <a:cs typeface="Times New Roman" pitchFamily="18" charset="0"/>
              </a:rPr>
              <a:t>Анжелика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Century Gothic" pitchFamily="34" charset="0"/>
                <a:ea typeface="Calibri" pitchFamily="34" charset="0"/>
                <a:cs typeface="Times New Roman" pitchFamily="18" charset="0"/>
              </a:rPr>
              <a:t> Анатольевна </a:t>
            </a:r>
            <a:b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Century Gothic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Century Gothic" pitchFamily="34" charset="0"/>
                <a:ea typeface="Calibri" pitchFamily="34" charset="0"/>
                <a:cs typeface="Times New Roman" pitchFamily="18" charset="0"/>
              </a:rPr>
              <a:t>		   преподаватель, концертмейстер </a:t>
            </a:r>
            <a:b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Century Gothic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Century Gothic" pitchFamily="34" charset="0"/>
                <a:ea typeface="Calibri" pitchFamily="34" charset="0"/>
                <a:cs typeface="Times New Roman" pitchFamily="18" charset="0"/>
              </a:rPr>
              <a:t>		   БМБУ ДО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Century Gothic" pitchFamily="34" charset="0"/>
                <a:ea typeface="Calibri" pitchFamily="34" charset="0"/>
                <a:cs typeface="Times New Roman" pitchFamily="18" charset="0"/>
              </a:rPr>
              <a:t>ДШИ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Century Gothic" pitchFamily="34" charset="0"/>
                <a:ea typeface="Calibri" pitchFamily="34" charset="0"/>
                <a:cs typeface="Times New Roman" pitchFamily="18" charset="0"/>
              </a:rPr>
              <a:t> п. Монетного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663300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6" name="Picture 4" descr="https://pp.vk.me/c623218/v623218130/2be2f/aprCoFHkzg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1340768"/>
            <a:ext cx="4752527" cy="47525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899592" y="620688"/>
            <a:ext cx="72827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rgbClr val="663300"/>
                </a:solidFill>
                <a:latin typeface="Century Gothic" pitchFamily="34" charset="0"/>
              </a:rPr>
              <a:t>Как называются эти знаки альтерации?</a:t>
            </a:r>
            <a:endParaRPr lang="ru-RU" sz="2800" dirty="0">
              <a:solidFill>
                <a:srgbClr val="663300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300192" y="2564904"/>
            <a:ext cx="17281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663300"/>
                </a:solidFill>
                <a:latin typeface="Century Gothic" pitchFamily="34" charset="0"/>
              </a:rPr>
              <a:t>Бекар</a:t>
            </a:r>
          </a:p>
          <a:p>
            <a:r>
              <a:rPr lang="ru-RU" sz="2800" dirty="0" smtClean="0">
                <a:solidFill>
                  <a:srgbClr val="663300"/>
                </a:solidFill>
                <a:latin typeface="Century Gothic" pitchFamily="34" charset="0"/>
              </a:rPr>
              <a:t>Диез</a:t>
            </a:r>
          </a:p>
          <a:p>
            <a:r>
              <a:rPr lang="ru-RU" sz="2800" dirty="0" smtClean="0">
                <a:solidFill>
                  <a:srgbClr val="663300"/>
                </a:solidFill>
                <a:latin typeface="Century Gothic" pitchFamily="34" charset="0"/>
              </a:rPr>
              <a:t>Бемоль</a:t>
            </a:r>
          </a:p>
        </p:txBody>
      </p:sp>
      <p:pic>
        <p:nvPicPr>
          <p:cNvPr id="90116" name="Picture 4" descr="https://pp.vk.me/c623218/v623218130/2be2f/aprCoFHkzg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484784"/>
            <a:ext cx="4752527" cy="47525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2555776" y="548680"/>
            <a:ext cx="35060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rgbClr val="663300"/>
                </a:solidFill>
                <a:latin typeface="Century Gothic" pitchFamily="34" charset="0"/>
              </a:rPr>
              <a:t>Знаки альтерации</a:t>
            </a:r>
            <a:endParaRPr lang="ru-RU" sz="2800" dirty="0">
              <a:solidFill>
                <a:srgbClr val="663300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99792" y="5949280"/>
            <a:ext cx="39501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 smtClean="0">
                <a:solidFill>
                  <a:srgbClr val="663300"/>
                </a:solidFill>
                <a:latin typeface="Century Gothic" pitchFamily="34" charset="0"/>
              </a:rPr>
              <a:t>Абубакирова</a:t>
            </a:r>
            <a:r>
              <a:rPr lang="ru-RU" sz="2800" dirty="0" smtClean="0">
                <a:solidFill>
                  <a:srgbClr val="663300"/>
                </a:solidFill>
                <a:latin typeface="Century Gothic" pitchFamily="34" charset="0"/>
              </a:rPr>
              <a:t> </a:t>
            </a:r>
            <a:r>
              <a:rPr lang="ru-RU" sz="2800" dirty="0" err="1" smtClean="0">
                <a:solidFill>
                  <a:srgbClr val="663300"/>
                </a:solidFill>
                <a:latin typeface="Century Gothic" pitchFamily="34" charset="0"/>
              </a:rPr>
              <a:t>Элона</a:t>
            </a:r>
            <a:endParaRPr lang="ru-RU" sz="2800" dirty="0">
              <a:solidFill>
                <a:srgbClr val="663300"/>
              </a:solidFill>
              <a:latin typeface="Century Gothic" pitchFamily="34" charset="0"/>
            </a:endParaRPr>
          </a:p>
        </p:txBody>
      </p:sp>
      <p:pic>
        <p:nvPicPr>
          <p:cNvPr id="3" name="Рисунок 2" descr="P10703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620688"/>
            <a:ext cx="6912768" cy="51845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1484784"/>
            <a:ext cx="4536504" cy="33925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771800" y="620688"/>
            <a:ext cx="33746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663300"/>
                </a:solidFill>
                <a:latin typeface="Century Gothic" pitchFamily="34" charset="0"/>
              </a:rPr>
              <a:t>«Чудак» муз. В.Блага</a:t>
            </a:r>
            <a:r>
              <a:rPr lang="ru-RU" sz="2400" b="1" dirty="0" smtClean="0">
                <a:solidFill>
                  <a:srgbClr val="663300"/>
                </a:solidFill>
                <a:latin typeface="Century Gothic" pitchFamily="34" charset="0"/>
              </a:rPr>
              <a:t> </a:t>
            </a:r>
            <a:endParaRPr lang="ru-RU" sz="2400" dirty="0">
              <a:solidFill>
                <a:srgbClr val="663300"/>
              </a:solidFill>
              <a:latin typeface="Century Gothic" pitchFamily="34" charset="0"/>
            </a:endParaRPr>
          </a:p>
        </p:txBody>
      </p:sp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3851920" y="5003304"/>
            <a:ext cx="4979248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Century Gothic" pitchFamily="34" charset="0"/>
                <a:ea typeface="Times New Roman" pitchFamily="18" charset="0"/>
              </a:rPr>
              <a:t>Е. Грачёв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Century Gothic" pitchFamily="34" charset="0"/>
                <a:ea typeface="Times New Roman" pitchFamily="18" charset="0"/>
              </a:rPr>
              <a:t>Чудак на базаре купил облака,</a:t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Century Gothic" pitchFamily="34" charset="0"/>
                <a:ea typeface="Times New Roman" pitchFamily="18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Century Gothic" pitchFamily="34" charset="0"/>
                <a:ea typeface="Times New Roman" pitchFamily="18" charset="0"/>
              </a:rPr>
              <a:t>За них он отдал два своих башмака,</a:t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Century Gothic" pitchFamily="34" charset="0"/>
                <a:ea typeface="Times New Roman" pitchFamily="18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Century Gothic" pitchFamily="34" charset="0"/>
                <a:ea typeface="Times New Roman" pitchFamily="18" charset="0"/>
              </a:rPr>
              <a:t>Приходит домой, открывает рюкзак,</a:t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Century Gothic" pitchFamily="34" charset="0"/>
                <a:ea typeface="Times New Roman" pitchFamily="18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Century Gothic" pitchFamily="34" charset="0"/>
                <a:ea typeface="Times New Roman" pitchFamily="18" charset="0"/>
              </a:rPr>
              <a:t>Покупку Чудак не отыщет никак.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663300"/>
              </a:solidFill>
              <a:effectLst/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03848" y="6021288"/>
            <a:ext cx="22942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663300"/>
                </a:solidFill>
                <a:latin typeface="Century Gothic" pitchFamily="34" charset="0"/>
              </a:rPr>
              <a:t>Тарасов Глеб</a:t>
            </a:r>
            <a:endParaRPr lang="ru-RU" sz="2400" dirty="0">
              <a:solidFill>
                <a:srgbClr val="663300"/>
              </a:solidFill>
              <a:latin typeface="Century Gothic" pitchFamily="34" charset="0"/>
            </a:endParaRPr>
          </a:p>
        </p:txBody>
      </p:sp>
      <p:pic>
        <p:nvPicPr>
          <p:cNvPr id="3" name="Рисунок 2" descr="P10702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476672"/>
            <a:ext cx="7104789" cy="53285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1412776"/>
            <a:ext cx="4572847" cy="33221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259632" y="404664"/>
            <a:ext cx="65533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Century Gothic" pitchFamily="34" charset="0"/>
                <a:ea typeface="Times New Roman" pitchFamily="18" charset="0"/>
                <a:cs typeface="Arial" pitchFamily="34" charset="0"/>
              </a:rPr>
              <a:t>«Полька» муз. К.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663300"/>
                </a:solidFill>
                <a:effectLst/>
                <a:latin typeface="Century Gothic" pitchFamily="34" charset="0"/>
                <a:ea typeface="Times New Roman" pitchFamily="18" charset="0"/>
                <a:cs typeface="Arial" pitchFamily="34" charset="0"/>
              </a:rPr>
              <a:t>Лоншан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Century Gothic" pitchFamily="34" charset="0"/>
                <a:ea typeface="Times New Roman" pitchFamily="18" charset="0"/>
                <a:cs typeface="Arial" pitchFamily="34" charset="0"/>
              </a:rPr>
              <a:t> -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663300"/>
                </a:solidFill>
                <a:effectLst/>
                <a:latin typeface="Century Gothic" pitchFamily="34" charset="0"/>
                <a:ea typeface="Times New Roman" pitchFamily="18" charset="0"/>
                <a:cs typeface="Arial" pitchFamily="34" charset="0"/>
              </a:rPr>
              <a:t>Друшкевичова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663300"/>
              </a:solidFill>
              <a:effectLst/>
              <a:latin typeface="Century Gothic" pitchFamily="34" charset="0"/>
            </a:endParaRPr>
          </a:p>
        </p:txBody>
      </p:sp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4716016" y="5095056"/>
            <a:ext cx="416812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Century Gothic" pitchFamily="34" charset="0"/>
                <a:ea typeface="Times New Roman" pitchFamily="18" charset="0"/>
                <a:cs typeface="Times New Roman" pitchFamily="18" charset="0"/>
              </a:rPr>
              <a:t>Птичка польку танцевала, </a:t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Century Gothic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Century Gothic" pitchFamily="34" charset="0"/>
                <a:ea typeface="Times New Roman" pitchFamily="18" charset="0"/>
                <a:cs typeface="Times New Roman" pitchFamily="18" charset="0"/>
              </a:rPr>
              <a:t>На лужайке в ранний час!</a:t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Century Gothic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Century Gothic" pitchFamily="34" charset="0"/>
                <a:ea typeface="Times New Roman" pitchFamily="18" charset="0"/>
                <a:cs typeface="Times New Roman" pitchFamily="18" charset="0"/>
              </a:rPr>
              <a:t>Нос – налево, хвост – направо,</a:t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Century Gothic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Century Gothic" pitchFamily="34" charset="0"/>
                <a:ea typeface="Times New Roman" pitchFamily="18" charset="0"/>
                <a:cs typeface="Times New Roman" pitchFamily="18" charset="0"/>
              </a:rPr>
              <a:t>Вот так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663300"/>
                </a:solidFill>
                <a:effectLst/>
                <a:latin typeface="Century Gothic" pitchFamily="34" charset="0"/>
                <a:ea typeface="Times New Roman" pitchFamily="18" charset="0"/>
                <a:cs typeface="Times New Roman" pitchFamily="18" charset="0"/>
              </a:rPr>
              <a:t>полечка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Century Gothic" pitchFamily="34" charset="0"/>
                <a:ea typeface="Times New Roman" pitchFamily="18" charset="0"/>
                <a:cs typeface="Times New Roman" pitchFamily="18" charset="0"/>
              </a:rPr>
              <a:t> у нас!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663300"/>
              </a:solidFill>
              <a:effectLst/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59832" y="6021288"/>
            <a:ext cx="29787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 smtClean="0">
                <a:solidFill>
                  <a:srgbClr val="663300"/>
                </a:solidFill>
                <a:latin typeface="Century Gothic" pitchFamily="34" charset="0"/>
              </a:rPr>
              <a:t>Малюга</a:t>
            </a:r>
            <a:r>
              <a:rPr lang="ru-RU" sz="2800" dirty="0" smtClean="0">
                <a:solidFill>
                  <a:srgbClr val="663300"/>
                </a:solidFill>
                <a:latin typeface="Century Gothic" pitchFamily="34" charset="0"/>
              </a:rPr>
              <a:t> Софья</a:t>
            </a:r>
            <a:endParaRPr lang="ru-RU" sz="2800" dirty="0">
              <a:solidFill>
                <a:srgbClr val="663300"/>
              </a:solidFill>
              <a:latin typeface="Century Gothic" pitchFamily="34" charset="0"/>
            </a:endParaRPr>
          </a:p>
        </p:txBody>
      </p:sp>
      <p:pic>
        <p:nvPicPr>
          <p:cNvPr id="3" name="Рисунок 2" descr="P10703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548680"/>
            <a:ext cx="7008779" cy="52565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allroom_Dancing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1844824"/>
            <a:ext cx="5076564" cy="33843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195736" y="404664"/>
            <a:ext cx="4392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663300"/>
                </a:solidFill>
                <a:latin typeface="Century Gothic" pitchFamily="34" charset="0"/>
              </a:rPr>
              <a:t>«Вальс» муз. Н.Мордасова </a:t>
            </a:r>
            <a:endParaRPr lang="ru-RU" sz="2400" dirty="0">
              <a:solidFill>
                <a:srgbClr val="663300"/>
              </a:solidFill>
              <a:latin typeface="Century Gothic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12160" y="1556792"/>
            <a:ext cx="257403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663300"/>
                </a:solidFill>
                <a:latin typeface="Century Gothic" pitchFamily="34" charset="0"/>
              </a:rPr>
              <a:t>В вальсе сверкающем,</a:t>
            </a:r>
            <a:br>
              <a:rPr lang="ru-RU" sz="2000" dirty="0" smtClean="0">
                <a:solidFill>
                  <a:srgbClr val="663300"/>
                </a:solidFill>
                <a:latin typeface="Century Gothic" pitchFamily="34" charset="0"/>
              </a:rPr>
            </a:br>
            <a:r>
              <a:rPr lang="ru-RU" sz="2000" dirty="0" smtClean="0">
                <a:solidFill>
                  <a:srgbClr val="663300"/>
                </a:solidFill>
                <a:latin typeface="Century Gothic" pitchFamily="34" charset="0"/>
              </a:rPr>
              <a:t>В вальсе порхающем,</a:t>
            </a:r>
            <a:br>
              <a:rPr lang="ru-RU" sz="2000" dirty="0" smtClean="0">
                <a:solidFill>
                  <a:srgbClr val="663300"/>
                </a:solidFill>
                <a:latin typeface="Century Gothic" pitchFamily="34" charset="0"/>
              </a:rPr>
            </a:br>
            <a:r>
              <a:rPr lang="ru-RU" sz="2000" dirty="0" smtClean="0">
                <a:solidFill>
                  <a:srgbClr val="663300"/>
                </a:solidFill>
                <a:latin typeface="Century Gothic" pitchFamily="34" charset="0"/>
              </a:rPr>
              <a:t>Кружимся, кружимся мы.</a:t>
            </a:r>
            <a:br>
              <a:rPr lang="ru-RU" sz="2000" dirty="0" smtClean="0">
                <a:solidFill>
                  <a:srgbClr val="663300"/>
                </a:solidFill>
                <a:latin typeface="Century Gothic" pitchFamily="34" charset="0"/>
              </a:rPr>
            </a:br>
            <a:r>
              <a:rPr lang="ru-RU" sz="2000" dirty="0" smtClean="0">
                <a:solidFill>
                  <a:srgbClr val="663300"/>
                </a:solidFill>
                <a:latin typeface="Century Gothic" pitchFamily="34" charset="0"/>
              </a:rPr>
              <a:t>В вальсе пылающем,</a:t>
            </a:r>
            <a:br>
              <a:rPr lang="ru-RU" sz="2000" dirty="0" smtClean="0">
                <a:solidFill>
                  <a:srgbClr val="663300"/>
                </a:solidFill>
                <a:latin typeface="Century Gothic" pitchFamily="34" charset="0"/>
              </a:rPr>
            </a:br>
            <a:r>
              <a:rPr lang="ru-RU" sz="2000" dirty="0" smtClean="0">
                <a:solidFill>
                  <a:srgbClr val="663300"/>
                </a:solidFill>
                <a:latin typeface="Century Gothic" pitchFamily="34" charset="0"/>
              </a:rPr>
              <a:t>В вальсе играющем,</a:t>
            </a:r>
            <a:br>
              <a:rPr lang="ru-RU" sz="2000" dirty="0" smtClean="0">
                <a:solidFill>
                  <a:srgbClr val="663300"/>
                </a:solidFill>
                <a:latin typeface="Century Gothic" pitchFamily="34" charset="0"/>
              </a:rPr>
            </a:br>
            <a:r>
              <a:rPr lang="ru-RU" sz="2000" dirty="0" smtClean="0">
                <a:solidFill>
                  <a:srgbClr val="663300"/>
                </a:solidFill>
                <a:latin typeface="Century Gothic" pitchFamily="34" charset="0"/>
              </a:rPr>
              <a:t>Кружимся мы средь весны!</a:t>
            </a:r>
            <a:endParaRPr lang="ru-RU" sz="2000" dirty="0">
              <a:solidFill>
                <a:srgbClr val="663300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420888"/>
            <a:ext cx="8712968" cy="2376264"/>
          </a:xfrm>
        </p:spPr>
        <p:txBody>
          <a:bodyPr>
            <a:noAutofit/>
          </a:bodyPr>
          <a:lstStyle/>
          <a:p>
            <a:pPr algn="ctr"/>
            <a:r>
              <a:rPr lang="ru-RU" sz="4800" dirty="0" smtClean="0">
                <a:solidFill>
                  <a:srgbClr val="663300"/>
                </a:solidFill>
                <a:latin typeface="Century Gothic" pitchFamily="34" charset="0"/>
              </a:rPr>
              <a:t>ИГРА «СОСТАВЬ БУКЕТ»</a:t>
            </a:r>
            <a:endParaRPr lang="ru-RU" sz="4800" dirty="0">
              <a:solidFill>
                <a:srgbClr val="663300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5661248"/>
            <a:ext cx="51125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FFFF00"/>
                </a:solidFill>
                <a:latin typeface="Century Gothic" pitchFamily="34" charset="0"/>
                <a:cs typeface="Times New Roman" pitchFamily="18" charset="0"/>
              </a:rPr>
              <a:t>Какая нота прячется в названии этого цветка?</a:t>
            </a:r>
            <a:endParaRPr lang="ru-RU" sz="2800" dirty="0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3608" y="548680"/>
            <a:ext cx="69127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dirty="0" smtClean="0">
                <a:ln w="1905"/>
                <a:solidFill>
                  <a:srgbClr val="66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ЦЕЛЬ:  приобретение детьми опыта публичного выступления</a:t>
            </a:r>
            <a:r>
              <a:rPr lang="ru-RU" sz="24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. </a:t>
            </a:r>
            <a:endParaRPr lang="ru-RU" sz="2400" dirty="0">
              <a:solidFill>
                <a:srgbClr val="00B050"/>
              </a:solidFill>
              <a:latin typeface="Century Gothic" pitchFamily="34" charset="0"/>
            </a:endParaRPr>
          </a:p>
        </p:txBody>
      </p:sp>
      <p:pic>
        <p:nvPicPr>
          <p:cNvPr id="6" name="Picture 2" descr="http://oboi-na-stol.com/pub/original_images/oboi-na-stol.com-220162-cvety-roza-belaya-pianino-klavishi-not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772816"/>
            <a:ext cx="6768752" cy="42304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1"/>
          <p:cNvSpPr>
            <a:spLocks noChangeArrowheads="1"/>
          </p:cNvSpPr>
          <p:nvPr/>
        </p:nvSpPr>
        <p:spPr bwMode="auto">
          <a:xfrm>
            <a:off x="251520" y="5949280"/>
            <a:ext cx="237626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entury Gothic" pitchFamily="34" charset="0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entury Gothic" pitchFamily="34" charset="0"/>
                <a:ea typeface="Calibri" pitchFamily="34" charset="0"/>
                <a:cs typeface="Times New Roman" pitchFamily="18" charset="0"/>
              </a:rPr>
              <a:t>МИ</a:t>
            </a:r>
            <a:r>
              <a:rPr kumimoji="0" lang="ru-RU" sz="32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entury Gothic" pitchFamily="34" charset="0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32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Century Gothic" pitchFamily="34" charset="0"/>
                <a:ea typeface="Calibri" pitchFamily="34" charset="0"/>
                <a:cs typeface="Times New Roman" pitchFamily="18" charset="0"/>
              </a:rPr>
              <a:t>моза</a:t>
            </a:r>
            <a:endParaRPr kumimoji="0" lang="ru-RU" sz="320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8000" b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836712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 smtClean="0">
                <a:solidFill>
                  <a:srgbClr val="FFFF00"/>
                </a:solidFill>
                <a:latin typeface="Century Gothic" pitchFamily="34" charset="0"/>
                <a:cs typeface="Times New Roman" pitchFamily="18" charset="0"/>
              </a:rPr>
              <a:t>Какая нота прячется в названии этого цветка?</a:t>
            </a:r>
            <a:endParaRPr lang="ru-RU" sz="2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8000" b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1"/>
          <p:cNvSpPr>
            <a:spLocks noChangeArrowheads="1"/>
          </p:cNvSpPr>
          <p:nvPr/>
        </p:nvSpPr>
        <p:spPr bwMode="auto">
          <a:xfrm>
            <a:off x="6012160" y="4437112"/>
            <a:ext cx="28520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dirty="0" smtClean="0">
                <a:solidFill>
                  <a:srgbClr val="FFFF00"/>
                </a:solidFill>
                <a:latin typeface="Century Gothic" pitchFamily="34" charset="0"/>
              </a:rPr>
              <a:t>«</a:t>
            </a:r>
            <a:r>
              <a:rPr lang="ru-RU" sz="3200" b="1" dirty="0" smtClean="0">
                <a:solidFill>
                  <a:srgbClr val="FFFF00"/>
                </a:solidFill>
                <a:latin typeface="Century Gothic" pitchFamily="34" charset="0"/>
              </a:rPr>
              <a:t>ФА</a:t>
            </a:r>
            <a:r>
              <a:rPr lang="ru-RU" sz="3200" dirty="0" smtClean="0">
                <a:solidFill>
                  <a:srgbClr val="FFFF00"/>
                </a:solidFill>
                <a:latin typeface="Century Gothic" pitchFamily="34" charset="0"/>
              </a:rPr>
              <a:t>» «</a:t>
            </a:r>
            <a:r>
              <a:rPr lang="ru-RU" sz="3200" b="1" dirty="0" smtClean="0">
                <a:solidFill>
                  <a:srgbClr val="FFFF00"/>
                </a:solidFill>
                <a:latin typeface="Century Gothic" pitchFamily="34" charset="0"/>
              </a:rPr>
              <a:t>СОЛЬ</a:t>
            </a:r>
            <a:r>
              <a:rPr lang="ru-RU" sz="3200" dirty="0" smtClean="0">
                <a:solidFill>
                  <a:srgbClr val="FFFF00"/>
                </a:solidFill>
                <a:latin typeface="Century Gothic" pitchFamily="34" charset="0"/>
              </a:rPr>
              <a:t>»</a:t>
            </a:r>
            <a:endParaRPr kumimoji="0" lang="ru-RU" sz="320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55976" y="332656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 smtClean="0">
                <a:solidFill>
                  <a:srgbClr val="FFFF00"/>
                </a:solidFill>
                <a:latin typeface="Century Gothic" pitchFamily="34" charset="0"/>
                <a:cs typeface="Times New Roman" pitchFamily="18" charset="0"/>
              </a:rPr>
              <a:t>Какая нота прячется в названии этого цветка?</a:t>
            </a:r>
            <a:endParaRPr lang="ru-RU" sz="2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1"/>
          <p:cNvSpPr>
            <a:spLocks noChangeArrowheads="1"/>
          </p:cNvSpPr>
          <p:nvPr/>
        </p:nvSpPr>
        <p:spPr bwMode="auto">
          <a:xfrm>
            <a:off x="6228184" y="980728"/>
            <a:ext cx="194957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dirty="0" smtClean="0">
                <a:solidFill>
                  <a:srgbClr val="FFFF00"/>
                </a:solidFill>
                <a:latin typeface="Century Gothic" pitchFamily="34" charset="0"/>
              </a:rPr>
              <a:t>си«</a:t>
            </a:r>
            <a:r>
              <a:rPr lang="ru-RU" sz="3200" b="1" dirty="0" smtClean="0">
                <a:solidFill>
                  <a:srgbClr val="FFFF00"/>
                </a:solidFill>
                <a:latin typeface="Century Gothic" pitchFamily="34" charset="0"/>
              </a:rPr>
              <a:t>РЕ</a:t>
            </a:r>
            <a:r>
              <a:rPr lang="ru-RU" sz="3200" dirty="0" smtClean="0">
                <a:solidFill>
                  <a:srgbClr val="FFFF00"/>
                </a:solidFill>
                <a:latin typeface="Century Gothic" pitchFamily="34" charset="0"/>
              </a:rPr>
              <a:t>»</a:t>
            </a:r>
            <a:r>
              <a:rPr lang="ru-RU" sz="3200" dirty="0" err="1" smtClean="0">
                <a:solidFill>
                  <a:srgbClr val="FFFF00"/>
                </a:solidFill>
                <a:latin typeface="Century Gothic" pitchFamily="34" charset="0"/>
              </a:rPr>
              <a:t>нь</a:t>
            </a:r>
            <a:endParaRPr kumimoji="0" lang="ru-RU" sz="320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1052736"/>
            <a:ext cx="457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FFFF00"/>
                </a:solidFill>
                <a:latin typeface="Century Gothic" pitchFamily="34" charset="0"/>
                <a:cs typeface="Times New Roman" pitchFamily="18" charset="0"/>
              </a:rPr>
              <a:t>Какая нота прячется в названии этого цветка?</a:t>
            </a:r>
            <a:endParaRPr lang="ru-RU" sz="2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1"/>
          <p:cNvSpPr>
            <a:spLocks noChangeArrowheads="1"/>
          </p:cNvSpPr>
          <p:nvPr/>
        </p:nvSpPr>
        <p:spPr bwMode="auto">
          <a:xfrm>
            <a:off x="1763688" y="1268760"/>
            <a:ext cx="235994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Century Gothic" pitchFamily="34" charset="0"/>
              </a:rPr>
              <a:t>Жас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entury Gothic" pitchFamily="34" charset="0"/>
              </a:rPr>
              <a:t>«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entury Gothic" pitchFamily="34" charset="0"/>
              </a:rPr>
              <a:t>МИ</a:t>
            </a:r>
            <a:r>
              <a:rPr kumimoji="0" lang="ru-RU" sz="32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entury Gothic" pitchFamily="34" charset="0"/>
              </a:rPr>
              <a:t>»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Century Gothic" pitchFamily="34" charset="0"/>
              </a:rPr>
              <a:t>н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3728" y="5517232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 smtClean="0">
                <a:solidFill>
                  <a:srgbClr val="FFFF00"/>
                </a:solidFill>
                <a:latin typeface="Century Gothic" pitchFamily="34" charset="0"/>
                <a:cs typeface="Times New Roman" pitchFamily="18" charset="0"/>
              </a:rPr>
              <a:t>Какая нота прячется в названии этого цветка?</a:t>
            </a:r>
            <a:endParaRPr lang="ru-RU" sz="2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1907704" y="5013176"/>
            <a:ext cx="204254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dirty="0" smtClean="0">
                <a:solidFill>
                  <a:srgbClr val="FFFF00"/>
                </a:solidFill>
                <a:latin typeface="Century Gothic" pitchFamily="34" charset="0"/>
                <a:cs typeface="Times New Roman" pitchFamily="18" charset="0"/>
              </a:rPr>
              <a:t>г«</a:t>
            </a:r>
            <a:r>
              <a:rPr lang="ru-RU" sz="3200" b="1" dirty="0" smtClean="0">
                <a:solidFill>
                  <a:srgbClr val="FFFF00"/>
                </a:solidFill>
                <a:latin typeface="Century Gothic" pitchFamily="34" charset="0"/>
                <a:cs typeface="Times New Roman" pitchFamily="18" charset="0"/>
              </a:rPr>
              <a:t>РЕ</a:t>
            </a:r>
            <a:r>
              <a:rPr lang="ru-RU" sz="3200" dirty="0" smtClean="0">
                <a:solidFill>
                  <a:srgbClr val="FFFF00"/>
                </a:solidFill>
                <a:latin typeface="Century Gothic" pitchFamily="34" charset="0"/>
                <a:cs typeface="Times New Roman" pitchFamily="18" charset="0"/>
              </a:rPr>
              <a:t>»чиха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55576" y="404664"/>
            <a:ext cx="76328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663300"/>
                </a:solidFill>
                <a:latin typeface="Century Gothic" pitchFamily="34" charset="0"/>
              </a:rPr>
              <a:t>На сцене - участники музыкально-игровой программы  «Весна идёт!» </a:t>
            </a:r>
            <a:endParaRPr lang="ru-RU" sz="2400" dirty="0">
              <a:solidFill>
                <a:srgbClr val="663300"/>
              </a:solidFill>
              <a:latin typeface="Century Gothic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412776"/>
            <a:ext cx="6145034" cy="46085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04665"/>
            <a:ext cx="806489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400" dirty="0" smtClean="0">
                <a:solidFill>
                  <a:srgbClr val="663300"/>
                </a:solidFill>
                <a:latin typeface="Century Gothic" pitchFamily="34" charset="0"/>
              </a:rPr>
              <a:t>ЗАДАЧИ: </a:t>
            </a:r>
          </a:p>
          <a:p>
            <a:pPr algn="ctr">
              <a:buNone/>
            </a:pPr>
            <a:endParaRPr lang="ru-RU" sz="2400" dirty="0" smtClean="0">
              <a:solidFill>
                <a:srgbClr val="663300"/>
              </a:solidFill>
              <a:latin typeface="Century Gothic" pitchFamily="34" charset="0"/>
            </a:endParaRPr>
          </a:p>
          <a:p>
            <a:pPr>
              <a:buNone/>
            </a:pPr>
            <a:r>
              <a:rPr lang="ru-RU" sz="2400" dirty="0" smtClean="0">
                <a:solidFill>
                  <a:srgbClr val="663300"/>
                </a:solidFill>
                <a:latin typeface="Century Gothic" pitchFamily="34" charset="0"/>
              </a:rPr>
              <a:t>	ОБРАЗОВАТЕЛЬНЫЕ: </a:t>
            </a:r>
          </a:p>
          <a:p>
            <a:pPr>
              <a:buFont typeface="Wingdings" pitchFamily="2" charset="2"/>
              <a:buChar char="ü"/>
            </a:pPr>
            <a:r>
              <a:rPr lang="ru-RU" sz="2400" dirty="0" smtClean="0">
                <a:solidFill>
                  <a:srgbClr val="663300"/>
                </a:solidFill>
                <a:latin typeface="Century Gothic" pitchFamily="34" charset="0"/>
              </a:rPr>
              <a:t>приобрести опыт публичного выступления;</a:t>
            </a:r>
          </a:p>
          <a:p>
            <a:pPr>
              <a:buFont typeface="Wingdings" pitchFamily="2" charset="2"/>
              <a:buChar char="ü"/>
            </a:pPr>
            <a:r>
              <a:rPr lang="ru-RU" sz="2400" dirty="0" smtClean="0">
                <a:solidFill>
                  <a:srgbClr val="663300"/>
                </a:solidFill>
                <a:latin typeface="Century Gothic" pitchFamily="34" charset="0"/>
              </a:rPr>
              <a:t>закрепить нотную грамоту.</a:t>
            </a:r>
          </a:p>
          <a:p>
            <a:pPr>
              <a:buFont typeface="Wingdings" pitchFamily="2" charset="2"/>
              <a:buChar char="ü"/>
            </a:pPr>
            <a:endParaRPr lang="ru-RU" sz="2400" dirty="0" smtClean="0">
              <a:solidFill>
                <a:srgbClr val="663300"/>
              </a:solidFill>
              <a:latin typeface="Century Gothic" pitchFamily="34" charset="0"/>
            </a:endParaRPr>
          </a:p>
          <a:p>
            <a:pPr>
              <a:buNone/>
            </a:pPr>
            <a:r>
              <a:rPr lang="ru-RU" sz="2400" dirty="0" smtClean="0">
                <a:solidFill>
                  <a:srgbClr val="663300"/>
                </a:solidFill>
                <a:latin typeface="Century Gothic" pitchFamily="34" charset="0"/>
              </a:rPr>
              <a:t>	РАЗВИВАЮЩИЕ:</a:t>
            </a:r>
          </a:p>
          <a:p>
            <a:pPr>
              <a:buFont typeface="Wingdings" pitchFamily="2" charset="2"/>
              <a:buChar char="ü"/>
            </a:pPr>
            <a:r>
              <a:rPr lang="ru-RU" sz="2400" dirty="0" smtClean="0">
                <a:solidFill>
                  <a:srgbClr val="663300"/>
                </a:solidFill>
                <a:latin typeface="Century Gothic" pitchFamily="34" charset="0"/>
              </a:rPr>
              <a:t>совершенствовать умение игры в ансамбле;</a:t>
            </a:r>
          </a:p>
          <a:p>
            <a:pPr>
              <a:buFont typeface="Wingdings" pitchFamily="2" charset="2"/>
              <a:buChar char="ü"/>
            </a:pPr>
            <a:r>
              <a:rPr lang="ru-RU" sz="2400" dirty="0" smtClean="0">
                <a:solidFill>
                  <a:srgbClr val="663300"/>
                </a:solidFill>
                <a:latin typeface="Century Gothic" pitchFamily="34" charset="0"/>
              </a:rPr>
              <a:t>развивать память, внимание.</a:t>
            </a:r>
          </a:p>
          <a:p>
            <a:pPr>
              <a:buFont typeface="Wingdings" pitchFamily="2" charset="2"/>
              <a:buChar char="ü"/>
            </a:pPr>
            <a:endParaRPr lang="ru-RU" sz="2400" dirty="0" smtClean="0">
              <a:solidFill>
                <a:srgbClr val="663300"/>
              </a:solidFill>
              <a:latin typeface="Century Gothic" pitchFamily="34" charset="0"/>
            </a:endParaRPr>
          </a:p>
          <a:p>
            <a:pPr>
              <a:buNone/>
            </a:pPr>
            <a:r>
              <a:rPr lang="ru-RU" sz="2400" dirty="0" smtClean="0">
                <a:solidFill>
                  <a:srgbClr val="663300"/>
                </a:solidFill>
                <a:latin typeface="Century Gothic" pitchFamily="34" charset="0"/>
              </a:rPr>
              <a:t>	ВОСПИТАТЕЛНЫЕ:</a:t>
            </a:r>
          </a:p>
          <a:p>
            <a:pPr>
              <a:buFont typeface="Wingdings" pitchFamily="2" charset="2"/>
              <a:buChar char="ü"/>
            </a:pPr>
            <a:r>
              <a:rPr lang="ru-RU" sz="2400" dirty="0" smtClean="0">
                <a:solidFill>
                  <a:srgbClr val="663300"/>
                </a:solidFill>
                <a:latin typeface="Century Gothic" pitchFamily="34" charset="0"/>
              </a:rPr>
              <a:t>формировать эмоционально-волевую сферу;</a:t>
            </a:r>
          </a:p>
          <a:p>
            <a:pPr>
              <a:buFont typeface="Wingdings" pitchFamily="2" charset="2"/>
              <a:buChar char="ü"/>
            </a:pPr>
            <a:r>
              <a:rPr lang="ru-RU" sz="2400" dirty="0" smtClean="0">
                <a:solidFill>
                  <a:srgbClr val="663300"/>
                </a:solidFill>
                <a:latin typeface="Century Gothic" pitchFamily="34" charset="0"/>
              </a:rPr>
              <a:t>развивать активность, самостоятельность, уверенность в своих силах;</a:t>
            </a:r>
          </a:p>
          <a:p>
            <a:pPr>
              <a:buFont typeface="Wingdings" pitchFamily="2" charset="2"/>
              <a:buChar char="ü"/>
            </a:pPr>
            <a:r>
              <a:rPr lang="ru-RU" sz="2400" dirty="0" smtClean="0">
                <a:solidFill>
                  <a:srgbClr val="663300"/>
                </a:solidFill>
                <a:latin typeface="Century Gothic" pitchFamily="34" charset="0"/>
              </a:rPr>
              <a:t>воспитывать доброжелательное отношение друг к другу.</a:t>
            </a:r>
            <a:endParaRPr lang="ru-RU" sz="2400" dirty="0">
              <a:solidFill>
                <a:srgbClr val="663300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420888"/>
            <a:ext cx="8229600" cy="2376264"/>
          </a:xfrm>
        </p:spPr>
        <p:txBody>
          <a:bodyPr>
            <a:noAutofit/>
          </a:bodyPr>
          <a:lstStyle/>
          <a:p>
            <a:pPr algn="ctr"/>
            <a:r>
              <a:rPr lang="ru-RU" sz="5400" dirty="0" smtClean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Спасибо за внимание!</a:t>
            </a:r>
            <a:endParaRPr lang="ru-RU" sz="5400" dirty="0">
              <a:solidFill>
                <a:schemeClr val="accent2">
                  <a:lumMod val="5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908720"/>
            <a:ext cx="792088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FFFF00"/>
                </a:solidFill>
                <a:latin typeface="Century Gothic" pitchFamily="34" charset="0"/>
              </a:rPr>
              <a:t>Е. </a:t>
            </a:r>
            <a:r>
              <a:rPr lang="ru-RU" sz="2800" dirty="0" err="1" smtClean="0">
                <a:solidFill>
                  <a:srgbClr val="FFFF00"/>
                </a:solidFill>
                <a:latin typeface="Century Gothic" pitchFamily="34" charset="0"/>
              </a:rPr>
              <a:t>Карганова</a:t>
            </a:r>
            <a:r>
              <a:rPr lang="ru-RU" sz="2800" dirty="0" smtClean="0">
                <a:solidFill>
                  <a:srgbClr val="FFFF00"/>
                </a:solidFill>
                <a:latin typeface="Century Gothic" pitchFamily="34" charset="0"/>
              </a:rPr>
              <a:t/>
            </a:r>
            <a:br>
              <a:rPr lang="ru-RU" sz="2800" dirty="0" smtClean="0">
                <a:solidFill>
                  <a:srgbClr val="FFFF00"/>
                </a:solidFill>
                <a:latin typeface="Century Gothic" pitchFamily="34" charset="0"/>
              </a:rPr>
            </a:br>
            <a:r>
              <a:rPr lang="ru-RU" sz="2800" dirty="0" smtClean="0">
                <a:solidFill>
                  <a:srgbClr val="FFFF00"/>
                </a:solidFill>
                <a:latin typeface="Century Gothic" pitchFamily="34" charset="0"/>
              </a:rPr>
              <a:t>Если снег повсюду тает,</a:t>
            </a:r>
            <a:br>
              <a:rPr lang="ru-RU" sz="2800" dirty="0" smtClean="0">
                <a:solidFill>
                  <a:srgbClr val="FFFF00"/>
                </a:solidFill>
                <a:latin typeface="Century Gothic" pitchFamily="34" charset="0"/>
              </a:rPr>
            </a:br>
            <a:r>
              <a:rPr lang="ru-RU" sz="2800" dirty="0" smtClean="0">
                <a:solidFill>
                  <a:srgbClr val="FFFF00"/>
                </a:solidFill>
                <a:latin typeface="Century Gothic" pitchFamily="34" charset="0"/>
              </a:rPr>
              <a:t>День становится длинней,</a:t>
            </a:r>
            <a:br>
              <a:rPr lang="ru-RU" sz="2800" dirty="0" smtClean="0">
                <a:solidFill>
                  <a:srgbClr val="FFFF00"/>
                </a:solidFill>
                <a:latin typeface="Century Gothic" pitchFamily="34" charset="0"/>
              </a:rPr>
            </a:br>
            <a:r>
              <a:rPr lang="ru-RU" sz="2800" dirty="0" smtClean="0">
                <a:solidFill>
                  <a:srgbClr val="FFFF00"/>
                </a:solidFill>
                <a:latin typeface="Century Gothic" pitchFamily="34" charset="0"/>
              </a:rPr>
              <a:t>Если всё зазеленело</a:t>
            </a:r>
            <a:br>
              <a:rPr lang="ru-RU" sz="2800" dirty="0" smtClean="0">
                <a:solidFill>
                  <a:srgbClr val="FFFF00"/>
                </a:solidFill>
                <a:latin typeface="Century Gothic" pitchFamily="34" charset="0"/>
              </a:rPr>
            </a:br>
            <a:r>
              <a:rPr lang="ru-RU" sz="2800" dirty="0" smtClean="0">
                <a:solidFill>
                  <a:srgbClr val="FFFF00"/>
                </a:solidFill>
                <a:latin typeface="Century Gothic" pitchFamily="34" charset="0"/>
              </a:rPr>
              <a:t>И в полях звенит ручей,</a:t>
            </a:r>
            <a:br>
              <a:rPr lang="ru-RU" sz="2800" dirty="0" smtClean="0">
                <a:solidFill>
                  <a:srgbClr val="FFFF00"/>
                </a:solidFill>
                <a:latin typeface="Century Gothic" pitchFamily="34" charset="0"/>
              </a:rPr>
            </a:br>
            <a:r>
              <a:rPr lang="ru-RU" sz="2800" dirty="0" smtClean="0">
                <a:solidFill>
                  <a:srgbClr val="FFFF00"/>
                </a:solidFill>
                <a:latin typeface="Century Gothic" pitchFamily="34" charset="0"/>
              </a:rPr>
              <a:t>Если солнце ярче светит,</a:t>
            </a:r>
            <a:br>
              <a:rPr lang="ru-RU" sz="2800" dirty="0" smtClean="0">
                <a:solidFill>
                  <a:srgbClr val="FFFF00"/>
                </a:solidFill>
                <a:latin typeface="Century Gothic" pitchFamily="34" charset="0"/>
              </a:rPr>
            </a:br>
            <a:r>
              <a:rPr lang="ru-RU" sz="2800" dirty="0" smtClean="0">
                <a:solidFill>
                  <a:srgbClr val="FFFF00"/>
                </a:solidFill>
                <a:latin typeface="Century Gothic" pitchFamily="34" charset="0"/>
              </a:rPr>
              <a:t>Если птицам не до сна,</a:t>
            </a:r>
            <a:br>
              <a:rPr lang="ru-RU" sz="2800" dirty="0" smtClean="0">
                <a:solidFill>
                  <a:srgbClr val="FFFF00"/>
                </a:solidFill>
                <a:latin typeface="Century Gothic" pitchFamily="34" charset="0"/>
              </a:rPr>
            </a:br>
            <a:r>
              <a:rPr lang="ru-RU" sz="2800" dirty="0" smtClean="0">
                <a:solidFill>
                  <a:srgbClr val="FFFF00"/>
                </a:solidFill>
                <a:latin typeface="Century Gothic" pitchFamily="34" charset="0"/>
              </a:rPr>
              <a:t>Если стал теплее ветер,</a:t>
            </a:r>
            <a:br>
              <a:rPr lang="ru-RU" sz="2800" dirty="0" smtClean="0">
                <a:solidFill>
                  <a:srgbClr val="FFFF00"/>
                </a:solidFill>
                <a:latin typeface="Century Gothic" pitchFamily="34" charset="0"/>
              </a:rPr>
            </a:br>
            <a:r>
              <a:rPr lang="ru-RU" sz="2800" dirty="0" smtClean="0">
                <a:solidFill>
                  <a:srgbClr val="FFFF00"/>
                </a:solidFill>
                <a:latin typeface="Century Gothic" pitchFamily="34" charset="0"/>
              </a:rPr>
              <a:t>Значит, к нам пришла… Весна! </a:t>
            </a:r>
            <a:endParaRPr lang="ru-RU" sz="2800" dirty="0">
              <a:solidFill>
                <a:srgbClr val="FFFF00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221088"/>
            <a:ext cx="5112568" cy="2318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FFFF00"/>
                </a:solidFill>
                <a:latin typeface="Century Gothic" pitchFamily="34" charset="0"/>
              </a:rPr>
              <a:t>С.Я.Маршак</a:t>
            </a:r>
          </a:p>
          <a:p>
            <a:r>
              <a:rPr lang="ru-RU" sz="2800" dirty="0" smtClean="0">
                <a:solidFill>
                  <a:srgbClr val="FFFF00"/>
                </a:solidFill>
                <a:latin typeface="Century Gothic" pitchFamily="34" charset="0"/>
              </a:rPr>
              <a:t>Снег  теперь уже не тот </a:t>
            </a:r>
            <a:br>
              <a:rPr lang="ru-RU" sz="2800" dirty="0" smtClean="0">
                <a:solidFill>
                  <a:srgbClr val="FFFF00"/>
                </a:solidFill>
                <a:latin typeface="Century Gothic" pitchFamily="34" charset="0"/>
              </a:rPr>
            </a:br>
            <a:r>
              <a:rPr lang="ru-RU" sz="2800" dirty="0" smtClean="0">
                <a:solidFill>
                  <a:srgbClr val="FFFF00"/>
                </a:solidFill>
                <a:latin typeface="Century Gothic" pitchFamily="34" charset="0"/>
              </a:rPr>
              <a:t>Потемнел он в поле,</a:t>
            </a:r>
            <a:br>
              <a:rPr lang="ru-RU" sz="2800" dirty="0" smtClean="0">
                <a:solidFill>
                  <a:srgbClr val="FFFF00"/>
                </a:solidFill>
                <a:latin typeface="Century Gothic" pitchFamily="34" charset="0"/>
              </a:rPr>
            </a:br>
            <a:r>
              <a:rPr lang="ru-RU" sz="2800" dirty="0" smtClean="0">
                <a:solidFill>
                  <a:srgbClr val="FFFF00"/>
                </a:solidFill>
                <a:latin typeface="Century Gothic" pitchFamily="34" charset="0"/>
              </a:rPr>
              <a:t>На озёрах треснул лёд,</a:t>
            </a:r>
            <a:br>
              <a:rPr lang="ru-RU" sz="2800" dirty="0" smtClean="0">
                <a:solidFill>
                  <a:srgbClr val="FFFF00"/>
                </a:solidFill>
                <a:latin typeface="Century Gothic" pitchFamily="34" charset="0"/>
              </a:rPr>
            </a:br>
            <a:r>
              <a:rPr lang="ru-RU" sz="2800" dirty="0" smtClean="0">
                <a:solidFill>
                  <a:srgbClr val="FFFF00"/>
                </a:solidFill>
                <a:latin typeface="Century Gothic" pitchFamily="34" charset="0"/>
              </a:rPr>
              <a:t>Будто раскололи.</a:t>
            </a:r>
            <a:endParaRPr lang="ru-RU" sz="2800" dirty="0">
              <a:solidFill>
                <a:srgbClr val="FFFF00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1022584"/>
            <a:ext cx="91440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Облака бегут быстрей,</a:t>
            </a:r>
            <a:b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Небо стало выше,</a:t>
            </a:r>
            <a:b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Зачирикал</a:t>
            </a:r>
            <a:r>
              <a:rPr kumimoji="0" lang="ru-RU" sz="2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воробей</a:t>
            </a:r>
            <a:br>
              <a:rPr kumimoji="0" lang="ru-RU" sz="2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Веселей на крыше.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6403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0" y="3501008"/>
            <a:ext cx="4572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FFFF00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Облака бегут быстрей,</a:t>
            </a:r>
            <a:br>
              <a:rPr lang="ru-RU" sz="2800" dirty="0" smtClean="0">
                <a:solidFill>
                  <a:srgbClr val="FFFF00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FFFF00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Небо стало выше,</a:t>
            </a:r>
            <a:br>
              <a:rPr lang="ru-RU" sz="2800" dirty="0" smtClean="0">
                <a:solidFill>
                  <a:srgbClr val="FFFF00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FFFF00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Зачирикал воробей</a:t>
            </a:r>
            <a:br>
              <a:rPr lang="ru-RU" sz="2800" dirty="0" smtClean="0">
                <a:solidFill>
                  <a:srgbClr val="FFFF00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FFFF00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Веселей на крыше.</a:t>
            </a:r>
            <a:endParaRPr lang="ru-RU" sz="2800" dirty="0">
              <a:solidFill>
                <a:srgbClr val="FFFF00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404664"/>
            <a:ext cx="610242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FFFF00"/>
                </a:solidFill>
                <a:latin typeface="Century Gothic" pitchFamily="34" charset="0"/>
              </a:rPr>
              <a:t>Всё чернее с каждым днём </a:t>
            </a:r>
            <a:br>
              <a:rPr lang="ru-RU" sz="2800" dirty="0" smtClean="0">
                <a:solidFill>
                  <a:srgbClr val="FFFF00"/>
                </a:solidFill>
                <a:latin typeface="Century Gothic" pitchFamily="34" charset="0"/>
              </a:rPr>
            </a:br>
            <a:r>
              <a:rPr lang="ru-RU" sz="2800" dirty="0" smtClean="0">
                <a:solidFill>
                  <a:srgbClr val="FFFF00"/>
                </a:solidFill>
                <a:latin typeface="Century Gothic" pitchFamily="34" charset="0"/>
              </a:rPr>
              <a:t>Стёжки и дорожки, </a:t>
            </a:r>
            <a:br>
              <a:rPr lang="ru-RU" sz="2800" dirty="0" smtClean="0">
                <a:solidFill>
                  <a:srgbClr val="FFFF00"/>
                </a:solidFill>
                <a:latin typeface="Century Gothic" pitchFamily="34" charset="0"/>
              </a:rPr>
            </a:br>
            <a:r>
              <a:rPr lang="ru-RU" sz="2800" dirty="0" smtClean="0">
                <a:solidFill>
                  <a:srgbClr val="FFFF00"/>
                </a:solidFill>
                <a:latin typeface="Century Gothic" pitchFamily="34" charset="0"/>
              </a:rPr>
              <a:t>И на вербах серебром, </a:t>
            </a:r>
            <a:br>
              <a:rPr lang="ru-RU" sz="2800" dirty="0" smtClean="0">
                <a:solidFill>
                  <a:srgbClr val="FFFF00"/>
                </a:solidFill>
                <a:latin typeface="Century Gothic" pitchFamily="34" charset="0"/>
              </a:rPr>
            </a:br>
            <a:r>
              <a:rPr lang="ru-RU" sz="2800" dirty="0" smtClean="0">
                <a:solidFill>
                  <a:srgbClr val="FFFF00"/>
                </a:solidFill>
                <a:latin typeface="Century Gothic" pitchFamily="34" charset="0"/>
              </a:rPr>
              <a:t>Светятся серёжки.</a:t>
            </a:r>
            <a:endParaRPr lang="ru-RU" sz="2800" dirty="0">
              <a:solidFill>
                <a:srgbClr val="FFFF00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1117</TotalTime>
  <Words>364</Words>
  <Application>Microsoft Office PowerPoint</Application>
  <PresentationFormat>Экран (4:3)</PresentationFormat>
  <Paragraphs>97</Paragraphs>
  <Slides>50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Трек</vt:lpstr>
      <vt:lpstr>Музыкально – игровая программа «Весна идёт!»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Исполнение музыкальных произведений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ИГРА «ЗНАЕШЬ ЛИ ТЫ МУЗЫКАЛЬНЫЕ ТЕРМИНЫ?»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ИГРА «СОСТАВЬ БУКЕТ»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Юля</cp:lastModifiedBy>
  <cp:revision>204</cp:revision>
  <dcterms:modified xsi:type="dcterms:W3CDTF">2016-04-07T06:36:54Z</dcterms:modified>
</cp:coreProperties>
</file>