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65" r:id="rId4"/>
    <p:sldId id="266" r:id="rId5"/>
    <p:sldId id="268" r:id="rId6"/>
    <p:sldId id="288" r:id="rId7"/>
    <p:sldId id="289" r:id="rId8"/>
    <p:sldId id="278" r:id="rId9"/>
    <p:sldId id="286" r:id="rId10"/>
    <p:sldId id="287" r:id="rId11"/>
    <p:sldId id="279" r:id="rId12"/>
    <p:sldId id="280" r:id="rId13"/>
    <p:sldId id="281" r:id="rId14"/>
    <p:sldId id="283" r:id="rId15"/>
    <p:sldId id="284" r:id="rId16"/>
    <p:sldId id="285" r:id="rId17"/>
    <p:sldId id="290" r:id="rId18"/>
    <p:sldId id="270" r:id="rId19"/>
    <p:sldId id="271" r:id="rId20"/>
    <p:sldId id="272" r:id="rId21"/>
    <p:sldId id="273" r:id="rId22"/>
    <p:sldId id="274" r:id="rId23"/>
    <p:sldId id="275" r:id="rId24"/>
    <p:sldId id="276" r:id="rId25"/>
    <p:sldId id="293" r:id="rId26"/>
    <p:sldId id="29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709" autoAdjust="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285720" y="214290"/>
            <a:ext cx="8429684" cy="5857916"/>
          </a:xfrm>
        </p:spPr>
        <p:txBody>
          <a:bodyPr>
            <a:normAutofit/>
          </a:bodyPr>
          <a:lstStyle/>
          <a:p>
            <a:pPr>
              <a:buNone/>
            </a:pPr>
            <a:endParaRPr lang="ru-RU" sz="3500" i="1" dirty="0" smtClean="0">
              <a:solidFill>
                <a:srgbClr val="00B050"/>
              </a:solidFill>
            </a:endParaRPr>
          </a:p>
          <a:p>
            <a:endParaRPr lang="ru-RU" dirty="0"/>
          </a:p>
        </p:txBody>
      </p:sp>
      <p:sp>
        <p:nvSpPr>
          <p:cNvPr id="22530" name="Rectangle 2"/>
          <p:cNvSpPr>
            <a:spLocks noChangeArrowheads="1"/>
          </p:cNvSpPr>
          <p:nvPr/>
        </p:nvSpPr>
        <p:spPr bwMode="auto">
          <a:xfrm>
            <a:off x="0" y="-735439"/>
            <a:ext cx="9144000" cy="74481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Министерство здравоохранения Республики Крым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Государственное автономное образовательное учреждение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среднего профессионального образования Республики Крым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«Крымский медицинский колледж»</a:t>
            </a:r>
          </a:p>
          <a:p>
            <a:pPr marL="0" marR="0" lvl="0" indent="0" algn="ctr" defTabSz="914400" rtl="0" eaLnBrk="0" fontAlgn="base" latinLnBrk="0" hangingPunct="0">
              <a:lnSpc>
                <a:spcPct val="100000"/>
              </a:lnSpc>
              <a:spcBef>
                <a:spcPct val="0"/>
              </a:spcBef>
              <a:spcAft>
                <a:spcPct val="0"/>
              </a:spcAft>
              <a:buClrTx/>
              <a:buSzTx/>
              <a:buFontTx/>
              <a:buNone/>
              <a:tabLst/>
            </a:pPr>
            <a:endParaRPr lang="ru-RU" sz="2000" b="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2000" b="1" dirty="0" smtClean="0">
              <a:latin typeface="Times New Roman" pitchFamily="18" charset="0"/>
              <a:cs typeface="Times New Roman" pitchFamily="18" charset="0"/>
            </a:endParaRPr>
          </a:p>
          <a:p>
            <a:pPr algn="ctr" eaLnBrk="0" fontAlgn="base" hangingPunct="0">
              <a:spcBef>
                <a:spcPct val="0"/>
              </a:spcBef>
              <a:spcAft>
                <a:spcPct val="0"/>
              </a:spcAft>
            </a:pPr>
            <a:r>
              <a:rPr lang="ru-RU" sz="3200" dirty="0" smtClean="0">
                <a:latin typeface="Times New Roman" pitchFamily="18" charset="0"/>
                <a:cs typeface="Times New Roman" pitchFamily="18" charset="0"/>
              </a:rPr>
              <a:t>Доклад</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 специальности </a:t>
            </a:r>
            <a:r>
              <a:rPr lang="ru-RU" sz="3200" b="1" dirty="0" smtClean="0">
                <a:latin typeface="Times New Roman" pitchFamily="18" charset="0"/>
                <a:cs typeface="Times New Roman" pitchFamily="18" charset="0"/>
              </a:rPr>
              <a:t>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«Психические болезни  с курсом наркологии»</a:t>
            </a:r>
          </a:p>
          <a:p>
            <a:pPr algn="ctr" eaLnBrk="0" fontAlgn="base" hangingPunct="0">
              <a:spcBef>
                <a:spcPct val="0"/>
              </a:spcBef>
              <a:spcAft>
                <a:spcPct val="0"/>
              </a:spcAft>
            </a:pPr>
            <a:endParaRPr lang="ru-RU" sz="3200" b="1" dirty="0" smtClean="0">
              <a:latin typeface="Times New Roman" pitchFamily="18" charset="0"/>
              <a:cs typeface="Times New Roman" pitchFamily="18" charset="0"/>
            </a:endParaRPr>
          </a:p>
          <a:p>
            <a:pPr algn="r" eaLnBrk="0" fontAlgn="base" hangingPunct="0">
              <a:spcBef>
                <a:spcPct val="0"/>
              </a:spcBef>
              <a:spcAft>
                <a:spcPct val="0"/>
              </a:spcAft>
            </a:pPr>
            <a:endParaRPr lang="ru-RU" sz="3200" b="1" dirty="0" smtClean="0">
              <a:latin typeface="Times New Roman" pitchFamily="18" charset="0"/>
              <a:cs typeface="Times New Roman" pitchFamily="18" charset="0"/>
            </a:endParaRPr>
          </a:p>
          <a:p>
            <a:pPr eaLnBrk="0" fontAlgn="base" hangingPunct="0">
              <a:spcBef>
                <a:spcPct val="0"/>
              </a:spcBef>
              <a:spcAft>
                <a:spcPct val="0"/>
              </a:spcAft>
            </a:pPr>
            <a:r>
              <a:rPr lang="ru-RU"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Преподаватель </a:t>
            </a:r>
            <a:r>
              <a:rPr lang="ru-RU" sz="2000" b="1" dirty="0" err="1" smtClean="0">
                <a:latin typeface="Times New Roman" pitchFamily="18" charset="0"/>
                <a:cs typeface="Times New Roman" pitchFamily="18" charset="0"/>
              </a:rPr>
              <a:t>Сторожилова</a:t>
            </a:r>
            <a:r>
              <a:rPr lang="ru-RU" sz="2000" b="1" dirty="0" smtClean="0">
                <a:latin typeface="Times New Roman" pitchFamily="18" charset="0"/>
                <a:cs typeface="Times New Roman" pitchFamily="18" charset="0"/>
              </a:rPr>
              <a:t> О.Л</a:t>
            </a:r>
            <a:r>
              <a:rPr lang="ru-RU" sz="2000" b="1" dirty="0" smtClean="0">
                <a:latin typeface="Times New Roman" pitchFamily="18" charset="0"/>
                <a:cs typeface="Times New Roman" pitchFamily="18" charset="0"/>
              </a:rPr>
              <a:t>.</a:t>
            </a:r>
          </a:p>
          <a:p>
            <a:pPr eaLnBrk="0" fontAlgn="base" hangingPunct="0">
              <a:spcBef>
                <a:spcPct val="0"/>
              </a:spcBef>
              <a:spcAft>
                <a:spcPct val="0"/>
              </a:spcAft>
            </a:pPr>
            <a:endParaRPr lang="ru-RU" sz="2000" b="1" dirty="0">
              <a:latin typeface="Times New Roman" pitchFamily="18" charset="0"/>
              <a:cs typeface="Times New Roman" pitchFamily="18" charset="0"/>
            </a:endParaRPr>
          </a:p>
          <a:p>
            <a:pPr eaLnBrk="0" fontAlgn="base" hangingPunct="0">
              <a:spcBef>
                <a:spcPct val="0"/>
              </a:spcBef>
              <a:spcAft>
                <a:spcPct val="0"/>
              </a:spcAft>
            </a:pPr>
            <a:endParaRPr lang="ru-RU" sz="2000" b="1" dirty="0" smtClean="0">
              <a:latin typeface="Times New Roman" pitchFamily="18" charset="0"/>
              <a:cs typeface="Times New Roman" pitchFamily="18" charset="0"/>
            </a:endParaRPr>
          </a:p>
          <a:p>
            <a:pPr eaLnBrk="0" fontAlgn="base" hangingPunct="0">
              <a:spcBef>
                <a:spcPct val="0"/>
              </a:spcBef>
              <a:spcAft>
                <a:spcPct val="0"/>
              </a:spcAft>
            </a:pPr>
            <a:endParaRPr lang="ru-RU" sz="2000" b="1" dirty="0">
              <a:latin typeface="Times New Roman" pitchFamily="18" charset="0"/>
              <a:cs typeface="Times New Roman" pitchFamily="18" charset="0"/>
            </a:endParaRPr>
          </a:p>
          <a:p>
            <a:pPr eaLnBrk="0" fontAlgn="base" hangingPunct="0">
              <a:spcBef>
                <a:spcPct val="0"/>
              </a:spcBef>
              <a:spcAft>
                <a:spcPct val="0"/>
              </a:spcAft>
            </a:pPr>
            <a:endParaRPr lang="ru-RU" sz="2000" b="1" dirty="0" smtClean="0">
              <a:latin typeface="Times New Roman" pitchFamily="18" charset="0"/>
              <a:cs typeface="Times New Roman" pitchFamily="18" charset="0"/>
            </a:endParaRPr>
          </a:p>
          <a:p>
            <a:pPr eaLnBrk="0" fontAlgn="base" hangingPunct="0">
              <a:spcBef>
                <a:spcPct val="0"/>
              </a:spcBef>
              <a:spcAft>
                <a:spcPct val="0"/>
              </a:spcAft>
            </a:pPr>
            <a:endParaRPr lang="ru-RU" sz="2000" b="1" dirty="0">
              <a:latin typeface="Times New Roman" pitchFamily="18" charset="0"/>
              <a:cs typeface="Times New Roman" pitchFamily="18" charset="0"/>
            </a:endParaRPr>
          </a:p>
          <a:p>
            <a:pPr eaLnBrk="0" fontAlgn="base" hangingPunct="0">
              <a:spcBef>
                <a:spcPct val="0"/>
              </a:spcBef>
              <a:spcAft>
                <a:spcPct val="0"/>
              </a:spcAft>
            </a:pPr>
            <a:endParaRPr lang="ru-RU" sz="2000" b="1" dirty="0" smtClean="0">
              <a:latin typeface="Times New Roman" pitchFamily="18" charset="0"/>
              <a:cs typeface="Times New Roman" pitchFamily="18" charset="0"/>
            </a:endParaRPr>
          </a:p>
          <a:p>
            <a:pPr algn="ctr" eaLnBrk="0" fontAlgn="base" hangingPunct="0">
              <a:spcBef>
                <a:spcPct val="0"/>
              </a:spcBef>
              <a:spcAft>
                <a:spcPct val="0"/>
              </a:spcAft>
            </a:pPr>
            <a:r>
              <a:rPr lang="ru-RU" sz="2000" b="1" smtClean="0">
                <a:latin typeface="Times New Roman" pitchFamily="18" charset="0"/>
                <a:cs typeface="Times New Roman" pitchFamily="18" charset="0"/>
              </a:rPr>
              <a:t>2021 год</a:t>
            </a:r>
            <a:endParaRPr lang="ru-RU" sz="2000" b="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214282" y="285750"/>
            <a:ext cx="8015318" cy="1000125"/>
          </a:xfrm>
        </p:spPr>
        <p:txBody>
          <a:bodyPr>
            <a:normAutofit fontScale="90000"/>
          </a:bodyPr>
          <a:lstStyle/>
          <a:p>
            <a:r>
              <a:rPr lang="ru-RU" sz="2700" b="1" dirty="0" smtClean="0">
                <a:solidFill>
                  <a:srgbClr val="00B050"/>
                </a:solidFill>
                <a:latin typeface="Times New Roman" pitchFamily="18" charset="0"/>
                <a:cs typeface="Times New Roman" pitchFamily="18" charset="0"/>
              </a:rPr>
              <a:t>Схема диагностического поиска и оказания помощи  пациентам с психическими расстройствами: </a:t>
            </a:r>
            <a:r>
              <a:rPr lang="ru-RU" dirty="0" smtClean="0"/>
              <a:t/>
            </a:r>
            <a:br>
              <a:rPr lang="ru-RU" dirty="0" smtClean="0"/>
            </a:br>
            <a:endParaRPr lang="ru-RU" sz="3100" dirty="0"/>
          </a:p>
        </p:txBody>
      </p:sp>
      <p:sp>
        <p:nvSpPr>
          <p:cNvPr id="4" name="Прямоугольник 3"/>
          <p:cNvSpPr/>
          <p:nvPr/>
        </p:nvSpPr>
        <p:spPr>
          <a:xfrm>
            <a:off x="714348" y="1285860"/>
            <a:ext cx="8143932" cy="5909310"/>
          </a:xfrm>
          <a:prstGeom prst="rect">
            <a:avLst/>
          </a:prstGeom>
        </p:spPr>
        <p:txBody>
          <a:bodyPr wrap="square">
            <a:spAutoFit/>
          </a:bodyPr>
          <a:lstStyle/>
          <a:p>
            <a:pPr algn="just"/>
            <a:r>
              <a:rPr lang="ru-RU" b="1" u="sng" dirty="0" smtClean="0">
                <a:latin typeface="Times New Roman" pitchFamily="18" charset="0"/>
                <a:cs typeface="Times New Roman" pitchFamily="18" charset="0"/>
              </a:rPr>
              <a:t>1 этап:</a:t>
            </a: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Используя сведения, полученные из медицинской документации, от больного и его близких, сформулировать вывод об имеющихся психических нарушениях и установить предположительно синдром на основании критериев, приведенных на занятиях</a:t>
            </a:r>
            <a:r>
              <a:rPr lang="ru-RU" sz="2000" dirty="0" smtClean="0"/>
              <a:t> «</a:t>
            </a:r>
            <a:r>
              <a:rPr lang="ru-RU" sz="2000" dirty="0" smtClean="0">
                <a:latin typeface="Times New Roman" pitchFamily="18" charset="0"/>
                <a:cs typeface="Times New Roman" pitchFamily="18" charset="0"/>
              </a:rPr>
              <a:t>Психические болезни  с курсом наркологии».</a:t>
            </a:r>
          </a:p>
          <a:p>
            <a:pPr algn="just"/>
            <a:endParaRPr lang="ru-RU" sz="2000" dirty="0" smtClean="0">
              <a:latin typeface="Times New Roman" pitchFamily="18" charset="0"/>
              <a:cs typeface="Times New Roman" pitchFamily="18" charset="0"/>
            </a:endParaRPr>
          </a:p>
          <a:p>
            <a:pPr algn="just"/>
            <a:r>
              <a:rPr lang="ru-RU" sz="2000" b="1" u="sng" dirty="0" smtClean="0">
                <a:latin typeface="Times New Roman" pitchFamily="18" charset="0"/>
                <a:cs typeface="Times New Roman" pitchFamily="18" charset="0"/>
              </a:rPr>
              <a:t>2 этап:</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Выделить проблемы, которые могут возникнуть у больного вследствие психического состояния, а так же из-за побочного действия лекарств, требующие внимания медицинского персонала в первую очередь.</a:t>
            </a:r>
          </a:p>
          <a:p>
            <a:pPr algn="just"/>
            <a:endParaRPr lang="ru-RU" sz="2000" dirty="0" smtClean="0">
              <a:latin typeface="Times New Roman" pitchFamily="18" charset="0"/>
              <a:cs typeface="Times New Roman" pitchFamily="18" charset="0"/>
            </a:endParaRPr>
          </a:p>
          <a:p>
            <a:pPr algn="just"/>
            <a:r>
              <a:rPr lang="ru-RU" sz="2000" b="1" u="sng" dirty="0" smtClean="0">
                <a:latin typeface="Times New Roman" pitchFamily="18" charset="0"/>
                <a:cs typeface="Times New Roman" pitchFamily="18" charset="0"/>
              </a:rPr>
              <a:t>3 этап:</a:t>
            </a:r>
            <a:r>
              <a:rPr lang="ru-RU" sz="2000" dirty="0" smtClean="0">
                <a:latin typeface="Times New Roman" pitchFamily="18" charset="0"/>
                <a:cs typeface="Times New Roman" pitchFamily="18" charset="0"/>
              </a:rPr>
              <a:t> Определить тактику организации помощи больному и ухода за ним с учетом возникновения возможных проблем.</a:t>
            </a: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3"/>
            <a:ext cx="8501122" cy="6155531"/>
          </a:xfrm>
          <a:prstGeom prst="rect">
            <a:avLst/>
          </a:prstGeom>
        </p:spPr>
        <p:txBody>
          <a:bodyPr wrap="square">
            <a:spAutoFit/>
          </a:bodyPr>
          <a:lstStyle/>
          <a:p>
            <a:pPr algn="just">
              <a:buNone/>
            </a:pPr>
            <a:r>
              <a:rPr lang="ru-RU" sz="2000" b="1" dirty="0" smtClean="0">
                <a:latin typeface="Times New Roman" pitchFamily="18" charset="0"/>
                <a:cs typeface="Times New Roman" pitchFamily="18" charset="0"/>
              </a:rPr>
              <a:t>Пример ситуационной  задачи к практическому занятию по теме: </a:t>
            </a:r>
            <a:r>
              <a:rPr lang="ru-RU" sz="2000" u="sng" dirty="0" smtClean="0">
                <a:latin typeface="Times New Roman" pitchFamily="18" charset="0"/>
                <a:cs typeface="Times New Roman" pitchFamily="18" charset="0"/>
              </a:rPr>
              <a:t>Ознакомление студентов с клиническими проявлениями психических  расстройств часто встречающихся при соматических и инфекционных заболеваниях</a:t>
            </a:r>
            <a:r>
              <a:rPr lang="ru-RU" sz="2000" b="1" dirty="0" smtClean="0">
                <a:latin typeface="Times New Roman" pitchFamily="18" charset="0"/>
                <a:cs typeface="Times New Roman" pitchFamily="18" charset="0"/>
              </a:rPr>
              <a:t>:</a:t>
            </a:r>
          </a:p>
          <a:p>
            <a:pPr algn="just">
              <a:buNone/>
            </a:pPr>
            <a:r>
              <a:rPr lang="ru-RU" sz="2000" dirty="0" smtClean="0">
                <a:latin typeface="Times New Roman" pitchFamily="18" charset="0"/>
                <a:cs typeface="Times New Roman" pitchFamily="18" charset="0"/>
              </a:rPr>
              <a:t>     Пациент 42-х лет, поступил в отделение челюстно-лицевой хирургии с диагнозом: перелом костей носа со смещением, перелом скуловой кости, сотрясение головного мозга. Травмы получил, находясь в состоянии алкогольного опьянения.  Пациент прооперирован и переведен в палату. </a:t>
            </a:r>
          </a:p>
          <a:p>
            <a:pPr algn="just">
              <a:lnSpc>
                <a:spcPct val="120000"/>
              </a:lnSpc>
              <a:buNone/>
            </a:pPr>
            <a:r>
              <a:rPr lang="ru-RU" sz="2000" dirty="0" smtClean="0">
                <a:latin typeface="Times New Roman" pitchFamily="18" charset="0"/>
                <a:cs typeface="Times New Roman" pitchFamily="18" charset="0"/>
              </a:rPr>
              <a:t>          На следующий день вечером состояние больного изменилось. Стал беспокойным, суетливым. В беседе часто отвлекается, дезориентирован во времени. Вскакивает с постели, что-то ищет под подушкой, заглядывает под кровать, копается в постельном белье, шарит рукой по стене, пытаясь поймать несуществующих насекомых. Порой испуганно озирается, разговаривает сам с собой. При объективном обследовании отмечается  повышение температуры (38.6 градусов), небольшая ригидность затылочных мышц. В клиническом анализе крови выраженный лейкоцитоз со сдвигом лейкоцитарной формулы влево, повышение СОЭ.</a:t>
            </a:r>
          </a:p>
          <a:p>
            <a:pPr algn="just">
              <a:buNone/>
            </a:pPr>
            <a:endParaRPr lang="ru-RU"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Olga Storozhilova\Мои документы\Downloads\психомоторное.jpg"/>
          <p:cNvPicPr>
            <a:picLocks noChangeAspect="1" noChangeArrowheads="1"/>
          </p:cNvPicPr>
          <p:nvPr/>
        </p:nvPicPr>
        <p:blipFill>
          <a:blip r:embed="rId2" cstate="print"/>
          <a:srcRect/>
          <a:stretch>
            <a:fillRect/>
          </a:stretch>
        </p:blipFill>
        <p:spPr bwMode="auto">
          <a:xfrm>
            <a:off x="1214414" y="1357298"/>
            <a:ext cx="7358114" cy="4572032"/>
          </a:xfrm>
          <a:prstGeom prst="rect">
            <a:avLst/>
          </a:prstGeom>
          <a:ln w="228600" cap="sq" cmpd="thickThin">
            <a:solidFill>
              <a:srgbClr val="000000"/>
            </a:solidFill>
            <a:prstDash val="solid"/>
            <a:miter lim="800000"/>
          </a:ln>
          <a:effectLst>
            <a:innerShdw blurRad="76200">
              <a:srgbClr val="000000"/>
            </a:innerShdw>
          </a:effectLst>
        </p:spPr>
      </p:pic>
      <p:sp>
        <p:nvSpPr>
          <p:cNvPr id="3" name="Заголовок 2"/>
          <p:cNvSpPr>
            <a:spLocks noGrp="1"/>
          </p:cNvSpPr>
          <p:nvPr>
            <p:ph type="title"/>
          </p:nvPr>
        </p:nvSpPr>
        <p:spPr>
          <a:xfrm>
            <a:off x="457200" y="274638"/>
            <a:ext cx="8229600" cy="511156"/>
          </a:xfrm>
        </p:spPr>
        <p:txBody>
          <a:bodyPr>
            <a:normAutofit/>
          </a:bodyPr>
          <a:lstStyle/>
          <a:p>
            <a:r>
              <a:rPr lang="ru-RU" sz="2400" b="1" dirty="0" smtClean="0">
                <a:latin typeface="Times New Roman" pitchFamily="18" charset="0"/>
                <a:cs typeface="Times New Roman" pitchFamily="18" charset="0"/>
              </a:rPr>
              <a:t>Иллюстрация к задаче</a:t>
            </a:r>
            <a:endParaRPr lang="ru-RU" sz="24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142984"/>
            <a:ext cx="7429552" cy="29546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r>
              <a:rPr lang="ru-RU" sz="2400" b="1" dirty="0" smtClean="0">
                <a:latin typeface="Times New Roman" pitchFamily="18" charset="0"/>
                <a:cs typeface="Times New Roman" pitchFamily="18" charset="0"/>
              </a:rPr>
              <a:t>ЗАДАНИЕ:</a:t>
            </a:r>
          </a:p>
          <a:p>
            <a:pPr fontAlgn="base"/>
            <a:endParaRPr lang="ru-RU" b="1" dirty="0" smtClean="0">
              <a:latin typeface="Times New Roman" pitchFamily="18" charset="0"/>
              <a:cs typeface="Times New Roman" pitchFamily="18" charset="0"/>
            </a:endParaRPr>
          </a:p>
          <a:p>
            <a:pPr marL="342900" indent="-342900" fontAlgn="base">
              <a:buFont typeface="+mj-lt"/>
              <a:buAutoNum type="arabicPeriod"/>
            </a:pPr>
            <a:r>
              <a:rPr lang="ru-RU"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Опишите, используя предложенный текст и иллюстрацию психическое состояния больного.</a:t>
            </a:r>
          </a:p>
          <a:p>
            <a:pPr marL="342900" indent="-342900" fontAlgn="base"/>
            <a:endParaRPr lang="ru-RU" sz="2400" dirty="0" smtClean="0">
              <a:latin typeface="Times New Roman" pitchFamily="18" charset="0"/>
              <a:cs typeface="Times New Roman" pitchFamily="18" charset="0"/>
            </a:endParaRPr>
          </a:p>
          <a:p>
            <a:pPr marL="342900" indent="-342900" fontAlgn="base">
              <a:buFont typeface="+mj-lt"/>
              <a:buAutoNum type="arabicPeriod"/>
            </a:pPr>
            <a:r>
              <a:rPr lang="ru-RU" sz="2400" dirty="0" smtClean="0">
                <a:latin typeface="Times New Roman" pitchFamily="18" charset="0"/>
                <a:cs typeface="Times New Roman" pitchFamily="18" charset="0"/>
              </a:rPr>
              <a:t>Назовите  предполагаемый диагноз.</a:t>
            </a:r>
          </a:p>
          <a:p>
            <a:pPr marL="342900" indent="-342900" fontAlgn="base">
              <a:buFont typeface="+mj-lt"/>
              <a:buAutoNum type="arabicPeriod"/>
            </a:pPr>
            <a:endParaRPr lang="ru-RU" sz="2400" dirty="0" smtClean="0">
              <a:latin typeface="Times New Roman" pitchFamily="18" charset="0"/>
              <a:cs typeface="Times New Roman" pitchFamily="18" charset="0"/>
            </a:endParaRPr>
          </a:p>
          <a:p>
            <a:pPr marL="342900" indent="-342900" fontAlgn="base">
              <a:buFont typeface="+mj-lt"/>
              <a:buAutoNum type="arabicPeriod"/>
            </a:pPr>
            <a:r>
              <a:rPr lang="ru-RU" sz="2400" dirty="0" smtClean="0">
                <a:latin typeface="Times New Roman" pitchFamily="18" charset="0"/>
                <a:cs typeface="Times New Roman" pitchFamily="18" charset="0"/>
              </a:rPr>
              <a:t>Определите план  дальнейшего наблюдения и ухода.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85728"/>
            <a:ext cx="8229600" cy="1143000"/>
          </a:xfrm>
        </p:spPr>
        <p:txBody>
          <a:bodyPr>
            <a:normAutofit/>
          </a:bodyPr>
          <a:lstStyle/>
          <a:p>
            <a:r>
              <a:rPr lang="ru-RU" sz="2800" b="1" u="sng" dirty="0" smtClean="0">
                <a:solidFill>
                  <a:srgbClr val="00B050"/>
                </a:solidFill>
                <a:latin typeface="Times New Roman" pitchFamily="18" charset="0"/>
                <a:cs typeface="Times New Roman" pitchFamily="18" charset="0"/>
              </a:rPr>
              <a:t>ЭТАЛОН ОТВЕТА:</a:t>
            </a:r>
            <a:br>
              <a:rPr lang="ru-RU" sz="2800" b="1" u="sng" dirty="0" smtClean="0">
                <a:solidFill>
                  <a:srgbClr val="00B050"/>
                </a:solidFill>
                <a:latin typeface="Times New Roman" pitchFamily="18" charset="0"/>
                <a:cs typeface="Times New Roman" pitchFamily="18" charset="0"/>
              </a:rPr>
            </a:br>
            <a:r>
              <a:rPr lang="en-US" sz="2800" b="1" dirty="0" smtClean="0">
                <a:latin typeface="Times New Roman" pitchFamily="18" charset="0"/>
                <a:cs typeface="Times New Roman" pitchFamily="18" charset="0"/>
              </a:rPr>
              <a:t>I.</a:t>
            </a:r>
            <a:r>
              <a:rPr lang="ru-RU" sz="2800" b="1" dirty="0" smtClean="0">
                <a:latin typeface="Times New Roman" pitchFamily="18" charset="0"/>
                <a:cs typeface="Times New Roman" pitchFamily="18" charset="0"/>
              </a:rPr>
              <a:t>Обоснование</a:t>
            </a:r>
            <a:endParaRPr lang="ru-RU" sz="2800" dirty="0"/>
          </a:p>
        </p:txBody>
      </p:sp>
      <p:sp>
        <p:nvSpPr>
          <p:cNvPr id="4" name="Прямоугольник 3"/>
          <p:cNvSpPr/>
          <p:nvPr/>
        </p:nvSpPr>
        <p:spPr>
          <a:xfrm>
            <a:off x="571472" y="1214422"/>
            <a:ext cx="8286808" cy="4955203"/>
          </a:xfrm>
          <a:prstGeom prst="rect">
            <a:avLst/>
          </a:prstGeom>
        </p:spPr>
        <p:txBody>
          <a:bodyPr wrap="square">
            <a:spAutoFit/>
          </a:bodyPr>
          <a:lstStyle/>
          <a:p>
            <a:pPr>
              <a:buNone/>
            </a:pPr>
            <a:r>
              <a:rPr lang="ru-RU" sz="2800" b="1" dirty="0" smtClean="0">
                <a:latin typeface="Times New Roman" pitchFamily="18" charset="0"/>
                <a:cs typeface="Times New Roman" pitchFamily="18" charset="0"/>
              </a:rPr>
              <a:t>1. </a:t>
            </a:r>
            <a:r>
              <a:rPr lang="ru-RU" sz="2800" b="1" dirty="0" err="1" smtClean="0">
                <a:solidFill>
                  <a:schemeClr val="accent1">
                    <a:lumMod val="50000"/>
                  </a:schemeClr>
                </a:solidFill>
                <a:latin typeface="Times New Roman" pitchFamily="18" charset="0"/>
                <a:cs typeface="Times New Roman" pitchFamily="18" charset="0"/>
              </a:rPr>
              <a:t>Синдромальный</a:t>
            </a:r>
            <a:r>
              <a:rPr lang="ru-RU" sz="2800" b="1" dirty="0" smtClean="0">
                <a:solidFill>
                  <a:schemeClr val="accent1">
                    <a:lumMod val="50000"/>
                  </a:schemeClr>
                </a:solidFill>
                <a:latin typeface="Times New Roman" pitchFamily="18" charset="0"/>
                <a:cs typeface="Times New Roman" pitchFamily="18" charset="0"/>
              </a:rPr>
              <a:t> диагноз</a:t>
            </a:r>
            <a:endParaRPr lang="ru-RU" sz="2800" dirty="0" smtClean="0">
              <a:solidFill>
                <a:schemeClr val="accent1">
                  <a:lumMod val="50000"/>
                </a:schemeClr>
              </a:solidFill>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Состояние больного следует расценить как </a:t>
            </a:r>
            <a:r>
              <a:rPr lang="ru-RU" sz="2400" b="1" dirty="0" smtClean="0">
                <a:solidFill>
                  <a:schemeClr val="tx1">
                    <a:lumMod val="95000"/>
                    <a:lumOff val="5000"/>
                  </a:schemeClr>
                </a:solidFill>
                <a:latin typeface="Times New Roman" pitchFamily="18" charset="0"/>
                <a:cs typeface="Times New Roman" pitchFamily="18" charset="0"/>
              </a:rPr>
              <a:t>делирий</a:t>
            </a:r>
            <a:r>
              <a:rPr lang="ru-RU" sz="2400" dirty="0" smtClean="0">
                <a:solidFill>
                  <a:schemeClr val="accent1">
                    <a:lumMod val="50000"/>
                  </a:schemeClr>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Делирий – острое иллюзорно-галлюцинаторное </a:t>
            </a:r>
            <a:r>
              <a:rPr lang="ru-RU" sz="2400" b="1" dirty="0" smtClean="0">
                <a:latin typeface="Times New Roman" pitchFamily="18" charset="0"/>
                <a:cs typeface="Times New Roman" pitchFamily="18" charset="0"/>
              </a:rPr>
              <a:t>расстройство сознания.</a:t>
            </a:r>
          </a:p>
          <a:p>
            <a:pPr algn="just">
              <a:buNone/>
            </a:pPr>
            <a:r>
              <a:rPr lang="ru-RU" sz="2400" dirty="0" smtClean="0">
                <a:latin typeface="Times New Roman" pitchFamily="18" charset="0"/>
                <a:cs typeface="Times New Roman" pitchFamily="18" charset="0"/>
              </a:rPr>
              <a:t> </a:t>
            </a:r>
            <a:r>
              <a:rPr lang="ru-RU" sz="2400" b="1" dirty="0" smtClean="0">
                <a:solidFill>
                  <a:schemeClr val="accent1">
                    <a:lumMod val="50000"/>
                  </a:schemeClr>
                </a:solidFill>
                <a:latin typeface="Times New Roman" pitchFamily="18" charset="0"/>
                <a:cs typeface="Times New Roman" pitchFamily="18" charset="0"/>
              </a:rPr>
              <a:t>Признаки делирия:</a:t>
            </a:r>
          </a:p>
          <a:p>
            <a:pPr algn="just">
              <a:buFontTx/>
              <a:buChar char="-"/>
            </a:pPr>
            <a:r>
              <a:rPr lang="ru-RU" sz="2400" dirty="0" smtClean="0">
                <a:latin typeface="Times New Roman" pitchFamily="18" charset="0"/>
                <a:cs typeface="Times New Roman" pitchFamily="18" charset="0"/>
              </a:rPr>
              <a:t>нарушение ориентировки в месте, времени, ситуации (не может ответить, где находится, какое время суток), </a:t>
            </a:r>
          </a:p>
          <a:p>
            <a:pPr algn="just"/>
            <a:r>
              <a:rPr lang="ru-RU" sz="2400" dirty="0" smtClean="0">
                <a:latin typeface="Times New Roman" pitchFamily="18" charset="0"/>
                <a:cs typeface="Times New Roman" pitchFamily="18" charset="0"/>
              </a:rPr>
              <a:t>НО сохранение ориентировки в собственном «Я»;</a:t>
            </a:r>
          </a:p>
          <a:p>
            <a:pPr algn="just">
              <a:buNone/>
            </a:pPr>
            <a:r>
              <a:rPr lang="ru-RU" sz="2400" dirty="0" smtClean="0">
                <a:latin typeface="Times New Roman" pitchFamily="18" charset="0"/>
                <a:cs typeface="Times New Roman" pitchFamily="18" charset="0"/>
              </a:rPr>
              <a:t>- наличие в </a:t>
            </a:r>
            <a:r>
              <a:rPr lang="ru-RU" sz="2400" dirty="0" err="1" smtClean="0">
                <a:latin typeface="Times New Roman" pitchFamily="18" charset="0"/>
                <a:cs typeface="Times New Roman" pitchFamily="18" charset="0"/>
              </a:rPr>
              <a:t>клнинической</a:t>
            </a:r>
            <a:r>
              <a:rPr lang="ru-RU" sz="2400" dirty="0" smtClean="0">
                <a:latin typeface="Times New Roman" pitchFamily="18" charset="0"/>
                <a:cs typeface="Times New Roman" pitchFamily="18" charset="0"/>
              </a:rPr>
              <a:t> картине истинных зрительных и слуховых </a:t>
            </a:r>
            <a:r>
              <a:rPr lang="ru-RU" sz="2400" dirty="0" err="1" smtClean="0">
                <a:latin typeface="Times New Roman" pitchFamily="18" charset="0"/>
                <a:cs typeface="Times New Roman" pitchFamily="18" charset="0"/>
              </a:rPr>
              <a:t>сценоподобных</a:t>
            </a:r>
            <a:r>
              <a:rPr lang="ru-RU" sz="2400" dirty="0" smtClean="0">
                <a:latin typeface="Times New Roman" pitchFamily="18" charset="0"/>
                <a:cs typeface="Times New Roman" pitchFamily="18" charset="0"/>
              </a:rPr>
              <a:t> галлюцинаций (толпа людей, угрожающих расправой, насекомые) и иллюзий;</a:t>
            </a:r>
          </a:p>
          <a:p>
            <a:pPr algn="just">
              <a:buNone/>
            </a:pPr>
            <a:r>
              <a:rPr lang="ru-RU" sz="2400" dirty="0" smtClean="0">
                <a:latin typeface="Times New Roman" pitchFamily="18" charset="0"/>
                <a:cs typeface="Times New Roman" pitchFamily="18" charset="0"/>
              </a:rPr>
              <a:t>- двигательное возбуждение, неадекватное поведение, обусловленное содержанием галлюцинаций.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2. Проблемы пациента</a:t>
            </a:r>
            <a:endParaRPr lang="ru-RU" dirty="0"/>
          </a:p>
        </p:txBody>
      </p:sp>
      <p:sp>
        <p:nvSpPr>
          <p:cNvPr id="3" name="Прямоугольник 2"/>
          <p:cNvSpPr/>
          <p:nvPr/>
        </p:nvSpPr>
        <p:spPr>
          <a:xfrm>
            <a:off x="642910" y="1285860"/>
            <a:ext cx="7572428" cy="5232202"/>
          </a:xfrm>
          <a:prstGeom prst="rect">
            <a:avLst/>
          </a:prstGeom>
        </p:spPr>
        <p:txBody>
          <a:bodyPr wrap="square">
            <a:spAutoFit/>
          </a:bodyPr>
          <a:lstStyle/>
          <a:p>
            <a:pPr algn="just"/>
            <a:r>
              <a:rPr lang="ru-RU" dirty="0" smtClean="0">
                <a:latin typeface="Times New Roman" pitchFamily="18" charset="0"/>
                <a:cs typeface="Times New Roman" pitchFamily="18" charset="0"/>
              </a:rPr>
              <a:t>    </a:t>
            </a:r>
          </a:p>
          <a:p>
            <a:pPr algn="just"/>
            <a:r>
              <a:rPr lang="ru-RU" sz="2000" dirty="0" smtClean="0">
                <a:latin typeface="Times New Roman" pitchFamily="18" charset="0"/>
                <a:cs typeface="Times New Roman" pitchFamily="18" charset="0"/>
              </a:rPr>
              <a:t>    Делирий свидетельствует о резкой декомпенсации всех защитных сил организма. Это опасное, угрожающее жизни состояние. Оно сопровождается </a:t>
            </a:r>
            <a:r>
              <a:rPr lang="ru-RU" sz="2000" dirty="0" err="1" smtClean="0">
                <a:latin typeface="Times New Roman" pitchFamily="18" charset="0"/>
                <a:cs typeface="Times New Roman" pitchFamily="18" charset="0"/>
              </a:rPr>
              <a:t>бессоницей</a:t>
            </a:r>
            <a:r>
              <a:rPr lang="ru-RU" sz="2000" dirty="0" smtClean="0">
                <a:latin typeface="Times New Roman" pitchFamily="18" charset="0"/>
                <a:cs typeface="Times New Roman" pitchFamily="18" charset="0"/>
              </a:rPr>
              <a:t>, двигательным беспокойством, обусловленным содержанием иллюзий и  галлюцинаций, которые как правило угрожающего характера, а так же - колебанием АД, тахикардией, риском возникновения гипостатической пневмонии и отёка головного мозга.</a:t>
            </a:r>
          </a:p>
          <a:p>
            <a:pPr algn="just"/>
            <a:endParaRPr lang="ru-RU" sz="2000" dirty="0" smtClean="0">
              <a:latin typeface="Times New Roman" pitchFamily="18" charset="0"/>
              <a:cs typeface="Times New Roman" pitchFamily="18" charset="0"/>
            </a:endParaRPr>
          </a:p>
          <a:p>
            <a:pPr algn="just"/>
            <a:r>
              <a:rPr lang="ru-RU" sz="1600" u="sng" dirty="0" smtClean="0">
                <a:latin typeface="Times New Roman" pitchFamily="18" charset="0"/>
                <a:cs typeface="Times New Roman" pitchFamily="18" charset="0"/>
              </a:rPr>
              <a:t>СЛЕДОВАТЕЛЬНО,</a:t>
            </a:r>
            <a:r>
              <a:rPr lang="ru-RU" sz="2000" u="sng" dirty="0" smtClean="0">
                <a:latin typeface="Times New Roman" pitchFamily="18" charset="0"/>
                <a:cs typeface="Times New Roman" pitchFamily="18" charset="0"/>
              </a:rPr>
              <a:t>  приоритетные проблемы пациента это:</a:t>
            </a:r>
          </a:p>
          <a:p>
            <a:pPr algn="just"/>
            <a:endParaRPr lang="ru-RU" sz="2000" u="sng" dirty="0" smtClean="0">
              <a:latin typeface="Times New Roman" pitchFamily="18" charset="0"/>
              <a:cs typeface="Times New Roman" pitchFamily="18" charset="0"/>
            </a:endParaRPr>
          </a:p>
          <a:p>
            <a:pPr marL="457200" indent="-457200" algn="just">
              <a:buFont typeface="+mj-lt"/>
              <a:buAutoNum type="arabicPeriod"/>
            </a:pPr>
            <a:r>
              <a:rPr lang="ru-RU" sz="2400" dirty="0" smtClean="0">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психомоторное возбуждение, которое опасно, как  для окружающих, так и для самого больного;</a:t>
            </a:r>
          </a:p>
          <a:p>
            <a:pPr marL="457200" indent="-457200" algn="just">
              <a:buFont typeface="+mj-lt"/>
              <a:buAutoNum type="arabicPeriod"/>
            </a:pPr>
            <a:endParaRPr lang="ru-RU" sz="2400" b="1" dirty="0" smtClean="0">
              <a:solidFill>
                <a:srgbClr val="FF0000"/>
              </a:solidFill>
              <a:latin typeface="Times New Roman" pitchFamily="18" charset="0"/>
              <a:cs typeface="Times New Roman" pitchFamily="18" charset="0"/>
            </a:endParaRPr>
          </a:p>
          <a:p>
            <a:pPr marL="457200" indent="-457200" algn="just">
              <a:buFont typeface="+mj-lt"/>
              <a:buAutoNum type="arabicPeriod"/>
            </a:pPr>
            <a:r>
              <a:rPr lang="ru-RU" sz="2400" b="1" dirty="0" smtClean="0">
                <a:solidFill>
                  <a:srgbClr val="FF0000"/>
                </a:solidFill>
                <a:latin typeface="Times New Roman" pitchFamily="18" charset="0"/>
                <a:cs typeface="Times New Roman" pitchFamily="18" charset="0"/>
              </a:rPr>
              <a:t> тяжесть соматического состояния пациента.</a:t>
            </a:r>
          </a:p>
          <a:p>
            <a:pPr algn="just"/>
            <a:r>
              <a:rPr lang="ru-RU" sz="2000" b="1" dirty="0" smtClean="0">
                <a:solidFill>
                  <a:srgbClr val="FF0000"/>
                </a:solidFill>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3. Тактика м/</a:t>
            </a:r>
            <a:r>
              <a:rPr lang="ru-RU" b="1" dirty="0" err="1" smtClean="0">
                <a:latin typeface="Times New Roman" pitchFamily="18" charset="0"/>
                <a:cs typeface="Times New Roman" pitchFamily="18" charset="0"/>
              </a:rPr>
              <a:t>п</a:t>
            </a:r>
            <a:r>
              <a:rPr lang="ru-RU" dirty="0" smtClean="0"/>
              <a:t/>
            </a:r>
            <a:br>
              <a:rPr lang="ru-RU" dirty="0" smtClean="0"/>
            </a:br>
            <a:endParaRPr lang="ru-RU" dirty="0"/>
          </a:p>
        </p:txBody>
      </p:sp>
      <p:sp>
        <p:nvSpPr>
          <p:cNvPr id="5" name="Прямоугольник 4"/>
          <p:cNvSpPr/>
          <p:nvPr/>
        </p:nvSpPr>
        <p:spPr>
          <a:xfrm>
            <a:off x="428596" y="857232"/>
            <a:ext cx="8072494" cy="4801314"/>
          </a:xfrm>
          <a:prstGeom prst="rect">
            <a:avLst/>
          </a:prstGeom>
        </p:spPr>
        <p:txBody>
          <a:bodyPr wrap="square">
            <a:spAutoFit/>
          </a:bodyPr>
          <a:lstStyle/>
          <a:p>
            <a:pPr marL="342900" indent="-342900" algn="just">
              <a:buFont typeface="+mj-lt"/>
              <a:buAutoNum type="arabicPeriod"/>
            </a:pPr>
            <a:r>
              <a:rPr lang="ru-RU" b="1" dirty="0" smtClean="0">
                <a:latin typeface="Times New Roman" pitchFamily="18" charset="0"/>
                <a:cs typeface="Times New Roman" pitchFamily="18" charset="0"/>
              </a:rPr>
              <a:t>Вызов дежурного врача</a:t>
            </a:r>
            <a:r>
              <a:rPr lang="ru-RU" dirty="0" smtClean="0">
                <a:latin typeface="Times New Roman" pitchFamily="18" charset="0"/>
                <a:cs typeface="Times New Roman" pitchFamily="18" charset="0"/>
              </a:rPr>
              <a:t> – необходим для уточнения диагноза, определения причин  возникновения данного состояния и способов лекарственного лечения делирия, определения дальнейшей тактики ведения больного.</a:t>
            </a:r>
          </a:p>
          <a:p>
            <a:pPr marL="342900" indent="-342900" algn="just">
              <a:buFont typeface="+mj-lt"/>
              <a:buAutoNum type="arabicPeriod"/>
            </a:pPr>
            <a:r>
              <a:rPr lang="ru-RU" b="1" dirty="0" smtClean="0">
                <a:latin typeface="Times New Roman" pitchFamily="18" charset="0"/>
                <a:cs typeface="Times New Roman" pitchFamily="18" charset="0"/>
              </a:rPr>
              <a:t>Фиксация больного</a:t>
            </a:r>
            <a:r>
              <a:rPr lang="ru-RU" dirty="0" smtClean="0">
                <a:latin typeface="Times New Roman" pitchFamily="18" charset="0"/>
                <a:cs typeface="Times New Roman" pitchFamily="18" charset="0"/>
              </a:rPr>
              <a:t> — для выполнения необходимых назначений, а также предотвращения опасного для самого больного и окружающих поведения.</a:t>
            </a:r>
          </a:p>
          <a:p>
            <a:pPr marL="342900" indent="-342900" algn="just">
              <a:buFont typeface="+mj-lt"/>
              <a:buAutoNum type="arabicPeriod"/>
            </a:pPr>
            <a:r>
              <a:rPr lang="ru-RU" b="1" dirty="0" smtClean="0">
                <a:latin typeface="Times New Roman" pitchFamily="18" charset="0"/>
                <a:cs typeface="Times New Roman" pitchFamily="18" charset="0"/>
              </a:rPr>
              <a:t>Постоянное наблюдение</a:t>
            </a:r>
            <a:r>
              <a:rPr lang="ru-RU" dirty="0" smtClean="0">
                <a:latin typeface="Times New Roman" pitchFamily="18" charset="0"/>
                <a:cs typeface="Times New Roman" pitchFamily="18" charset="0"/>
              </a:rPr>
              <a:t> за больным необходимо для того, чтобы обнаруживать изменения в соматическом и психическом состоянии, для своевременного выявления осложнений и побочных эффектов терапии.</a:t>
            </a:r>
          </a:p>
          <a:p>
            <a:pPr marL="342900" indent="-342900" algn="just">
              <a:buFont typeface="+mj-lt"/>
              <a:buAutoNum type="arabicPeriod"/>
            </a:pPr>
            <a:r>
              <a:rPr lang="ru-RU" b="1" dirty="0" smtClean="0">
                <a:latin typeface="Times New Roman" pitchFamily="18" charset="0"/>
                <a:cs typeface="Times New Roman" pitchFamily="18" charset="0"/>
              </a:rPr>
              <a:t>Необходимо</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оценивать</a:t>
            </a:r>
            <a:r>
              <a:rPr lang="ru-RU" dirty="0" smtClean="0">
                <a:latin typeface="Times New Roman" pitchFamily="18" charset="0"/>
                <a:cs typeface="Times New Roman" pitchFamily="18" charset="0"/>
              </a:rPr>
              <a:t> ритм дыхания, следить за частотой пульса, измерять АД и температуру для своевременного выявления коллапса, начинающейся пневмонии, отека мозга, </a:t>
            </a:r>
            <a:r>
              <a:rPr lang="ru-RU" dirty="0" err="1" smtClean="0">
                <a:latin typeface="Times New Roman" pitchFamily="18" charset="0"/>
                <a:cs typeface="Times New Roman" pitchFamily="18" charset="0"/>
              </a:rPr>
              <a:t>сердечно-сосудистой</a:t>
            </a:r>
            <a:r>
              <a:rPr lang="ru-RU" dirty="0" smtClean="0">
                <a:latin typeface="Times New Roman" pitchFamily="18" charset="0"/>
                <a:cs typeface="Times New Roman" pitchFamily="18" charset="0"/>
              </a:rPr>
              <a:t> недостаточности.</a:t>
            </a:r>
          </a:p>
          <a:p>
            <a:pPr marL="342900" indent="-342900" algn="just">
              <a:buFont typeface="+mj-lt"/>
              <a:buAutoNum type="arabicPeriod"/>
            </a:pPr>
            <a:r>
              <a:rPr lang="ru-RU" b="1" dirty="0" smtClean="0">
                <a:latin typeface="Times New Roman" pitchFamily="18" charset="0"/>
                <a:cs typeface="Times New Roman" pitchFamily="18" charset="0"/>
              </a:rPr>
              <a:t>Наблюдение</a:t>
            </a:r>
            <a:r>
              <a:rPr lang="ru-RU" dirty="0" smtClean="0">
                <a:latin typeface="Times New Roman" pitchFamily="18" charset="0"/>
                <a:cs typeface="Times New Roman" pitchFamily="18" charset="0"/>
              </a:rPr>
              <a:t> за фиксированным больным - необходимо для соблюдения рекомендуемого временем иммобилизации, предотвращения появления пролежней.     </a:t>
            </a:r>
          </a:p>
          <a:p>
            <a:pPr marL="342900" indent="-342900" algn="just">
              <a:buFont typeface="+mj-lt"/>
              <a:buAutoNum type="arabicPeriod"/>
            </a:pPr>
            <a:r>
              <a:rPr lang="ru-RU" b="1" dirty="0" smtClean="0">
                <a:latin typeface="Times New Roman" pitchFamily="18" charset="0"/>
                <a:cs typeface="Times New Roman" pitchFamily="18" charset="0"/>
              </a:rPr>
              <a:t> Измерение количества жидкости,</a:t>
            </a:r>
            <a:r>
              <a:rPr lang="ru-RU" dirty="0" smtClean="0">
                <a:latin typeface="Times New Roman" pitchFamily="18" charset="0"/>
                <a:cs typeface="Times New Roman" pitchFamily="18" charset="0"/>
              </a:rPr>
              <a:t> выпитой и введенной в виде растворов, а также объем мочи, следить, чтобы не возникало задержки жидкости или обезвоживания.</a:t>
            </a: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5" name="Прямоугольник 4"/>
          <p:cNvSpPr/>
          <p:nvPr/>
        </p:nvSpPr>
        <p:spPr>
          <a:xfrm>
            <a:off x="500034" y="428604"/>
            <a:ext cx="7858180" cy="6247864"/>
          </a:xfrm>
          <a:prstGeom prst="rect">
            <a:avLst/>
          </a:prstGeom>
        </p:spPr>
        <p:txBody>
          <a:bodyPr wrap="square">
            <a:spAutoFit/>
          </a:bodyPr>
          <a:lstStyle/>
          <a:p>
            <a:pPr algn="ctr"/>
            <a:r>
              <a:rPr lang="ru-RU" sz="4000" b="1" i="1" dirty="0" smtClean="0">
                <a:solidFill>
                  <a:srgbClr val="00B050"/>
                </a:solidFill>
                <a:latin typeface="Times New Roman" pitchFamily="18" charset="0"/>
                <a:cs typeface="Times New Roman" pitchFamily="18" charset="0"/>
              </a:rPr>
              <a:t>Критерии оценки:</a:t>
            </a:r>
            <a:endParaRPr lang="en-US" sz="4000" b="1" i="1" dirty="0" smtClean="0">
              <a:solidFill>
                <a:srgbClr val="00B050"/>
              </a:solidFill>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Отлично» - </a:t>
            </a:r>
            <a:r>
              <a:rPr lang="uk-UA" dirty="0" smtClean="0">
                <a:latin typeface="Times New Roman" pitchFamily="18" charset="0"/>
                <a:cs typeface="Times New Roman" pitchFamily="18" charset="0"/>
              </a:rPr>
              <a:t>студент </a:t>
            </a:r>
            <a:r>
              <a:rPr lang="ru-RU" dirty="0" smtClean="0">
                <a:latin typeface="Times New Roman" pitchFamily="18" charset="0"/>
                <a:cs typeface="Times New Roman" pitchFamily="18" charset="0"/>
              </a:rPr>
              <a:t>правильно классифицирует нарушение, обстоятельно, с достаточной полнотой излагает материал, демонстрирует владение темой, обнаруживает полное понимание содержания материала, может обосновать свои суждения развёрнутой аргументацией, привести необходимые примеры.</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«Хорошо» - студент правильно классифицирует нарушение, обнаруживает достаточное знание программного материала, но испытывает затруднение при обосновании своих суждений.</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«Удовлетворительно» – студент излагает материал неполно и допускает неточности в определении понятий или формулировке сообщаемой информации; не умеет достаточно глубоко и основательно обосновать и аргументировать свои суждения и привести примеры.</a:t>
            </a:r>
            <a:endParaRPr lang="en-US" dirty="0" smtClean="0">
              <a:latin typeface="Times New Roman" pitchFamily="18" charset="0"/>
              <a:cs typeface="Times New Roman" pitchFamily="18" charset="0"/>
            </a:endParaRPr>
          </a:p>
          <a:p>
            <a:pPr algn="just"/>
            <a:r>
              <a:rPr lang="ru-RU" dirty="0" smtClean="0"/>
              <a:t/>
            </a:r>
            <a:br>
              <a:rPr lang="ru-RU" dirty="0" smtClean="0"/>
            </a:br>
            <a:r>
              <a:rPr lang="ru-RU" dirty="0" smtClean="0">
                <a:latin typeface="Times New Roman" pitchFamily="18" charset="0"/>
                <a:cs typeface="Times New Roman" pitchFamily="18" charset="0"/>
              </a:rPr>
              <a:t>«Неудовлетворительно» - студент неправильно классифицирует нарушение, обнаруживает незнание большей части обсуждаемого материала, допускает неточности в определении понятий, искажающие их смысл, беспорядочно и неуверенно излагает материал; на вспомогательные вопросы преподавателя ответы не дает и ошибки не исправляет.</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714380"/>
          </a:xfrm>
        </p:spPr>
        <p:txBody>
          <a:bodyPr>
            <a:normAutofit fontScale="90000"/>
          </a:bodyPr>
          <a:lstStyle/>
          <a:p>
            <a:r>
              <a:rPr lang="ru-RU" sz="2000" b="1" u="sng" dirty="0" smtClean="0">
                <a:solidFill>
                  <a:schemeClr val="tx2"/>
                </a:solidFill>
                <a:latin typeface="Times New Roman" pitchFamily="18" charset="0"/>
                <a:cs typeface="Times New Roman" pitchFamily="18" charset="0"/>
              </a:rPr>
              <a:t>Задача  №1 к практическому  занятию по теме: </a:t>
            </a:r>
            <a:r>
              <a:rPr lang="ru-RU" sz="2000" b="1" dirty="0" smtClean="0">
                <a:solidFill>
                  <a:schemeClr val="tx2"/>
                </a:solidFill>
                <a:latin typeface="Times New Roman" pitchFamily="18" charset="0"/>
                <a:cs typeface="Times New Roman" pitchFamily="18" charset="0"/>
              </a:rPr>
              <a:t>Ознакомление с особенностью клинических пресенильных и сенильных психозов, атрофических заболеваний головного мозга.</a:t>
            </a:r>
            <a:r>
              <a:rPr lang="ru-RU" sz="2000" dirty="0" smtClean="0"/>
              <a:t/>
            </a:r>
            <a:br>
              <a:rPr lang="ru-RU" sz="2000" dirty="0" smtClean="0"/>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286412"/>
          </a:xfrm>
        </p:spPr>
        <p:txBody>
          <a:bodyPr>
            <a:normAutofit fontScale="47500" lnSpcReduction="20000"/>
          </a:bodyPr>
          <a:lstStyle/>
          <a:p>
            <a:pPr fontAlgn="base">
              <a:buNone/>
            </a:pPr>
            <a:r>
              <a:rPr lang="ru-RU" sz="3400" dirty="0" smtClean="0">
                <a:latin typeface="Times New Roman" pitchFamily="18" charset="0"/>
                <a:cs typeface="Times New Roman" pitchFamily="18" charset="0"/>
              </a:rPr>
              <a:t>            Больная О., 57 лет. Пенсионерка. Находится на лечении в психиатрическом стационаре. В отделении малозаметна, необщительна. Большую часть времени ничем не занята, основную часть времени проводит в </a:t>
            </a:r>
            <a:r>
              <a:rPr lang="ru-RU" sz="3400" dirty="0" err="1" smtClean="0">
                <a:latin typeface="Times New Roman" pitchFamily="18" charset="0"/>
                <a:cs typeface="Times New Roman" pitchFamily="18" charset="0"/>
              </a:rPr>
              <a:t>постеле</a:t>
            </a:r>
            <a:r>
              <a:rPr lang="ru-RU" sz="3400" dirty="0" smtClean="0">
                <a:latin typeface="Times New Roman" pitchFamily="18" charset="0"/>
                <a:cs typeface="Times New Roman" pitchFamily="18" charset="0"/>
              </a:rPr>
              <a:t>. При беседе с врачом волнуется, слегка дрожит, часто тяжело вздыхает,  непрестанно перебирает руками свою одежду. На глазах слезы.</a:t>
            </a:r>
          </a:p>
          <a:p>
            <a:pPr fontAlgn="base">
              <a:buNone/>
            </a:pPr>
            <a:r>
              <a:rPr lang="ru-RU" sz="3400" dirty="0" smtClean="0">
                <a:latin typeface="Times New Roman" pitchFamily="18" charset="0"/>
                <a:cs typeface="Times New Roman" pitchFamily="18" charset="0"/>
              </a:rPr>
              <a:t>  Жалуется на подавленное настроение, бессонницу, наплыв бесконечных тревожных мыслей о доме. Жизнь представляется больной ненужной и бесцельной, часто думает о том, что жить не стоит. Вот отрывок из разговора врача с больной.</a:t>
            </a:r>
          </a:p>
          <a:p>
            <a:pPr algn="just" fontAlgn="base">
              <a:buNone/>
            </a:pPr>
            <a:r>
              <a:rPr lang="ru-RU" sz="3400" dirty="0" smtClean="0">
                <a:latin typeface="Times New Roman" pitchFamily="18" charset="0"/>
                <a:cs typeface="Times New Roman" pitchFamily="18" charset="0"/>
              </a:rPr>
              <a:t> </a:t>
            </a:r>
          </a:p>
          <a:p>
            <a:pPr fontAlgn="base">
              <a:buNone/>
            </a:pPr>
            <a:r>
              <a:rPr lang="ru-RU" dirty="0" smtClean="0">
                <a:latin typeface="Times New Roman" pitchFamily="18" charset="0"/>
                <a:cs typeface="Times New Roman" pitchFamily="18" charset="0"/>
              </a:rPr>
              <a:t>Врач:  Как Вы себя чувствуете? </a:t>
            </a:r>
          </a:p>
          <a:p>
            <a:pPr fontAlgn="base">
              <a:buNone/>
            </a:pPr>
            <a:r>
              <a:rPr lang="ru-RU" dirty="0" smtClean="0">
                <a:latin typeface="Times New Roman" pitchFamily="18" charset="0"/>
                <a:cs typeface="Times New Roman" pitchFamily="18" charset="0"/>
              </a:rPr>
              <a:t>Больная:….(вопрос остаётся без ответа)</a:t>
            </a:r>
          </a:p>
          <a:p>
            <a:pPr fontAlgn="base">
              <a:buNone/>
            </a:pPr>
            <a:r>
              <a:rPr lang="ru-RU" dirty="0" smtClean="0">
                <a:latin typeface="Times New Roman" pitchFamily="18" charset="0"/>
                <a:cs typeface="Times New Roman" pitchFamily="18" charset="0"/>
              </a:rPr>
              <a:t>Врач: Что Вас беспокоит сейчас?</a:t>
            </a:r>
          </a:p>
          <a:p>
            <a:pPr fontAlgn="base">
              <a:buNone/>
            </a:pPr>
            <a:r>
              <a:rPr lang="ru-RU" dirty="0" smtClean="0">
                <a:latin typeface="Times New Roman" pitchFamily="18" charset="0"/>
                <a:cs typeface="Times New Roman" pitchFamily="18" charset="0"/>
              </a:rPr>
              <a:t>Больная:…. всем я  в тягость….</a:t>
            </a:r>
          </a:p>
          <a:p>
            <a:pPr fontAlgn="base">
              <a:buNone/>
            </a:pPr>
            <a:r>
              <a:rPr lang="ru-RU" dirty="0" smtClean="0">
                <a:latin typeface="Times New Roman" pitchFamily="18" charset="0"/>
                <a:cs typeface="Times New Roman" pitchFamily="18" charset="0"/>
              </a:rPr>
              <a:t>Врач: почему Вы считаете, что Вы никому не нужны? Дома Вы ведете хозяйство, воспитываете внуков. Вашим детям было бы трудно без Вас.</a:t>
            </a:r>
          </a:p>
          <a:p>
            <a:pPr fontAlgn="base">
              <a:buNone/>
            </a:pPr>
            <a:r>
              <a:rPr lang="ru-RU" dirty="0" smtClean="0">
                <a:latin typeface="Times New Roman" pitchFamily="18" charset="0"/>
                <a:cs typeface="Times New Roman" pitchFamily="18" charset="0"/>
              </a:rPr>
              <a:t>Больная: Никому я, наверное, не нужна….никому…</a:t>
            </a:r>
          </a:p>
          <a:p>
            <a:pPr fontAlgn="base">
              <a:buNone/>
            </a:pPr>
            <a:r>
              <a:rPr lang="ru-RU" dirty="0" smtClean="0">
                <a:latin typeface="Times New Roman" pitchFamily="18" charset="0"/>
                <a:cs typeface="Times New Roman" pitchFamily="18" charset="0"/>
              </a:rPr>
              <a:t>Врач: почему Вы так говорите? Ведь только вчера на свидании у Вас был сын. Он сказал, что дома вас ждут.</a:t>
            </a:r>
          </a:p>
          <a:p>
            <a:pPr fontAlgn="base">
              <a:buNone/>
            </a:pPr>
            <a:r>
              <a:rPr lang="ru-RU" dirty="0" smtClean="0">
                <a:latin typeface="Times New Roman" pitchFamily="18" charset="0"/>
                <a:cs typeface="Times New Roman" pitchFamily="18" charset="0"/>
              </a:rPr>
              <a:t>Больная: не знаю... Наверное, потому что  я никчёмная….(вздыхает)…</a:t>
            </a:r>
          </a:p>
          <a:p>
            <a:pPr fontAlgn="base">
              <a:buNone/>
            </a:pPr>
            <a:r>
              <a:rPr lang="ru-RU" dirty="0" smtClean="0">
                <a:latin typeface="Times New Roman" pitchFamily="18" charset="0"/>
                <a:cs typeface="Times New Roman" pitchFamily="18" charset="0"/>
              </a:rPr>
              <a:t> </a:t>
            </a:r>
          </a:p>
          <a:p>
            <a:pPr fontAlgn="base"/>
            <a:r>
              <a:rPr lang="ru-RU" dirty="0" smtClean="0">
                <a:latin typeface="Times New Roman" pitchFamily="18" charset="0"/>
                <a:cs typeface="Times New Roman" pitchFamily="18" charset="0"/>
              </a:rPr>
              <a:t>Опишите, используя предложенный текст и иллюстрацию, психическое состояния больной.</a:t>
            </a:r>
          </a:p>
          <a:p>
            <a:pPr fontAlgn="base"/>
            <a:r>
              <a:rPr lang="ru-RU" dirty="0" smtClean="0">
                <a:latin typeface="Times New Roman" pitchFamily="18" charset="0"/>
                <a:cs typeface="Times New Roman" pitchFamily="18" charset="0"/>
              </a:rPr>
              <a:t>Назовите м/с диагноз.</a:t>
            </a:r>
          </a:p>
          <a:p>
            <a:pPr fontAlgn="base"/>
            <a:r>
              <a:rPr lang="ru-RU" dirty="0" smtClean="0">
                <a:latin typeface="Times New Roman" pitchFamily="18" charset="0"/>
                <a:cs typeface="Times New Roman" pitchFamily="18" charset="0"/>
              </a:rPr>
              <a:t>Определите план м/с наблюдения и ухода.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Иллюстрация к задаче №1</a:t>
            </a:r>
            <a:endParaRPr lang="ru-RU" sz="2800" dirty="0">
              <a:latin typeface="Times New Roman" pitchFamily="18" charset="0"/>
              <a:cs typeface="Times New Roman" pitchFamily="18" charset="0"/>
            </a:endParaRPr>
          </a:p>
        </p:txBody>
      </p:sp>
      <p:pic>
        <p:nvPicPr>
          <p:cNvPr id="6146" name="Picture 2" descr="C:\Documents and Settings\Olga Storozhilova\Мои документы\Downloads\Screen-Shot-2012-08-10-at-9.58.26-AM.png"/>
          <p:cNvPicPr>
            <a:picLocks noGrp="1" noChangeAspect="1" noChangeArrowheads="1"/>
          </p:cNvPicPr>
          <p:nvPr>
            <p:ph idx="1"/>
          </p:nvPr>
        </p:nvPicPr>
        <p:blipFill>
          <a:blip r:embed="rId2" cstate="print"/>
          <a:srcRect/>
          <a:stretch>
            <a:fillRect/>
          </a:stretch>
        </p:blipFill>
        <p:spPr bwMode="auto">
          <a:xfrm>
            <a:off x="1285852" y="1428736"/>
            <a:ext cx="6429420" cy="469742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500042"/>
            <a:ext cx="7500990" cy="3693319"/>
          </a:xfrm>
          <a:prstGeom prst="rect">
            <a:avLst/>
          </a:prstGeom>
        </p:spPr>
        <p:txBody>
          <a:bodyPr wrap="square">
            <a:spAutoFit/>
          </a:bodyPr>
          <a:lstStyle/>
          <a:p>
            <a:pPr algn="ctr"/>
            <a:r>
              <a:rPr lang="ru-RU" i="1" dirty="0" smtClean="0">
                <a:solidFill>
                  <a:srgbClr val="00B050"/>
                </a:solidFill>
              </a:rPr>
              <a:t> </a:t>
            </a:r>
            <a:r>
              <a:rPr lang="ru-RU" b="1" i="1" dirty="0" smtClean="0"/>
              <a:t>ТЕМА ДОКЛАДА</a:t>
            </a:r>
            <a:r>
              <a:rPr lang="ru-RU" i="1" dirty="0" smtClean="0"/>
              <a:t>:</a:t>
            </a:r>
          </a:p>
          <a:p>
            <a:pPr algn="ctr"/>
            <a:r>
              <a:rPr lang="ru-RU" sz="3600" b="1" i="1" dirty="0" smtClean="0">
                <a:solidFill>
                  <a:srgbClr val="00B050"/>
                </a:solidFill>
              </a:rPr>
              <a:t>Решение проблемных ситуаций, как эффективный метод контроля и оценки </a:t>
            </a:r>
            <a:r>
              <a:rPr lang="ru-RU" sz="3600" b="1" i="1" dirty="0" err="1" smtClean="0">
                <a:solidFill>
                  <a:srgbClr val="00B050"/>
                </a:solidFill>
              </a:rPr>
              <a:t>сформированности</a:t>
            </a:r>
            <a:r>
              <a:rPr lang="ru-RU" sz="3600" b="1" i="1" dirty="0" smtClean="0">
                <a:solidFill>
                  <a:srgbClr val="00B050"/>
                </a:solidFill>
              </a:rPr>
              <a:t> практических навыков </a:t>
            </a:r>
          </a:p>
          <a:p>
            <a:pPr algn="ctr"/>
            <a:r>
              <a:rPr lang="ru-RU" sz="3600" b="1" i="1" dirty="0" smtClean="0">
                <a:solidFill>
                  <a:srgbClr val="00B050"/>
                </a:solidFill>
              </a:rPr>
              <a:t>при изучении психиатрии</a:t>
            </a:r>
            <a:endParaRPr lang="ru-RU" sz="3600" b="1" dirty="0"/>
          </a:p>
        </p:txBody>
      </p:sp>
      <p:pic>
        <p:nvPicPr>
          <p:cNvPr id="5" name="Picture 2" descr="D:\картинки по психиатрии\i (1).jpg"/>
          <p:cNvPicPr>
            <a:picLocks noChangeAspect="1" noChangeArrowheads="1"/>
          </p:cNvPicPr>
          <p:nvPr/>
        </p:nvPicPr>
        <p:blipFill>
          <a:blip r:embed="rId2" cstate="print"/>
          <a:srcRect/>
          <a:stretch>
            <a:fillRect/>
          </a:stretch>
        </p:blipFill>
        <p:spPr bwMode="auto">
          <a:xfrm>
            <a:off x="2928926" y="4429132"/>
            <a:ext cx="3000396" cy="1928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511156"/>
          </a:xfrm>
        </p:spPr>
        <p:txBody>
          <a:bodyPr>
            <a:noAutofit/>
          </a:bodyPr>
          <a:lstStyle/>
          <a:p>
            <a:pPr algn="just"/>
            <a:r>
              <a:rPr lang="ru-RU" sz="2000" b="1" u="sng" dirty="0" smtClean="0">
                <a:solidFill>
                  <a:srgbClr val="FF0000"/>
                </a:solidFill>
                <a:latin typeface="Times New Roman" pitchFamily="18" charset="0"/>
                <a:cs typeface="Times New Roman" pitchFamily="18" charset="0"/>
              </a:rPr>
              <a:t>Задача №2 к практическому  занятию по теме</a:t>
            </a:r>
            <a:r>
              <a:rPr lang="ru-RU" sz="2000" b="1" dirty="0" smtClean="0">
                <a:solidFill>
                  <a:srgbClr val="FF0000"/>
                </a:solidFill>
                <a:latin typeface="Times New Roman" pitchFamily="18" charset="0"/>
                <a:cs typeface="Times New Roman" pitchFamily="18" charset="0"/>
              </a:rPr>
              <a:t>: Ознакомление с основными клиническими проявлениями  шизофрении, биполярного аффективного расстройства</a:t>
            </a:r>
            <a:endParaRPr lang="ru-RU" sz="2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642918"/>
            <a:ext cx="8229600" cy="5786478"/>
          </a:xfrm>
        </p:spPr>
        <p:txBody>
          <a:bodyPr>
            <a:noAutofit/>
          </a:bodyPr>
          <a:lstStyle/>
          <a:p>
            <a:pPr algn="just">
              <a:buNone/>
            </a:pPr>
            <a:r>
              <a:rPr lang="ru-RU" sz="1600" dirty="0" smtClean="0">
                <a:latin typeface="Times New Roman" pitchFamily="18" charset="0"/>
                <a:cs typeface="Times New Roman" pitchFamily="18" charset="0"/>
              </a:rPr>
              <a:t>                                                              </a:t>
            </a:r>
            <a:r>
              <a:rPr lang="ru-RU" sz="1600" b="1" dirty="0" smtClean="0">
                <a:solidFill>
                  <a:srgbClr val="FF0000"/>
                </a:solidFill>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                       Больная 22 года. Студентка исторического факультета. </a:t>
            </a:r>
          </a:p>
          <a:p>
            <a:pPr algn="just">
              <a:buNone/>
            </a:pPr>
            <a:r>
              <a:rPr lang="ru-RU" sz="1600" dirty="0" smtClean="0">
                <a:latin typeface="Times New Roman" pitchFamily="18" charset="0"/>
                <a:cs typeface="Times New Roman" pitchFamily="18" charset="0"/>
              </a:rPr>
              <a:t>                        Родственники больно обратились к психиатру с жалобами на изменившееся состояние дочери. С их слов в течение последних 10 дней она не спит, постоянно танцует, поёт, «раздаривает» свои вещи и украшения малознакомым людям, перестала посещать занятия, объясняя тем, что собирается поступать в кинематографический институт и стать актрисой, на уговоры не реагирует.</a:t>
            </a:r>
          </a:p>
          <a:p>
            <a:pPr algn="just">
              <a:buNone/>
            </a:pPr>
            <a:r>
              <a:rPr lang="ru-RU" sz="1600" dirty="0" smtClean="0">
                <a:latin typeface="Times New Roman" pitchFamily="18" charset="0"/>
                <a:cs typeface="Times New Roman" pitchFamily="18" charset="0"/>
              </a:rPr>
              <a:t>                 При осмотре – пациентка не предъявляют никаких жалоб, находится в приподнятом настроении. Говорит очень много, быстро, громко. О себе сообщила, что она сейчас «необычно жизнерадостна, прекрасна,  полна неиссякаемой энергией.» Не может усидеть на месте. Смеётся, флиртует с врачом.</a:t>
            </a:r>
          </a:p>
          <a:p>
            <a:pPr algn="just">
              <a:buNone/>
            </a:pPr>
            <a:r>
              <a:rPr lang="ru-RU" sz="1600" dirty="0" smtClean="0">
                <a:latin typeface="Times New Roman" pitchFamily="18" charset="0"/>
                <a:cs typeface="Times New Roman" pitchFamily="18" charset="0"/>
              </a:rPr>
              <a:t>                     В отделении весела, голос звонкий, сразу со всеми знакомится, легко мирится с различными процедурами, инъекциями, запретом выходить из палаты, остается в прекрасном настроении, расшаркивается перед врачами, берется помогать санитаркам в уборке, тут же находит себе замену среди других, распоряжается, не обижается, если слышит в ответ злобную реплику, речь быстрая; часто не заканчивает фразы, для выразительности употребляет междометия или какие-то бессмысленные возгласы, но не переходит за рамки приличия; в поведении, высказываниях проявляются интеллект и культура  девушки её возраста и воспитания.</a:t>
            </a:r>
          </a:p>
          <a:p>
            <a:pPr fontAlgn="base"/>
            <a:r>
              <a:rPr lang="ru-RU" sz="1600" dirty="0" smtClean="0">
                <a:latin typeface="Times New Roman" pitchFamily="18" charset="0"/>
                <a:cs typeface="Times New Roman" pitchFamily="18" charset="0"/>
              </a:rPr>
              <a:t>Опишите, используя предложенный текст и иллюстрацию, психическое состояния больной.</a:t>
            </a:r>
          </a:p>
          <a:p>
            <a:pPr fontAlgn="base"/>
            <a:r>
              <a:rPr lang="ru-RU" sz="1600" dirty="0" smtClean="0">
                <a:latin typeface="Times New Roman" pitchFamily="18" charset="0"/>
                <a:cs typeface="Times New Roman" pitchFamily="18" charset="0"/>
              </a:rPr>
              <a:t>Назовите м/с диагноз.</a:t>
            </a:r>
          </a:p>
          <a:p>
            <a:pPr fontAlgn="base"/>
            <a:r>
              <a:rPr lang="ru-RU" sz="1600" dirty="0" smtClean="0">
                <a:latin typeface="Times New Roman" pitchFamily="18" charset="0"/>
                <a:cs typeface="Times New Roman" pitchFamily="18" charset="0"/>
              </a:rPr>
              <a:t>Определите план м/с наблюдения и ухода.</a:t>
            </a:r>
          </a:p>
          <a:p>
            <a:pPr>
              <a:buNone/>
            </a:pPr>
            <a:endParaRPr lang="ru-RU" sz="16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Иллюстрация к задаче № 2</a:t>
            </a:r>
            <a:endParaRPr lang="ru-RU" sz="3200" dirty="0"/>
          </a:p>
        </p:txBody>
      </p:sp>
      <p:pic>
        <p:nvPicPr>
          <p:cNvPr id="8194" name="Picture 2" descr="C:\Documents and Settings\Olga Storozhilova\Мои документы\Downloads\82292.jpg"/>
          <p:cNvPicPr>
            <a:picLocks noGrp="1" noChangeAspect="1" noChangeArrowheads="1"/>
          </p:cNvPicPr>
          <p:nvPr>
            <p:ph idx="1"/>
          </p:nvPr>
        </p:nvPicPr>
        <p:blipFill>
          <a:blip r:embed="rId2" cstate="print"/>
          <a:srcRect/>
          <a:stretch>
            <a:fillRect/>
          </a:stretch>
        </p:blipFill>
        <p:spPr bwMode="auto">
          <a:xfrm>
            <a:off x="1000100" y="1714488"/>
            <a:ext cx="7358114" cy="44291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2200" b="1" u="sng" dirty="0" smtClean="0">
                <a:solidFill>
                  <a:srgbClr val="7030A0"/>
                </a:solidFill>
                <a:latin typeface="Times New Roman" pitchFamily="18" charset="0"/>
                <a:cs typeface="Times New Roman" pitchFamily="18" charset="0"/>
              </a:rPr>
              <a:t>Задача № 3 к практическому  занятию по теме:</a:t>
            </a:r>
            <a:r>
              <a:rPr lang="ru-RU" sz="2200" b="1" u="sng" dirty="0" smtClean="0">
                <a:solidFill>
                  <a:srgbClr val="7030A0"/>
                </a:solidFill>
              </a:rPr>
              <a:t> </a:t>
            </a:r>
            <a:r>
              <a:rPr lang="ru-RU" sz="2200" b="1" dirty="0" smtClean="0">
                <a:solidFill>
                  <a:srgbClr val="7030A0"/>
                </a:solidFill>
                <a:latin typeface="Times New Roman" pitchFamily="18" charset="0"/>
                <a:cs typeface="Times New Roman" pitchFamily="18" charset="0"/>
              </a:rPr>
              <a:t>Ознакомление с основными клиническими проявлениями  психогенных расстройств и психопрофилактическими мероприятиями.</a:t>
            </a:r>
            <a:r>
              <a:rPr lang="ru-RU" sz="2000" dirty="0" smtClean="0"/>
              <a:t/>
            </a:r>
            <a:br>
              <a:rPr lang="ru-RU" sz="2000" dirty="0" smtClean="0"/>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4911741"/>
          </a:xfrm>
        </p:spPr>
        <p:txBody>
          <a:bodyPr>
            <a:normAutofit fontScale="40000" lnSpcReduction="20000"/>
          </a:bodyPr>
          <a:lstStyle/>
          <a:p>
            <a:pPr>
              <a:buNone/>
            </a:pPr>
            <a:r>
              <a:rPr lang="ru-RU" sz="4000" dirty="0" smtClean="0">
                <a:latin typeface="Times New Roman" pitchFamily="18" charset="0"/>
                <a:cs typeface="Times New Roman" pitchFamily="18" charset="0"/>
              </a:rPr>
              <a:t>                          Больной Б., 28 лет, преподаватель математики. </a:t>
            </a:r>
          </a:p>
          <a:p>
            <a:pPr algn="just">
              <a:buNone/>
            </a:pPr>
            <a:r>
              <a:rPr lang="ru-RU" sz="4000" dirty="0" smtClean="0">
                <a:latin typeface="Times New Roman" pitchFamily="18" charset="0"/>
                <a:cs typeface="Times New Roman" pitchFamily="18" charset="0"/>
              </a:rPr>
              <a:t>           Обратился к врачу с жалобами на периодические головные боли, усиливающиеся при умственной работе, чувство постоянной слабости и повышенную утомляемость.   Выполнение обычной работы стало требовать большого напряжения духовных и физических сил. Утром трудно заставить себя встать с постели, взяться за обычные дела. Садится за книги, но, прочитав полстраницы, замечает, что механически пробегает глазами по строчкам, а мысли где-то далеко. Ко второй половине рабочего дня «врабатывается», голова становится более свежей, но к вечеру чувствует себя совершенно разбитым. За последнее время стал раздражительным, утратил обычную сдержанность. Во время урока грубо прикрикнул на ученика, после чего тут же внутренне раскаялся, долго не мог успокоиться, представлял себе возможные неприятные последствия этого поступка. </a:t>
            </a:r>
          </a:p>
          <a:p>
            <a:pPr algn="just">
              <a:buNone/>
            </a:pPr>
            <a:r>
              <a:rPr lang="ru-RU" sz="4000" dirty="0" smtClean="0">
                <a:latin typeface="Times New Roman" pitchFamily="18" charset="0"/>
                <a:cs typeface="Times New Roman" pitchFamily="18" charset="0"/>
              </a:rPr>
              <a:t>     Дома все выводит из себя, раздражает радио, шумная возня пятилетней дочки. Однажды даже ударил ее, и сам расстроился до слез, просил у дочери прощения. Раздражает даже прикосновение к телу одежды: «Чувствую себя так, будто на мне власяница!». Во время беседы с врачом больной волнуется, лицо покрывается красными пятнами, голос дрожит, на глаза навертываются слезы. Стесняется этого, старается скрыть свое волнение; склонен к пессимистической оценке будущих результатов лечения.</a:t>
            </a:r>
          </a:p>
          <a:p>
            <a:pPr>
              <a:buNone/>
            </a:pPr>
            <a:r>
              <a:rPr lang="ru-RU" sz="4000" dirty="0" smtClean="0">
                <a:latin typeface="Times New Roman" pitchFamily="18" charset="0"/>
                <a:cs typeface="Times New Roman" pitchFamily="18" charset="0"/>
              </a:rPr>
              <a:t> </a:t>
            </a:r>
          </a:p>
          <a:p>
            <a:pPr fontAlgn="base"/>
            <a:r>
              <a:rPr lang="ru-RU" sz="4000" dirty="0" smtClean="0">
                <a:latin typeface="Times New Roman" pitchFamily="18" charset="0"/>
                <a:cs typeface="Times New Roman" pitchFamily="18" charset="0"/>
              </a:rPr>
              <a:t>Опишите, используя предложенный текст и иллюстрацию, психическое состояния  больного.</a:t>
            </a:r>
          </a:p>
          <a:p>
            <a:pPr fontAlgn="base"/>
            <a:r>
              <a:rPr lang="ru-RU" sz="4000" dirty="0" smtClean="0">
                <a:latin typeface="Times New Roman" pitchFamily="18" charset="0"/>
                <a:cs typeface="Times New Roman" pitchFamily="18" charset="0"/>
              </a:rPr>
              <a:t>Назовите м/с диагноз.</a:t>
            </a:r>
          </a:p>
          <a:p>
            <a:r>
              <a:rPr lang="ru-RU" sz="4000" dirty="0" smtClean="0">
                <a:latin typeface="Times New Roman" pitchFamily="18" charset="0"/>
                <a:cs typeface="Times New Roman" pitchFamily="18" charset="0"/>
              </a:rPr>
              <a:t>Определите план м/с наблюдения и ухода.</a:t>
            </a:r>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Иллюстрация к задаче № 3</a:t>
            </a:r>
            <a:endParaRPr lang="ru-RU" dirty="0"/>
          </a:p>
        </p:txBody>
      </p:sp>
      <p:pic>
        <p:nvPicPr>
          <p:cNvPr id="9218" name="Picture 2" descr="C:\Documents and Settings\Olga Storozhilova\Мои документы\Downloads\s16.jpg"/>
          <p:cNvPicPr>
            <a:picLocks noGrp="1" noChangeAspect="1" noChangeArrowheads="1"/>
          </p:cNvPicPr>
          <p:nvPr>
            <p:ph idx="1"/>
          </p:nvPr>
        </p:nvPicPr>
        <p:blipFill>
          <a:blip r:embed="rId2" cstate="print"/>
          <a:srcRect/>
          <a:stretch>
            <a:fillRect/>
          </a:stretch>
        </p:blipFill>
        <p:spPr bwMode="auto">
          <a:xfrm>
            <a:off x="1652587" y="1720056"/>
            <a:ext cx="5838825" cy="42862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868362"/>
          </a:xfrm>
        </p:spPr>
        <p:txBody>
          <a:bodyPr>
            <a:normAutofit/>
          </a:bodyPr>
          <a:lstStyle/>
          <a:p>
            <a:r>
              <a:rPr lang="ru-RU" dirty="0" smtClean="0"/>
              <a:t> </a:t>
            </a:r>
            <a:endParaRPr lang="ru-RU" dirty="0"/>
          </a:p>
        </p:txBody>
      </p:sp>
      <p:sp>
        <p:nvSpPr>
          <p:cNvPr id="3" name="Содержимое 2"/>
          <p:cNvSpPr>
            <a:spLocks noGrp="1"/>
          </p:cNvSpPr>
          <p:nvPr>
            <p:ph idx="4294967295"/>
          </p:nvPr>
        </p:nvSpPr>
        <p:spPr>
          <a:xfrm>
            <a:off x="428596" y="116632"/>
            <a:ext cx="8358246" cy="6455641"/>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ctr">
              <a:lnSpc>
                <a:spcPct val="110000"/>
              </a:lnSpc>
              <a:buNone/>
            </a:pPr>
            <a:r>
              <a:rPr lang="ru-RU"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Цель использования ситуационных задач </a:t>
            </a:r>
          </a:p>
          <a:p>
            <a:pPr algn="ctr">
              <a:lnSpc>
                <a:spcPct val="110000"/>
              </a:lnSpc>
              <a:buNone/>
            </a:pPr>
            <a:r>
              <a:rPr lang="ru-RU" b="1" dirty="0" smtClean="0">
                <a:solidFill>
                  <a:srgbClr val="FF0000"/>
                </a:solidFill>
                <a:latin typeface="Times New Roman" pitchFamily="18" charset="0"/>
                <a:cs typeface="Times New Roman" pitchFamily="18" charset="0"/>
              </a:rPr>
              <a:t>во время занятия по предмету</a:t>
            </a:r>
          </a:p>
          <a:p>
            <a:pPr algn="ctr">
              <a:lnSpc>
                <a:spcPct val="110000"/>
              </a:lnSpc>
              <a:buNone/>
            </a:pPr>
            <a:r>
              <a:rPr lang="ru-RU" b="1" dirty="0" smtClean="0">
                <a:solidFill>
                  <a:srgbClr val="FF0000"/>
                </a:solidFill>
                <a:latin typeface="Times New Roman" pitchFamily="18" charset="0"/>
                <a:cs typeface="Times New Roman" pitchFamily="18" charset="0"/>
              </a:rPr>
              <a:t> «Психиатрия с курсом наркологии»</a:t>
            </a:r>
          </a:p>
          <a:p>
            <a:pPr algn="just">
              <a:lnSpc>
                <a:spcPct val="120000"/>
              </a:lnSpc>
              <a:buNone/>
            </a:pPr>
            <a:r>
              <a:rPr lang="ru-RU" dirty="0" smtClean="0">
                <a:solidFill>
                  <a:schemeClr val="tx1"/>
                </a:solidFill>
                <a:latin typeface="Times New Roman" pitchFamily="18" charset="0"/>
                <a:cs typeface="Times New Roman" pitchFamily="18" charset="0"/>
              </a:rPr>
              <a:t>    Данный метод помогает  </a:t>
            </a:r>
            <a:r>
              <a:rPr lang="ru-RU" dirty="0" smtClean="0">
                <a:latin typeface="Times New Roman" pitchFamily="18" charset="0"/>
                <a:cs typeface="Times New Roman" pitchFamily="18" charset="0"/>
              </a:rPr>
              <a:t>не только контролировать знания студентов, но и помогать им формировать практические навыки оказания помощи больным с различными психическими расстройствами, которые в психиатрической практике специфичны и многообразны. Не нарушая при этом закона </a:t>
            </a:r>
            <a:r>
              <a:rPr lang="uk-UA" dirty="0" smtClean="0">
                <a:latin typeface="Times New Roman" pitchFamily="18" charset="0"/>
                <a:cs typeface="Times New Roman" pitchFamily="18" charset="0"/>
              </a:rPr>
              <a:t>РФ "О </a:t>
            </a:r>
            <a:r>
              <a:rPr lang="uk-UA" dirty="0" err="1" smtClean="0">
                <a:latin typeface="Times New Roman" pitchFamily="18" charset="0"/>
                <a:cs typeface="Times New Roman" pitchFamily="18" charset="0"/>
              </a:rPr>
              <a:t>психиатрической</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помощи</a:t>
            </a:r>
            <a:r>
              <a:rPr lang="uk-UA" dirty="0" smtClean="0">
                <a:latin typeface="Times New Roman" pitchFamily="18" charset="0"/>
                <a:cs typeface="Times New Roman" pitchFamily="18" charset="0"/>
              </a:rPr>
              <a:t> и </a:t>
            </a:r>
            <a:r>
              <a:rPr lang="uk-UA" dirty="0" err="1" smtClean="0">
                <a:latin typeface="Times New Roman" pitchFamily="18" charset="0"/>
                <a:cs typeface="Times New Roman" pitchFamily="18" charset="0"/>
              </a:rPr>
              <a:t>гарантиях</a:t>
            </a:r>
            <a:r>
              <a:rPr lang="uk-UA" dirty="0" smtClean="0">
                <a:latin typeface="Times New Roman" pitchFamily="18" charset="0"/>
                <a:cs typeface="Times New Roman" pitchFamily="18" charset="0"/>
              </a:rPr>
              <a:t> прав </a:t>
            </a:r>
            <a:r>
              <a:rPr lang="uk-UA" dirty="0" err="1" smtClean="0">
                <a:latin typeface="Times New Roman" pitchFamily="18" charset="0"/>
                <a:cs typeface="Times New Roman" pitchFamily="18" charset="0"/>
              </a:rPr>
              <a:t>граждан</a:t>
            </a:r>
            <a:r>
              <a:rPr lang="uk-UA" dirty="0" smtClean="0">
                <a:latin typeface="Times New Roman" pitchFamily="18" charset="0"/>
                <a:cs typeface="Times New Roman" pitchFamily="18" charset="0"/>
              </a:rPr>
              <a:t> при </a:t>
            </a:r>
            <a:r>
              <a:rPr lang="uk-UA" dirty="0" err="1" smtClean="0">
                <a:latin typeface="Times New Roman" pitchFamily="18" charset="0"/>
                <a:cs typeface="Times New Roman" pitchFamily="18" charset="0"/>
              </a:rPr>
              <a:t>ее</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оказании“</a:t>
            </a:r>
            <a:r>
              <a:rPr lang="uk-UA"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868362"/>
          </a:xfrm>
        </p:spPr>
        <p:txBody>
          <a:bodyPr>
            <a:normAutofit/>
          </a:bodyPr>
          <a:lstStyle/>
          <a:p>
            <a:r>
              <a:rPr lang="ru-RU" dirty="0" smtClean="0"/>
              <a:t> </a:t>
            </a:r>
            <a:endParaRPr lang="ru-RU" dirty="0"/>
          </a:p>
        </p:txBody>
      </p:sp>
      <p:sp>
        <p:nvSpPr>
          <p:cNvPr id="3" name="Содержимое 2"/>
          <p:cNvSpPr>
            <a:spLocks noGrp="1"/>
          </p:cNvSpPr>
          <p:nvPr>
            <p:ph idx="4294967295"/>
          </p:nvPr>
        </p:nvSpPr>
        <p:spPr>
          <a:xfrm>
            <a:off x="428596" y="116632"/>
            <a:ext cx="8358246" cy="6455641"/>
          </a:xfrm>
        </p:spPr>
        <p:style>
          <a:lnRef idx="2">
            <a:schemeClr val="accent1"/>
          </a:lnRef>
          <a:fillRef idx="1">
            <a:schemeClr val="lt1"/>
          </a:fillRef>
          <a:effectRef idx="0">
            <a:schemeClr val="accent1"/>
          </a:effectRef>
          <a:fontRef idx="minor">
            <a:schemeClr val="dk1"/>
          </a:fontRef>
        </p:style>
        <p:txBody>
          <a:bodyPr>
            <a:normAutofit/>
          </a:bodyPr>
          <a:lstStyle/>
          <a:p>
            <a:pPr algn="ctr">
              <a:lnSpc>
                <a:spcPct val="110000"/>
              </a:lnSpc>
              <a:buNone/>
            </a:pPr>
            <a:r>
              <a:rPr lang="ru-RU" b="1" dirty="0" smtClean="0">
                <a:solidFill>
                  <a:srgbClr val="00B050"/>
                </a:solidFill>
                <a:latin typeface="Times New Roman" pitchFamily="18" charset="0"/>
                <a:cs typeface="Times New Roman" pitchFamily="18" charset="0"/>
              </a:rPr>
              <a:t>СПАСИБО ЗА ВНИМАНИЕ</a:t>
            </a:r>
            <a:r>
              <a:rPr lang="ru-RU" b="1" dirty="0">
                <a:solidFill>
                  <a:srgbClr val="00B050"/>
                </a:solidFill>
                <a:latin typeface="Times New Roman" pitchFamily="18" charset="0"/>
                <a:cs typeface="Times New Roman" pitchFamily="18" charset="0"/>
              </a:rPr>
              <a:t>!</a:t>
            </a:r>
            <a:endParaRPr lang="ru-RU" b="1" dirty="0" smtClean="0">
              <a:solidFill>
                <a:srgbClr val="00B050"/>
              </a:solidFill>
              <a:latin typeface="Times New Roman" pitchFamily="18" charset="0"/>
              <a:cs typeface="Times New Roman" pitchFamily="18" charset="0"/>
            </a:endParaRPr>
          </a:p>
          <a:p>
            <a:pPr algn="ctr">
              <a:lnSpc>
                <a:spcPct val="110000"/>
              </a:lnSpc>
              <a:buNone/>
            </a:pPr>
            <a:r>
              <a:rPr lang="ru-RU" b="1" dirty="0" smtClean="0">
                <a:solidFill>
                  <a:srgbClr val="00B050"/>
                </a:solidFill>
                <a:latin typeface="Times New Roman" pitchFamily="18" charset="0"/>
                <a:cs typeface="Times New Roman" pitchFamily="18" charset="0"/>
              </a:rPr>
              <a:t>Будьте здоровы!</a:t>
            </a:r>
          </a:p>
          <a:p>
            <a:pPr algn="ctr">
              <a:lnSpc>
                <a:spcPct val="110000"/>
              </a:lnSpc>
              <a:buNone/>
            </a:pPr>
            <a:endParaRPr lang="ru-RU" b="1" dirty="0" smtClean="0">
              <a:solidFill>
                <a:srgbClr val="00B050"/>
              </a:solidFill>
              <a:latin typeface="Times New Roman" pitchFamily="18" charset="0"/>
              <a:cs typeface="Times New Roman" pitchFamily="18" charset="0"/>
            </a:endParaRPr>
          </a:p>
          <a:p>
            <a:pPr algn="ctr">
              <a:lnSpc>
                <a:spcPct val="110000"/>
              </a:lnSpc>
              <a:buNone/>
            </a:pPr>
            <a:endParaRPr lang="ru-RU" b="1" dirty="0" smtClean="0">
              <a:solidFill>
                <a:srgbClr val="00B050"/>
              </a:solidFill>
              <a:latin typeface="Times New Roman" pitchFamily="18" charset="0"/>
              <a:cs typeface="Times New Roman" pitchFamily="18" charset="0"/>
            </a:endParaRPr>
          </a:p>
          <a:p>
            <a:pPr algn="ctr">
              <a:lnSpc>
                <a:spcPct val="110000"/>
              </a:lnSpc>
              <a:buNone/>
            </a:pP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1475656" y="1556792"/>
            <a:ext cx="6753944"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6797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37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38"/>
            <a:ext cx="8229600" cy="5483225"/>
          </a:xfrm>
        </p:spPr>
        <p:txBody>
          <a:bodyPr>
            <a:normAutofit/>
          </a:bodyPr>
          <a:lstStyle/>
          <a:p>
            <a:pPr algn="just">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Прямоугольник 3"/>
          <p:cNvSpPr/>
          <p:nvPr/>
        </p:nvSpPr>
        <p:spPr>
          <a:xfrm>
            <a:off x="539552" y="476672"/>
            <a:ext cx="8136904" cy="5139869"/>
          </a:xfrm>
          <a:prstGeom prst="rect">
            <a:avLst/>
          </a:prstGeom>
        </p:spPr>
        <p:txBody>
          <a:bodyPr wrap="square">
            <a:spAutoFit/>
          </a:bodyPr>
          <a:lstStyle/>
          <a:p>
            <a:pPr algn="just">
              <a:buNone/>
            </a:pPr>
            <a:r>
              <a:rPr lang="ru-RU" sz="3200" dirty="0" smtClean="0">
                <a:latin typeface="Times New Roman" pitchFamily="18" charset="0"/>
                <a:cs typeface="Times New Roman" pitchFamily="18" charset="0"/>
              </a:rPr>
              <a:t>   </a:t>
            </a:r>
            <a:r>
              <a:rPr lang="ru-RU" sz="4000" i="1" dirty="0" smtClean="0">
                <a:solidFill>
                  <a:srgbClr val="FF0000"/>
                </a:solidFill>
                <a:latin typeface="Times New Roman" pitchFamily="18" charset="0"/>
                <a:cs typeface="Times New Roman" pitchFamily="18" charset="0"/>
              </a:rPr>
              <a:t>Психиатрия</a:t>
            </a:r>
            <a:r>
              <a:rPr lang="ru-RU" sz="3200" dirty="0" smtClean="0">
                <a:latin typeface="Times New Roman" pitchFamily="18" charset="0"/>
                <a:cs typeface="Times New Roman" pitchFamily="18" charset="0"/>
              </a:rPr>
              <a:t> сравнительно недавно выделилась в самостоятельную медицинскую дисциплину.</a:t>
            </a:r>
          </a:p>
          <a:p>
            <a:pPr algn="just">
              <a:buNone/>
            </a:pPr>
            <a:r>
              <a:rPr lang="ru-RU" sz="3200" dirty="0" smtClean="0">
                <a:latin typeface="Times New Roman" pitchFamily="18" charset="0"/>
                <a:cs typeface="Times New Roman" pitchFamily="18" charset="0"/>
              </a:rPr>
              <a:t>    История этой медицинской специальности кардинально отличается от истории терапии или хирургии.</a:t>
            </a:r>
          </a:p>
          <a:p>
            <a:pPr algn="just">
              <a:buNone/>
            </a:pPr>
            <a:r>
              <a:rPr lang="ru-RU" sz="3200" dirty="0" smtClean="0">
                <a:latin typeface="Times New Roman" pitchFamily="18" charset="0"/>
                <a:cs typeface="Times New Roman" pitchFamily="18" charset="0"/>
              </a:rPr>
              <a:t>       Начиная с далекого прошлого и,  к сожалению, до настоящего времени, – это история человеческих драм, удивительных предрассудков и жестоких преследований. </a:t>
            </a:r>
            <a:endParaRPr lang="ru-RU"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85728"/>
            <a:ext cx="7729566" cy="5840435"/>
          </a:xfrm>
        </p:spPr>
        <p:txBody>
          <a:bodyPr>
            <a:normAutofit/>
          </a:bodyPr>
          <a:lstStyle/>
          <a:p>
            <a:pPr algn="just">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Прямоугольник 3"/>
          <p:cNvSpPr/>
          <p:nvPr/>
        </p:nvSpPr>
        <p:spPr>
          <a:xfrm>
            <a:off x="755576" y="476672"/>
            <a:ext cx="7888390" cy="6124754"/>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Практические навыки медперсонала, работающего в психиатрической клинике крайне специфичны.  В первую очередь это наблюдение за пациентом и беседа с ним. Эти навыки требует определенной личностной настроенности, искусства и мастерства, чтобы не только понять психически больного человека, но и откликнуться на эти переживания понятными больному словами сочувствия и утешения.</a:t>
            </a:r>
            <a:r>
              <a:rPr lang="ru-RU" sz="2800" dirty="0" smtClean="0"/>
              <a:t> </a:t>
            </a:r>
          </a:p>
          <a:p>
            <a:pPr algn="just"/>
            <a:r>
              <a:rPr lang="ru-RU" sz="2800" dirty="0" smtClean="0"/>
              <a:t>    </a:t>
            </a:r>
            <a:r>
              <a:rPr lang="ru-RU" sz="2800" dirty="0" smtClean="0">
                <a:latin typeface="Times New Roman" pitchFamily="18" charset="0"/>
                <a:cs typeface="Times New Roman" pitchFamily="18" charset="0"/>
              </a:rPr>
              <a:t>Эта работа требует большого такта и психологической проницательности, высокого профессионализма. </a:t>
            </a:r>
            <a:endParaRPr lang="ru-RU" sz="2800" dirty="0">
              <a:latin typeface="Times New Roman" pitchFamily="18" charset="0"/>
              <a:cs typeface="Times New Roman" pitchFamily="18" charset="0"/>
            </a:endParaRPr>
          </a:p>
        </p:txBody>
      </p:sp>
      <p:pic>
        <p:nvPicPr>
          <p:cNvPr id="5" name="Picture 3" descr="C:\Documents and Settings\Olga Storozhilova\Мои документы\Downloads\3217470426.jpg"/>
          <p:cNvPicPr>
            <a:picLocks noChangeAspect="1" noChangeArrowheads="1"/>
          </p:cNvPicPr>
          <p:nvPr/>
        </p:nvPicPr>
        <p:blipFill>
          <a:blip r:embed="rId2"/>
          <a:srcRect/>
          <a:stretch>
            <a:fillRect/>
          </a:stretch>
        </p:blipFill>
        <p:spPr bwMode="auto">
          <a:xfrm>
            <a:off x="357158" y="142852"/>
            <a:ext cx="2286016" cy="1714512"/>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Olga Storozhilova\Мои документы\Downloads\slider_img_06.jpg"/>
          <p:cNvPicPr>
            <a:picLocks noGrp="1" noChangeAspect="1" noChangeArrowheads="1"/>
          </p:cNvPicPr>
          <p:nvPr>
            <p:ph idx="1"/>
          </p:nvPr>
        </p:nvPicPr>
        <p:blipFill>
          <a:blip r:embed="rId2" cstate="print"/>
          <a:srcRect/>
          <a:stretch>
            <a:fillRect/>
          </a:stretch>
        </p:blipFill>
        <p:spPr bwMode="auto">
          <a:xfrm>
            <a:off x="457200" y="428604"/>
            <a:ext cx="8229600" cy="56436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Olga Storozhilova\Мои документы\Downloads\mentalbanner.jpg"/>
          <p:cNvPicPr>
            <a:picLocks noChangeAspect="1" noChangeArrowheads="1"/>
          </p:cNvPicPr>
          <p:nvPr/>
        </p:nvPicPr>
        <p:blipFill>
          <a:blip r:embed="rId2"/>
          <a:srcRect/>
          <a:stretch>
            <a:fillRect/>
          </a:stretch>
        </p:blipFill>
        <p:spPr bwMode="auto">
          <a:xfrm>
            <a:off x="1000100" y="500042"/>
            <a:ext cx="7358114" cy="54292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14290"/>
            <a:ext cx="8572560" cy="6400526"/>
          </a:xfrm>
          <a:prstGeom prst="rect">
            <a:avLst/>
          </a:prstGeom>
          <a:solidFill>
            <a:srgbClr val="FFFFFF"/>
          </a:solidFill>
          <a:ln w="9525">
            <a:noFill/>
            <a:miter lim="800000"/>
            <a:headEnd/>
            <a:tailEnd/>
          </a:ln>
          <a:effectLst/>
        </p:spPr>
        <p:txBody>
          <a:bodyPr vert="horz" wrap="square" lIns="457056" tIns="304704" rIns="91440" bIns="0" numCol="1" anchor="ctr" anchorCtr="0" compatLnSpc="1">
            <a:prstTxWarp prst="textNoShape">
              <a:avLst/>
            </a:prstTxWarp>
            <a:spAutoFit/>
          </a:bodyPr>
          <a:lstStyle/>
          <a:p>
            <a:pPr lvl="0" algn="just" fontAlgn="base">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занятий по дисциплине «</a:t>
            </a:r>
            <a:r>
              <a:rPr lang="ru-RU" dirty="0" smtClean="0">
                <a:latin typeface="Times New Roman" pitchFamily="18" charset="0"/>
                <a:cs typeface="Times New Roman" pitchFamily="18" charset="0"/>
              </a:rPr>
              <a:t>Психические болезни  с курсом наркологии»,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н</a:t>
            </a:r>
            <a:r>
              <a:rPr lang="ru-RU" dirty="0" smtClean="0">
                <a:solidFill>
                  <a:srgbClr val="FF0000"/>
                </a:solidFill>
                <a:latin typeface="Times New Roman" pitchFamily="18" charset="0"/>
                <a:ea typeface="Times New Roman" pitchFamily="18" charset="0"/>
                <a:cs typeface="Times New Roman" pitchFamily="18" charset="0"/>
              </a:rPr>
              <a:t>екоторые</a:t>
            </a:r>
            <a:r>
              <a:rPr lang="ru-RU" dirty="0" smtClean="0">
                <a:latin typeface="Times New Roman" pitchFamily="18" charset="0"/>
                <a:ea typeface="Times New Roman" pitchFamily="18" charset="0"/>
                <a:cs typeface="Times New Roman" pitchFamily="18" charset="0"/>
              </a:rPr>
              <a:t> из них мы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проводим</a:t>
            </a:r>
            <a:r>
              <a:rPr lang="ru-RU" dirty="0" smtClean="0">
                <a:latin typeface="Times New Roman" pitchFamily="18" charset="0"/>
                <a:ea typeface="Times New Roman" pitchFamily="18" charset="0"/>
                <a:cs typeface="Times New Roman" pitchFamily="18" charset="0"/>
              </a:rPr>
              <a:t> 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базе </a:t>
            </a:r>
            <a:r>
              <a:rPr lang="ru-RU" dirty="0" smtClean="0">
                <a:latin typeface="Times New Roman" pitchFamily="18" charset="0"/>
                <a:cs typeface="Times New Roman" pitchFamily="18" charset="0"/>
              </a:rPr>
              <a:t>ГБУЗ РК «Крымская республиканская психиатрическая больница №1».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 согласно основным задачам </a:t>
            </a:r>
            <a:r>
              <a:rPr lang="uk-UA" dirty="0" err="1" smtClean="0">
                <a:latin typeface="Times New Roman" pitchFamily="18" charset="0"/>
                <a:cs typeface="Times New Roman" pitchFamily="18" charset="0"/>
              </a:rPr>
              <a:t>Закона</a:t>
            </a:r>
            <a:r>
              <a:rPr lang="uk-UA" dirty="0" smtClean="0">
                <a:latin typeface="Times New Roman" pitchFamily="18" charset="0"/>
                <a:cs typeface="Times New Roman" pitchFamily="18" charset="0"/>
              </a:rPr>
              <a:t> РФ "О </a:t>
            </a:r>
            <a:r>
              <a:rPr lang="uk-UA" dirty="0" err="1" smtClean="0">
                <a:latin typeface="Times New Roman" pitchFamily="18" charset="0"/>
                <a:cs typeface="Times New Roman" pitchFamily="18" charset="0"/>
              </a:rPr>
              <a:t>психиатрической</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помощи</a:t>
            </a:r>
            <a:r>
              <a:rPr lang="uk-UA" dirty="0" smtClean="0">
                <a:latin typeface="Times New Roman" pitchFamily="18" charset="0"/>
                <a:cs typeface="Times New Roman" pitchFamily="18" charset="0"/>
              </a:rPr>
              <a:t> и </a:t>
            </a:r>
            <a:r>
              <a:rPr lang="uk-UA" dirty="0" err="1" smtClean="0">
                <a:latin typeface="Times New Roman" pitchFamily="18" charset="0"/>
                <a:cs typeface="Times New Roman" pitchFamily="18" charset="0"/>
              </a:rPr>
              <a:t>гарантиях</a:t>
            </a:r>
            <a:r>
              <a:rPr lang="uk-UA" dirty="0" smtClean="0">
                <a:latin typeface="Times New Roman" pitchFamily="18" charset="0"/>
                <a:cs typeface="Times New Roman" pitchFamily="18" charset="0"/>
              </a:rPr>
              <a:t> прав </a:t>
            </a:r>
            <a:r>
              <a:rPr lang="uk-UA" dirty="0" err="1" smtClean="0">
                <a:latin typeface="Times New Roman" pitchFamily="18" charset="0"/>
                <a:cs typeface="Times New Roman" pitchFamily="18" charset="0"/>
              </a:rPr>
              <a:t>граждан</a:t>
            </a:r>
            <a:r>
              <a:rPr lang="uk-UA" dirty="0" smtClean="0">
                <a:latin typeface="Times New Roman" pitchFamily="18" charset="0"/>
                <a:cs typeface="Times New Roman" pitchFamily="18" charset="0"/>
              </a:rPr>
              <a:t> при </a:t>
            </a:r>
            <a:r>
              <a:rPr lang="uk-UA" dirty="0" err="1" smtClean="0">
                <a:latin typeface="Times New Roman" pitchFamily="18" charset="0"/>
                <a:cs typeface="Times New Roman" pitchFamily="18" charset="0"/>
              </a:rPr>
              <a:t>ее</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оказании</a:t>
            </a:r>
            <a:r>
              <a:rPr lang="uk-UA" dirty="0" smtClean="0">
                <a:latin typeface="Times New Roman" pitchFamily="18" charset="0"/>
                <a:cs typeface="Times New Roman" pitchFamily="18" charset="0"/>
              </a:rPr>
              <a:t>"от 2 </a:t>
            </a:r>
            <a:r>
              <a:rPr lang="uk-UA" dirty="0" err="1" smtClean="0">
                <a:latin typeface="Times New Roman" pitchFamily="18" charset="0"/>
                <a:cs typeface="Times New Roman" pitchFamily="18" charset="0"/>
              </a:rPr>
              <a:t>июля</a:t>
            </a:r>
            <a:r>
              <a:rPr lang="uk-UA" dirty="0" smtClean="0">
                <a:latin typeface="Times New Roman" pitchFamily="18" charset="0"/>
                <a:cs typeface="Times New Roman" pitchFamily="18" charset="0"/>
              </a:rPr>
              <a:t> 1992 г. N 3185-1(с </a:t>
            </a:r>
            <a:r>
              <a:rPr lang="uk-UA" dirty="0" err="1" smtClean="0">
                <a:latin typeface="Times New Roman" pitchFamily="18" charset="0"/>
                <a:cs typeface="Times New Roman" pitchFamily="18" charset="0"/>
              </a:rPr>
              <a:t>изменениями</a:t>
            </a:r>
            <a:r>
              <a:rPr lang="uk-UA" dirty="0" smtClean="0">
                <a:latin typeface="Times New Roman" pitchFamily="18" charset="0"/>
                <a:cs typeface="Times New Roman" pitchFamily="18" charset="0"/>
              </a:rPr>
              <a:t> на 3 </a:t>
            </a:r>
            <a:r>
              <a:rPr lang="uk-UA" dirty="0" err="1" smtClean="0">
                <a:latin typeface="Times New Roman" pitchFamily="18" charset="0"/>
                <a:cs typeface="Times New Roman" pitchFamily="18" charset="0"/>
              </a:rPr>
              <a:t>июля</a:t>
            </a:r>
            <a:r>
              <a:rPr lang="uk-UA" dirty="0" smtClean="0">
                <a:latin typeface="Times New Roman" pitchFamily="18" charset="0"/>
                <a:cs typeface="Times New Roman" pitchFamily="18" charset="0"/>
              </a:rPr>
              <a:t> 2016 </a:t>
            </a:r>
            <a:r>
              <a:rPr lang="uk-UA" dirty="0" err="1" smtClean="0">
                <a:latin typeface="Times New Roman" pitchFamily="18" charset="0"/>
                <a:cs typeface="Times New Roman" pitchFamily="18" charset="0"/>
              </a:rPr>
              <a:t>года</a:t>
            </a:r>
            <a:r>
              <a:rPr lang="uk-UA" dirty="0" smtClean="0">
                <a:latin typeface="Times New Roman" pitchFamily="18" charset="0"/>
                <a:cs typeface="Times New Roman" pitchFamily="18" charset="0"/>
              </a:rPr>
              <a:t> ) ,</a:t>
            </a:r>
          </a:p>
          <a:p>
            <a:pPr lvl="0" algn="just" fontAlgn="base">
              <a:spcBef>
                <a:spcPct val="0"/>
              </a:spcBef>
              <a:spcAft>
                <a:spcPct val="0"/>
              </a:spcAft>
            </a:pPr>
            <a:r>
              <a:rPr lang="uk-UA" dirty="0" smtClean="0">
                <a:latin typeface="Times New Roman" pitchFamily="18" charset="0"/>
                <a:cs typeface="Times New Roman" pitchFamily="18" charset="0"/>
              </a:rPr>
              <a:t> в </a:t>
            </a:r>
            <a:r>
              <a:rPr lang="uk-UA" dirty="0" err="1" smtClean="0">
                <a:latin typeface="Times New Roman" pitchFamily="18" charset="0"/>
                <a:cs typeface="Times New Roman" pitchFamily="18" charset="0"/>
              </a:rPr>
              <a:t>частности</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это</a:t>
            </a:r>
            <a:r>
              <a:rPr lang="uk-UA"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b="1" i="1" dirty="0" smtClean="0">
              <a:latin typeface="Times New Roman" pitchFamily="18" charset="0"/>
              <a:cs typeface="Times New Roman" pitchFamily="18" charset="0"/>
            </a:endParaRPr>
          </a:p>
          <a:p>
            <a:pPr marL="342900" lvl="0" indent="-342900">
              <a:buFont typeface="+mj-lt"/>
              <a:buAutoNum type="arabicPeriod"/>
            </a:pPr>
            <a:r>
              <a:rPr lang="ru-RU" i="1" dirty="0" smtClean="0">
                <a:solidFill>
                  <a:schemeClr val="bg2">
                    <a:lumMod val="25000"/>
                  </a:schemeClr>
                </a:solidFill>
                <a:latin typeface="Times New Roman" pitchFamily="18" charset="0"/>
                <a:cs typeface="Times New Roman" pitchFamily="18" charset="0"/>
              </a:rPr>
              <a:t>Защита прав и законных интересов граждан при оказании психиатрической помощи от необоснованного вмешательства в их жизнь</a:t>
            </a:r>
          </a:p>
          <a:p>
            <a:pPr marL="342900" lvl="0" indent="-342900">
              <a:buFont typeface="+mj-lt"/>
              <a:buAutoNum type="arabicPeriod"/>
            </a:pPr>
            <a:r>
              <a:rPr lang="ru-RU" i="1" dirty="0" smtClean="0">
                <a:solidFill>
                  <a:schemeClr val="bg2">
                    <a:lumMod val="25000"/>
                  </a:schemeClr>
                </a:solidFill>
                <a:latin typeface="Times New Roman" pitchFamily="18" charset="0"/>
                <a:cs typeface="Times New Roman" pitchFamily="18" charset="0"/>
              </a:rPr>
              <a:t>Защита лиц, страдающих психическими расстройствами, от необоснованной дискриминации в обществе на основе психиатрического диагноза, а также фактов обращения за психиатрической помощью,</a:t>
            </a:r>
          </a:p>
          <a:p>
            <a:pPr marL="342900" lvl="0" indent="-342900"/>
            <a:r>
              <a:rPr lang="ru-RU" dirty="0" smtClean="0">
                <a:latin typeface="Times New Roman" pitchFamily="18" charset="0"/>
                <a:cs typeface="Times New Roman" pitchFamily="18" charset="0"/>
              </a:rPr>
              <a:t> мои студенты не имеют право вести самостоятельно опрос и наблюдение за пациентами с психической патологией.</a:t>
            </a:r>
          </a:p>
          <a:p>
            <a:pPr marL="342900" lvl="0" indent="-342900" algn="just"/>
            <a:endParaRPr lang="ru-RU" dirty="0" smtClean="0">
              <a:latin typeface="Times New Roman" pitchFamily="18" charset="0"/>
              <a:cs typeface="Times New Roman" pitchFamily="18" charset="0"/>
            </a:endParaRPr>
          </a:p>
          <a:p>
            <a:pPr marL="342900" lvl="0" indent="-342900" algn="just"/>
            <a:endParaRPr lang="ru-RU" dirty="0" smtClean="0">
              <a:latin typeface="Times New Roman" pitchFamily="18" charset="0"/>
              <a:cs typeface="Times New Roman" pitchFamily="18" charset="0"/>
            </a:endParaRPr>
          </a:p>
          <a:p>
            <a:pPr marL="342900" lvl="0" indent="-342900" algn="just"/>
            <a:endParaRPr lang="ru-RU" i="1" dirty="0" smtClean="0">
              <a:latin typeface="Times New Roman" pitchFamily="18" charset="0"/>
              <a:cs typeface="Times New Roman" pitchFamily="18" charset="0"/>
            </a:endParaRPr>
          </a:p>
          <a:p>
            <a:pPr marL="342900" lvl="0" indent="-342900" algn="just"/>
            <a:endParaRPr lang="ru-RU" i="1" dirty="0" smtClean="0">
              <a:latin typeface="Times New Roman" pitchFamily="18" charset="0"/>
              <a:cs typeface="Times New Roman" pitchFamily="18" charset="0"/>
            </a:endParaRPr>
          </a:p>
          <a:p>
            <a:pPr marL="342900" lvl="0" indent="-342900" algn="just"/>
            <a:endParaRPr lang="ru-RU" i="1" dirty="0" smtClean="0">
              <a:latin typeface="Times New Roman" pitchFamily="18" charset="0"/>
              <a:cs typeface="Times New Roman" pitchFamily="18" charset="0"/>
            </a:endParaRPr>
          </a:p>
          <a:p>
            <a:pPr marL="342900" lvl="0" indent="-342900" algn="just"/>
            <a:r>
              <a:rPr lang="ru-RU" sz="2000" b="1" dirty="0" smtClean="0">
                <a:solidFill>
                  <a:schemeClr val="tx2"/>
                </a:solidFill>
                <a:latin typeface="Times New Roman" pitchFamily="18" charset="0"/>
                <a:cs typeface="Times New Roman" pitchFamily="18" charset="0"/>
              </a:rPr>
              <a:t>           Поэтому в практике преподавания психиатрии, мною широко используются ситуационные задачи с иллюстрациями.</a:t>
            </a:r>
            <a:endParaRPr lang="ru-RU" sz="2000" b="1" i="1" dirty="0" smtClean="0">
              <a:solidFill>
                <a:schemeClr val="tx2"/>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051" name="Picture 3" descr="C:\Documents and Settings\Olga Storozhilova\Мои документы\Downloads\0-durka.jpg"/>
          <p:cNvPicPr>
            <a:picLocks noChangeAspect="1" noChangeArrowheads="1"/>
          </p:cNvPicPr>
          <p:nvPr/>
        </p:nvPicPr>
        <p:blipFill>
          <a:blip r:embed="rId2"/>
          <a:srcRect/>
          <a:stretch>
            <a:fillRect/>
          </a:stretch>
        </p:blipFill>
        <p:spPr bwMode="auto">
          <a:xfrm>
            <a:off x="5643570" y="4000504"/>
            <a:ext cx="2095500" cy="15335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0"/>
            <a:ext cx="8286808" cy="6278642"/>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p>
          <a:p>
            <a:pPr algn="just"/>
            <a:endParaRPr lang="ru-RU" sz="2400" b="1"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Ситуационная задача</a:t>
            </a:r>
            <a:r>
              <a:rPr lang="ru-RU" sz="2400" dirty="0" smtClean="0">
                <a:latin typeface="Times New Roman" pitchFamily="18" charset="0"/>
                <a:cs typeface="Times New Roman" pitchFamily="18" charset="0"/>
              </a:rPr>
              <a:t> – </a:t>
            </a:r>
            <a:r>
              <a:rPr lang="ru-RU" sz="2400" b="1" dirty="0" smtClean="0">
                <a:latin typeface="Times New Roman" pitchFamily="18" charset="0"/>
                <a:cs typeface="Times New Roman" pitchFamily="18" charset="0"/>
              </a:rPr>
              <a:t>это вид учебного задания, имитирующий ситуации, которые могут возникнуть в реальной действительности. </a:t>
            </a:r>
          </a:p>
          <a:p>
            <a:pPr algn="just"/>
            <a:r>
              <a:rPr lang="ru-RU" sz="2400" dirty="0" smtClean="0">
                <a:latin typeface="Times New Roman" pitchFamily="18" charset="0"/>
                <a:cs typeface="Times New Roman" pitchFamily="18" charset="0"/>
              </a:rPr>
              <a:t> </a:t>
            </a:r>
            <a:r>
              <a:rPr lang="ru-RU" sz="2400" u="sng" dirty="0" smtClean="0">
                <a:latin typeface="Times New Roman" pitchFamily="18" charset="0"/>
                <a:cs typeface="Times New Roman" pitchFamily="18" charset="0"/>
              </a:rPr>
              <a:t>Основными действиями учащихся по работе с ситуационной задачей являются</a:t>
            </a:r>
            <a:r>
              <a:rPr lang="ru-RU" sz="2400" dirty="0" smtClean="0">
                <a:latin typeface="Times New Roman" pitchFamily="18" charset="0"/>
                <a:cs typeface="Times New Roman" pitchFamily="18" charset="0"/>
              </a:rPr>
              <a:t>:</a:t>
            </a:r>
          </a:p>
          <a:p>
            <a:pPr marL="457200" indent="-457200" algn="just">
              <a:lnSpc>
                <a:spcPct val="150000"/>
              </a:lnSpc>
              <a:buFont typeface="+mj-lt"/>
              <a:buAutoNum type="arabicPeriod"/>
            </a:pPr>
            <a:r>
              <a:rPr lang="ru-RU" sz="2400" dirty="0" smtClean="0">
                <a:latin typeface="Times New Roman" pitchFamily="18" charset="0"/>
                <a:cs typeface="Times New Roman" pitchFamily="18" charset="0"/>
              </a:rPr>
              <a:t>знакомство с критериями оценки ситуационной задачи;</a:t>
            </a:r>
          </a:p>
          <a:p>
            <a:pPr marL="457200" indent="-457200" algn="just">
              <a:lnSpc>
                <a:spcPct val="150000"/>
              </a:lnSpc>
              <a:buFont typeface="+mj-lt"/>
              <a:buAutoNum type="arabicPeriod"/>
            </a:pPr>
            <a:r>
              <a:rPr lang="ru-RU" sz="2400" dirty="0" smtClean="0">
                <a:latin typeface="Times New Roman" pitchFamily="18" charset="0"/>
                <a:cs typeface="Times New Roman" pitchFamily="18" charset="0"/>
              </a:rPr>
              <a:t> уяснение сути задания и выяснение алгоритма решения ситуационной задачи;</a:t>
            </a:r>
          </a:p>
          <a:p>
            <a:pPr marL="457200" indent="-457200" algn="just">
              <a:lnSpc>
                <a:spcPct val="150000"/>
              </a:lnSpc>
              <a:buFont typeface="+mj-lt"/>
              <a:buAutoNum type="arabicPeriod"/>
            </a:pPr>
            <a:r>
              <a:rPr lang="ru-RU" sz="2400" dirty="0" smtClean="0">
                <a:latin typeface="Times New Roman" pitchFamily="18" charset="0"/>
                <a:cs typeface="Times New Roman" pitchFamily="18" charset="0"/>
              </a:rPr>
              <a:t>разработка вариантов для принятия решения;</a:t>
            </a:r>
          </a:p>
          <a:p>
            <a:pPr marL="457200" indent="-457200" algn="just">
              <a:lnSpc>
                <a:spcPct val="150000"/>
              </a:lnSpc>
              <a:buFont typeface="+mj-lt"/>
              <a:buAutoNum type="arabicPeriod"/>
            </a:pPr>
            <a:r>
              <a:rPr lang="ru-RU" sz="2400" dirty="0" smtClean="0">
                <a:latin typeface="Times New Roman" pitchFamily="18" charset="0"/>
                <a:cs typeface="Times New Roman" pitchFamily="18" charset="0"/>
              </a:rPr>
              <a:t> выбор критериев решения; </a:t>
            </a:r>
          </a:p>
          <a:p>
            <a:pPr marL="457200" indent="-457200" algn="just">
              <a:lnSpc>
                <a:spcPct val="150000"/>
              </a:lnSpc>
              <a:buFont typeface="+mj-lt"/>
              <a:buAutoNum type="arabicPeriod"/>
            </a:pPr>
            <a:r>
              <a:rPr lang="ru-RU" sz="2400" dirty="0" smtClean="0">
                <a:latin typeface="Times New Roman" pitchFamily="18" charset="0"/>
                <a:cs typeface="Times New Roman" pitchFamily="18" charset="0"/>
              </a:rPr>
              <a:t>оценка и прогноз перебираемых вариантов.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1"/>
            <a:ext cx="8429684" cy="5478423"/>
          </a:xfrm>
          <a:prstGeom prst="rect">
            <a:avLst/>
          </a:prstGeom>
        </p:spPr>
        <p:txBody>
          <a:bodyPr wrap="square">
            <a:spAutoFit/>
          </a:bodyPr>
          <a:lstStyle/>
          <a:p>
            <a:pPr algn="ctr"/>
            <a:r>
              <a:rPr lang="ru-RU" sz="2400" b="1" dirty="0" smtClean="0">
                <a:solidFill>
                  <a:schemeClr val="accent3">
                    <a:lumMod val="50000"/>
                  </a:schemeClr>
                </a:solidFill>
                <a:latin typeface="Times New Roman" pitchFamily="18" charset="0"/>
                <a:cs typeface="Times New Roman" pitchFamily="18" charset="0"/>
              </a:rPr>
              <a:t>В педагогической литературе (Т. Томашевский) выделяют четыре типа ситуаций, в которых необходимо принятие решения о действии:</a:t>
            </a:r>
            <a:endParaRPr lang="ru-RU" sz="2000" b="1" dirty="0" smtClean="0">
              <a:solidFill>
                <a:schemeClr val="accent3">
                  <a:lumMod val="50000"/>
                </a:schemeClr>
              </a:solidFill>
              <a:latin typeface="Times New Roman" pitchFamily="18" charset="0"/>
              <a:cs typeface="Times New Roman" pitchFamily="18" charset="0"/>
            </a:endParaRPr>
          </a:p>
          <a:p>
            <a:pPr algn="ctr"/>
            <a:endParaRPr lang="ru-RU" sz="2000" b="1" dirty="0" smtClean="0">
              <a:solidFill>
                <a:schemeClr val="accent3">
                  <a:lumMod val="50000"/>
                </a:schemeClr>
              </a:solidFill>
              <a:latin typeface="Times New Roman" pitchFamily="18" charset="0"/>
              <a:cs typeface="Times New Roman" pitchFamily="18" charset="0"/>
            </a:endParaRPr>
          </a:p>
          <a:p>
            <a:pPr marL="342900" indent="-342900" algn="just">
              <a:buFont typeface="+mj-lt"/>
              <a:buAutoNum type="arabicPeriod"/>
            </a:pPr>
            <a:r>
              <a:rPr lang="ru-RU" sz="2000" dirty="0" smtClean="0">
                <a:latin typeface="Times New Roman" pitchFamily="18" charset="0"/>
                <a:cs typeface="Times New Roman" pitchFamily="18" charset="0"/>
              </a:rPr>
              <a:t>Ситуация выбора : во всех этих ситуациях  обучающийся должен осуществить выбор сигналов, классифицировать их на такие, которые требуют  и не требуют его реакции. </a:t>
            </a:r>
          </a:p>
          <a:p>
            <a:pPr marL="342900" indent="-342900" algn="just">
              <a:buFont typeface="+mj-lt"/>
              <a:buAutoNum type="arabicPeriod"/>
            </a:pPr>
            <a:r>
              <a:rPr lang="ru-RU" sz="2000" dirty="0" smtClean="0">
                <a:latin typeface="Times New Roman" pitchFamily="18" charset="0"/>
                <a:cs typeface="Times New Roman" pitchFamily="18" charset="0"/>
              </a:rPr>
              <a:t>Сложные ситуации: в которых обучающийся должен одновременно учитывать сведения, получаемые более чем от одного источника информации, либо выполнять более чем одно действие.</a:t>
            </a:r>
          </a:p>
          <a:p>
            <a:pPr marL="342900" indent="-342900" algn="just">
              <a:buFont typeface="+mj-lt"/>
              <a:buAutoNum type="arabicPeriod"/>
            </a:pPr>
            <a:r>
              <a:rPr lang="ru-RU" sz="2000" dirty="0" smtClean="0">
                <a:latin typeface="Times New Roman" pitchFamily="18" charset="0"/>
                <a:cs typeface="Times New Roman" pitchFamily="18" charset="0"/>
              </a:rPr>
              <a:t>Ситуация предпочтения: когда различные возможные реакции имеют для обучающегося неодинаковое значение, когда по какой-либо причине он выбирает одно из двух.</a:t>
            </a:r>
          </a:p>
          <a:p>
            <a:pPr marL="342900" indent="-342900" algn="just">
              <a:buFont typeface="+mj-lt"/>
              <a:buAutoNum type="arabicPeriod"/>
            </a:pPr>
            <a:r>
              <a:rPr lang="ru-RU" sz="2000" dirty="0" smtClean="0">
                <a:latin typeface="Times New Roman" pitchFamily="18" charset="0"/>
                <a:cs typeface="Times New Roman" pitchFamily="18" charset="0"/>
              </a:rPr>
              <a:t>Вероятностные ситуации: такого рода ситуации возникают в тех случаях, когда обучающийся выполняет определенные операции при недостаточном объеме имеющейся в его распоряжении информации.</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1289</Words>
  <Application>Microsoft Office PowerPoint</Application>
  <PresentationFormat>Экран (4:3)</PresentationFormat>
  <Paragraphs>153</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Схема диагностического поиска и оказания помощи  пациентам с психическими расстройствами:  </vt:lpstr>
      <vt:lpstr>Презентация PowerPoint</vt:lpstr>
      <vt:lpstr>Иллюстрация к задаче</vt:lpstr>
      <vt:lpstr>Презентация PowerPoint</vt:lpstr>
      <vt:lpstr>ЭТАЛОН ОТВЕТА: I.Обоснование</vt:lpstr>
      <vt:lpstr>2. Проблемы пациента</vt:lpstr>
      <vt:lpstr>3. Тактика м/п </vt:lpstr>
      <vt:lpstr> </vt:lpstr>
      <vt:lpstr>Задача  №1 к практическому  занятию по теме: Ознакомление с особенностью клинических пресенильных и сенильных психозов, атрофических заболеваний головного мозга. </vt:lpstr>
      <vt:lpstr>Иллюстрация к задаче №1</vt:lpstr>
      <vt:lpstr>Задача №2 к практическому  занятию по теме: Ознакомление с основными клиническими проявлениями  шизофрении, биполярного аффективного расстройства</vt:lpstr>
      <vt:lpstr>Иллюстрация к задаче № 2</vt:lpstr>
      <vt:lpstr>Задача № 3 к практическому  занятию по теме: Ознакомление с основными клиническими проявлениями  психогенных расстройств и психопрофилактическими мероприятиями. </vt:lpstr>
      <vt:lpstr>Иллюстрация к задаче № 3</vt:lpstr>
      <vt:lpstr> </vt:lpstr>
      <vt:lpst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dc:title>
  <cp:lastModifiedBy>Admin</cp:lastModifiedBy>
  <cp:revision>266</cp:revision>
  <dcterms:modified xsi:type="dcterms:W3CDTF">2022-01-16T11:29:34Z</dcterms:modified>
</cp:coreProperties>
</file>