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1" r:id="rId3"/>
    <p:sldMasterId id="2147483723" r:id="rId4"/>
    <p:sldMasterId id="2147483735" r:id="rId5"/>
  </p:sldMasterIdLst>
  <p:notesMasterIdLst>
    <p:notesMasterId r:id="rId26"/>
  </p:notesMasterIdLst>
  <p:sldIdLst>
    <p:sldId id="310" r:id="rId6"/>
    <p:sldId id="324" r:id="rId7"/>
    <p:sldId id="323" r:id="rId8"/>
    <p:sldId id="325" r:id="rId9"/>
    <p:sldId id="321" r:id="rId10"/>
    <p:sldId id="326" r:id="rId11"/>
    <p:sldId id="314" r:id="rId12"/>
    <p:sldId id="327" r:id="rId13"/>
    <p:sldId id="315" r:id="rId14"/>
    <p:sldId id="328" r:id="rId15"/>
    <p:sldId id="316" r:id="rId16"/>
    <p:sldId id="329" r:id="rId17"/>
    <p:sldId id="317" r:id="rId18"/>
    <p:sldId id="330" r:id="rId19"/>
    <p:sldId id="318" r:id="rId20"/>
    <p:sldId id="331" r:id="rId21"/>
    <p:sldId id="319" r:id="rId22"/>
    <p:sldId id="332" r:id="rId23"/>
    <p:sldId id="320" r:id="rId24"/>
    <p:sldId id="33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2DB2A-067F-47AF-95DB-B19162EA08A2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D6F97-B6B7-4A9E-8B8B-9D30DEAFE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126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6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6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8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28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290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291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292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7323399-1A92-42AF-A26D-6724F7621C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8E159A-CD7E-47E5-9D7A-2BFB44D8A3E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F9669D-CF9A-4C83-A601-5DEBE590257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794984-9B25-4297-96BF-6FA80AE0940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71D757-9E5E-412A-B1B2-26402578818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5ED2EF-87CD-44D3-BFDF-F447EC52224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755D4-312C-4981-AC22-29597CE5FE0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3AD985-E2A7-40E5-84B6-BB21D7D8DE9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A76C13-8AC2-4CB5-ACD6-8C77F778486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9CA091-E603-4090-B890-D41EA8B88A7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555061-A7B9-409F-800F-6497EDB19D2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5AEAAA7-7F1C-41C9-8848-C047224AA3E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27651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52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7653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276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5DE18-ADF5-4E1C-B0C0-F5160A26D8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CD0B7-D3F9-4C8B-8CEA-6294D99AA0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D4CCE-44EE-42A2-9BB1-C777BFED3C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4DB3E-FAE4-4AA8-9614-423E19FB7C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56733-6A31-4515-92A5-49D4252DFC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89D1C-907C-4698-9F22-02ADA4BEA8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B0FC3-4E35-43E2-B121-92E1105436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6B4C4-C32A-440F-B7D3-C7A1A338B0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FC3D3-8B73-45F1-8E3B-9C7FB189E4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9A65C-588C-4DB0-B78D-0AEDB22E29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26524-6B65-47A2-884D-56CF9FB6A6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024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6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6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6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2657AAE-8C19-4D47-A33E-DDDFD3E9CEB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26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2662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662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266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2C72C33-87EC-4427-B473-3B54877E715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fld id="{48F2C6AE-9D56-46AF-BE30-1DB007FA9DE6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cs typeface="Arial" pitchFamily="34" charset="0"/>
              </a:defRPr>
            </a:lvl1pPr>
          </a:lstStyle>
          <a:p>
            <a:fld id="{4A679323-9423-430A-8CC6-D6A9A64E2D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3F631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3F6319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3F6319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3F6319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3F6319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3F6319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3F6319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3F6319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3F6319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49711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7ADC6F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D7F4D4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51520" y="2708920"/>
            <a:ext cx="5508104" cy="46558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848872" cy="201622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600" b="1" dirty="0" smtClean="0">
                <a:solidFill>
                  <a:srgbClr val="0070C0"/>
                </a:solidFill>
                <a:latin typeface="Comic Sans MS" pitchFamily="66" charset="0"/>
              </a:rPr>
              <a:t>Использование </a:t>
            </a:r>
            <a:br>
              <a:rPr lang="ru-RU" sz="26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600" b="1" dirty="0" smtClean="0">
                <a:solidFill>
                  <a:srgbClr val="0070C0"/>
                </a:solidFill>
                <a:latin typeface="Comic Sans MS" pitchFamily="66" charset="0"/>
              </a:rPr>
              <a:t>нетрадиционной формы работы </a:t>
            </a:r>
            <a:br>
              <a:rPr lang="ru-RU" sz="26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600" b="1" dirty="0" smtClean="0">
                <a:solidFill>
                  <a:srgbClr val="0070C0"/>
                </a:solidFill>
                <a:latin typeface="Comic Sans MS" pitchFamily="66" charset="0"/>
              </a:rPr>
              <a:t>при коррекции речевых нарушений у детей старшего дошкольного возраста </a:t>
            </a:r>
            <a:r>
              <a:rPr lang="ru-RU" sz="2800" b="1" dirty="0" smtClean="0">
                <a:solidFill>
                  <a:srgbClr val="003399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3399"/>
                </a:solidFill>
                <a:latin typeface="Comic Sans MS" pitchFamily="66" charset="0"/>
              </a:rPr>
            </a:br>
            <a:endParaRPr lang="ru-RU" sz="2800" b="1" dirty="0">
              <a:solidFill>
                <a:srgbClr val="003399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321297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25000"/>
                  </a:schemeClr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chemeClr val="tx1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5517232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25000"/>
                  </a:schemeClr>
                </a:solidFill>
                <a:latin typeface="Verdana" pitchFamily="34" charset="0"/>
              </a:rPr>
              <a:t>Учитель-логопед </a:t>
            </a:r>
          </a:p>
          <a:p>
            <a:r>
              <a:rPr lang="ru-RU" sz="1200" b="1" dirty="0" smtClean="0">
                <a:solidFill>
                  <a:schemeClr val="accent6">
                    <a:lumMod val="25000"/>
                  </a:schemeClr>
                </a:solidFill>
                <a:latin typeface="Verdana" pitchFamily="34" charset="0"/>
              </a:rPr>
              <a:t>МБДОУ «Детский сад №8 «Умка»</a:t>
            </a:r>
          </a:p>
          <a:p>
            <a:r>
              <a:rPr lang="ru-RU" sz="1200" b="1" dirty="0" smtClean="0">
                <a:solidFill>
                  <a:schemeClr val="accent6">
                    <a:lumMod val="25000"/>
                  </a:schemeClr>
                </a:solidFill>
                <a:latin typeface="Verdana" pitchFamily="34" charset="0"/>
              </a:rPr>
              <a:t>Ирина Валентиновна Носенко</a:t>
            </a:r>
            <a:endParaRPr lang="ru-RU" sz="1200" b="1" dirty="0">
              <a:solidFill>
                <a:schemeClr val="accent6">
                  <a:lumMod val="25000"/>
                </a:schemeClr>
              </a:solidFill>
              <a:latin typeface="Verdana" pitchFamily="34" charset="0"/>
            </a:endParaRPr>
          </a:p>
        </p:txBody>
      </p:sp>
      <p:pic>
        <p:nvPicPr>
          <p:cNvPr id="10" name="Рисунок 9" descr="https://sadok.sumy.ua/wp-content/uploads/2018/12/logoped-def.png"/>
          <p:cNvPicPr/>
          <p:nvPr/>
        </p:nvPicPr>
        <p:blipFill>
          <a:blip r:embed="rId2" cstate="print"/>
          <a:srcRect l="22839" t="-5380" r="20189" b="-2233"/>
          <a:stretch>
            <a:fillRect/>
          </a:stretch>
        </p:blipFill>
        <p:spPr bwMode="auto">
          <a:xfrm flipH="1">
            <a:off x="683568" y="2924944"/>
            <a:ext cx="3384376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B0F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4" descr="E:\Гонзики+Марблс\ШАРИКИ К ПРЕЗЕНТАЦИИ\1343.0x970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5350" t="27576" r="12988" b="16954"/>
          <a:stretch>
            <a:fillRect/>
          </a:stretch>
        </p:blipFill>
        <p:spPr bwMode="auto">
          <a:xfrm>
            <a:off x="5220072" y="3140968"/>
            <a:ext cx="3393567" cy="1752722"/>
          </a:xfrm>
          <a:prstGeom prst="roundRect">
            <a:avLst>
              <a:gd name="adj" fmla="val 16667"/>
            </a:avLst>
          </a:prstGeom>
          <a:ln w="57150">
            <a:solidFill>
              <a:schemeClr val="bg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527048"/>
            <a:ext cx="7992888" cy="4572000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	            (9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слайд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buNone/>
            </a:pP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		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На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этапе автоматизации звука, я использую игры: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i="1" u="sng" dirty="0" smtClean="0">
                <a:solidFill>
                  <a:schemeClr val="accent3">
                    <a:lumMod val="75000"/>
                  </a:schemeClr>
                </a:solidFill>
              </a:rPr>
              <a:t>Первый вариант </a:t>
            </a:r>
            <a:r>
              <a:rPr lang="ru-RU" sz="1600" i="1" u="sng" dirty="0" smtClean="0">
                <a:solidFill>
                  <a:schemeClr val="accent3">
                    <a:lumMod val="75000"/>
                  </a:schemeClr>
                </a:solidFill>
              </a:rPr>
              <a:t>игры</a:t>
            </a:r>
            <a:r>
              <a:rPr lang="ru-RU" sz="1600" i="1" u="sng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r>
              <a:rPr lang="ru-RU" sz="16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Помоги черепашке добраться до гнезда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».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	Ребенок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выкладывает дорожку камешками. Продвигается вперед по дорожке, показывает пальчиком на каждый камешек, четко произнося поставленный звук. Например: [Ч –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</a:rPr>
              <a:t>ч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–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</a:rPr>
              <a:t>ч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…].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i="1" u="sng" dirty="0" smtClean="0">
                <a:solidFill>
                  <a:schemeClr val="accent3">
                    <a:lumMod val="75000"/>
                  </a:schemeClr>
                </a:solidFill>
              </a:rPr>
              <a:t>Второй вариант игры: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«Помоги черепашке перенести яйца в гнездо».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just">
              <a:buNone/>
            </a:pPr>
            <a:r>
              <a:rPr lang="ru-RU" sz="1600" i="1" dirty="0" smtClean="0">
                <a:solidFill>
                  <a:schemeClr val="accent3">
                    <a:lumMod val="75000"/>
                  </a:schemeClr>
                </a:solidFill>
              </a:rPr>
              <a:t>    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Ребенок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плавно двигает  камешек - яйцо по лабиринту до гнезда, длительно произнося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автоматизируемый звук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. Например: [Ш –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</a:rPr>
              <a:t>ш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–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</a:rPr>
              <a:t>ш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…].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788024" y="2204864"/>
            <a:ext cx="4017648" cy="2376264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ru-RU" sz="2400" dirty="0"/>
          </a:p>
        </p:txBody>
      </p:sp>
      <p:pic>
        <p:nvPicPr>
          <p:cNvPr id="6" name="Picture 4" descr="C:\Documents and Settings\user\Рабочий стол\depositphotos_11041989-stock-illustration-colored-bubb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92080" y="4725144"/>
            <a:ext cx="2500330" cy="108012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99592" y="2276872"/>
            <a:ext cx="76328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04664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Игровые упражнения на этапе слога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1844824"/>
            <a:ext cx="2952328" cy="609064"/>
          </a:xfrm>
          <a:prstGeom prst="cloudCallo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«Жонглер»</a:t>
            </a:r>
          </a:p>
        </p:txBody>
      </p:sp>
      <p:pic>
        <p:nvPicPr>
          <p:cNvPr id="2050" name="Picture 2" descr="C:\Users\Ирина\Desktop\фото для марблс\IMG_20200128_160454.jpg"/>
          <p:cNvPicPr>
            <a:picLocks noChangeAspect="1" noChangeArrowheads="1"/>
          </p:cNvPicPr>
          <p:nvPr/>
        </p:nvPicPr>
        <p:blipFill>
          <a:blip r:embed="rId3" cstate="print"/>
          <a:srcRect t="22700" r="10331"/>
          <a:stretch>
            <a:fillRect/>
          </a:stretch>
        </p:blipFill>
        <p:spPr bwMode="auto">
          <a:xfrm>
            <a:off x="611560" y="1772816"/>
            <a:ext cx="3508288" cy="4032448"/>
          </a:xfrm>
          <a:prstGeom prst="roundRect">
            <a:avLst>
              <a:gd name="adj" fmla="val 16667"/>
            </a:avLst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860032" y="2924944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Цель: формирование правильного произношения поставленного звука в слогах.</a:t>
            </a:r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527048"/>
            <a:ext cx="7560840" cy="4572000"/>
          </a:xfrm>
        </p:spPr>
        <p:txBody>
          <a:bodyPr/>
          <a:lstStyle/>
          <a:p>
            <a:pPr algn="just">
              <a:buNone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		(11 слайд)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		На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этапе автоматизации звука в слогах, мы играем в игру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«Жонглер».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		-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Клоун Клепа учится жонглировать. Правильно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повтори (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прочитай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)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слоги на мячиках, чтобы они не упали. 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   Ребенок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повторяет за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логопедом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или читает)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слоги, отчетливо произнося поставленный звук. Закрывает прочитанные слоги камешками.</a:t>
            </a:r>
          </a:p>
          <a:p>
            <a:pPr algn="just"/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68012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Игровые упражнения на этапе слова 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338128" cy="295232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2276872"/>
            <a:ext cx="76328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323528" y="1772816"/>
            <a:ext cx="3528392" cy="1077575"/>
          </a:xfrm>
          <a:prstGeom prst="cloudCallo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«Помоги маме повесить белье»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Ирина\Desktop\фото для марблс\IMG_20200128_162246.jpg"/>
          <p:cNvPicPr>
            <a:picLocks noChangeAspect="1" noChangeArrowheads="1"/>
          </p:cNvPicPr>
          <p:nvPr/>
        </p:nvPicPr>
        <p:blipFill>
          <a:blip r:embed="rId2" cstate="print"/>
          <a:srcRect l="33485" t="50951" r="3532" b="10197"/>
          <a:stretch>
            <a:fillRect/>
          </a:stretch>
        </p:blipFill>
        <p:spPr bwMode="auto">
          <a:xfrm>
            <a:off x="395536" y="3501008"/>
            <a:ext cx="2694152" cy="2520280"/>
          </a:xfrm>
          <a:prstGeom prst="roundRect">
            <a:avLst>
              <a:gd name="adj" fmla="val 16667"/>
            </a:avLst>
          </a:prstGeom>
          <a:ln w="38100"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275856" y="3573016"/>
            <a:ext cx="2592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Цель: формирование правильного произношения поставленного звука в 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словах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31745" name="Picture 1" descr="C:\Users\Ирина\Desktop\фото для марблс\IMG_20200131_114713.jpg"/>
          <p:cNvPicPr>
            <a:picLocks noChangeAspect="1" noChangeArrowheads="1"/>
          </p:cNvPicPr>
          <p:nvPr/>
        </p:nvPicPr>
        <p:blipFill>
          <a:blip r:embed="rId3" cstate="print"/>
          <a:srcRect l="4369" t="37741" r="12201" b="12201"/>
          <a:stretch>
            <a:fillRect/>
          </a:stretch>
        </p:blipFill>
        <p:spPr bwMode="auto">
          <a:xfrm>
            <a:off x="6012160" y="3573016"/>
            <a:ext cx="2772308" cy="2448272"/>
          </a:xfrm>
          <a:prstGeom prst="roundRect">
            <a:avLst>
              <a:gd name="adj" fmla="val 16667"/>
            </a:avLst>
          </a:prstGeom>
          <a:ln w="38100"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004048" y="1556792"/>
            <a:ext cx="3888432" cy="1546086"/>
          </a:xfrm>
          <a:prstGeom prst="cloudCallo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«Покажи, как молния ударяет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землю»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527048"/>
            <a:ext cx="7920880" cy="4572000"/>
          </a:xfrm>
        </p:spPr>
        <p:txBody>
          <a:bodyPr/>
          <a:lstStyle/>
          <a:p>
            <a:pPr algn="just">
              <a:buNone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		(13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слайд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algn="just">
              <a:buNone/>
            </a:pP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		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На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этапе автоматизации звука в словах, я предлагаю следующие игры: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           «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Помоги маме развесить белье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».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1600" i="1" dirty="0" smtClean="0">
                <a:solidFill>
                  <a:schemeClr val="accent3">
                    <a:lumMod val="75000"/>
                  </a:schemeClr>
                </a:solidFill>
              </a:rPr>
              <a:t>      </a:t>
            </a:r>
            <a:r>
              <a:rPr lang="ru-RU" sz="1600" i="1" u="sng" dirty="0" smtClean="0">
                <a:solidFill>
                  <a:schemeClr val="accent3">
                    <a:lumMod val="75000"/>
                  </a:schemeClr>
                </a:solidFill>
              </a:rPr>
              <a:t>Первый </a:t>
            </a:r>
            <a:r>
              <a:rPr lang="ru-RU" sz="1600" i="1" u="sng" dirty="0" smtClean="0">
                <a:solidFill>
                  <a:schemeClr val="accent3">
                    <a:lumMod val="75000"/>
                  </a:schemeClr>
                </a:solidFill>
              </a:rPr>
              <a:t>вариант игры: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- Помоги маме развесить белье на свежем воздухе! Правильно назови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картинки, и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закрепи белье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прищепками. 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   Ребенок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четко произносит звук в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названиях картинок, и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закрывает картинку камешком - прищепкой.</a:t>
            </a:r>
          </a:p>
          <a:p>
            <a:pPr algn="just">
              <a:buNone/>
            </a:pPr>
            <a:r>
              <a:rPr lang="ru-RU" sz="1600" i="1" dirty="0" smtClean="0">
                <a:solidFill>
                  <a:schemeClr val="accent3">
                    <a:lumMod val="75000"/>
                  </a:schemeClr>
                </a:solidFill>
              </a:rPr>
              <a:t>     </a:t>
            </a:r>
            <a:r>
              <a:rPr lang="ru-RU" sz="1600" i="1" u="sng" dirty="0" smtClean="0">
                <a:solidFill>
                  <a:schemeClr val="accent3">
                    <a:lumMod val="75000"/>
                  </a:schemeClr>
                </a:solidFill>
              </a:rPr>
              <a:t>Второй </a:t>
            </a:r>
            <a:r>
              <a:rPr lang="ru-RU" sz="1600" i="1" u="sng" dirty="0" smtClean="0">
                <a:solidFill>
                  <a:schemeClr val="accent3">
                    <a:lumMod val="75000"/>
                  </a:schemeClr>
                </a:solidFill>
              </a:rPr>
              <a:t>вариант игры: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ребенок кладет камешки - прищепки над бельем и придумывает слова с поставленным звуком в заданных позициях (в начале, в середине, в конце слова).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         «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Покажи, как молния ударяет в землю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».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               -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На улице гроза! Гремит гром, сверкает молния! Покажи, как молния ярко сверкает и ударяет в землю. 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   Воспитанник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правильно произносит поставленный звук в слове и закрывает картинку желтым камешком. </a:t>
            </a:r>
          </a:p>
          <a:p>
            <a:pPr algn="just"/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338128" cy="295232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3573016"/>
            <a:ext cx="2880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Цель: 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формирование 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чувства самоконтроля 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над 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произношением поставленного звука в предложениях.</a:t>
            </a:r>
            <a:endParaRPr lang="ru-RU" dirty="0" smtClean="0">
              <a:solidFill>
                <a:schemeClr val="accent6">
                  <a:lumMod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  </a:t>
            </a:r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04664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Игровые упражнения на этапе фразы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1556792"/>
            <a:ext cx="3888432" cy="1546086"/>
          </a:xfrm>
          <a:prstGeom prst="cloudCallo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«Укрась картинку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 придумай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предложение»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22" name="Picture 2" descr="C:\Users\Ирина\Desktop\фото для марблс\IMG_20200131_115316.jpg"/>
          <p:cNvPicPr>
            <a:picLocks noChangeAspect="1" noChangeArrowheads="1"/>
          </p:cNvPicPr>
          <p:nvPr/>
        </p:nvPicPr>
        <p:blipFill>
          <a:blip r:embed="rId2" cstate="print"/>
          <a:srcRect t="17450" r="17800" b="11915"/>
          <a:stretch>
            <a:fillRect/>
          </a:stretch>
        </p:blipFill>
        <p:spPr bwMode="auto">
          <a:xfrm>
            <a:off x="611560" y="3068960"/>
            <a:ext cx="2271677" cy="2880320"/>
          </a:xfrm>
          <a:prstGeom prst="roundRect">
            <a:avLst>
              <a:gd name="adj" fmla="val 16667"/>
            </a:avLst>
          </a:prstGeom>
          <a:ln w="38100"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23" name="Picture 3" descr="C:\Users\Ирина\Desktop\фото для марблс\IMG_20200128_163114.jpg"/>
          <p:cNvPicPr>
            <a:picLocks noChangeAspect="1" noChangeArrowheads="1"/>
          </p:cNvPicPr>
          <p:nvPr/>
        </p:nvPicPr>
        <p:blipFill>
          <a:blip r:embed="rId3" cstate="print"/>
          <a:srcRect l="44400" t="39500" b="2751"/>
          <a:stretch>
            <a:fillRect/>
          </a:stretch>
        </p:blipFill>
        <p:spPr bwMode="auto">
          <a:xfrm>
            <a:off x="6228184" y="3068960"/>
            <a:ext cx="2339822" cy="2880320"/>
          </a:xfrm>
          <a:prstGeom prst="roundRect">
            <a:avLst>
              <a:gd name="adj" fmla="val 16667"/>
            </a:avLst>
          </a:prstGeom>
          <a:ln w="38100"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527048"/>
            <a:ext cx="7704856" cy="4572000"/>
          </a:xfrm>
        </p:spPr>
        <p:txBody>
          <a:bodyPr/>
          <a:lstStyle/>
          <a:p>
            <a:pPr algn="just">
              <a:buNone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		(15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слайд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algn="just">
              <a:buNone/>
            </a:pP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		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Игра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«Укрась картинку и придумай предложение»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, помогает автоматизации звука во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фразе: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600" i="1" u="sng" dirty="0" smtClean="0">
                <a:solidFill>
                  <a:schemeClr val="accent3">
                    <a:lumMod val="75000"/>
                  </a:schemeClr>
                </a:solidFill>
              </a:rPr>
              <a:t>Первый вариант игры: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 предлагаю украсить картинку и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придумать предложение 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с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данной картинкой, отрабатывая автоматизируемый звук.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i="1" u="sng" dirty="0" smtClean="0">
                <a:solidFill>
                  <a:schemeClr val="accent3">
                    <a:lumMod val="75000"/>
                  </a:schemeClr>
                </a:solidFill>
              </a:rPr>
              <a:t>Второй </a:t>
            </a:r>
            <a:r>
              <a:rPr lang="ru-RU" sz="1600" i="1" u="sng" dirty="0" smtClean="0">
                <a:solidFill>
                  <a:schemeClr val="accent3">
                    <a:lumMod val="75000"/>
                  </a:schemeClr>
                </a:solidFill>
              </a:rPr>
              <a:t>вариант игры</a:t>
            </a:r>
            <a:r>
              <a:rPr lang="ru-RU" sz="1600" i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ребенок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украшает две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предметные картинки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, соединяет их и составляет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предложение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, включая в него названия обеих картинок.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Самоконтроль над поставленным звуком.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ru-RU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338128" cy="295232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2276872"/>
            <a:ext cx="76328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16633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Игровые упражнения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на этапе самостоятельной речи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323528" y="1628800"/>
            <a:ext cx="3600400" cy="983873"/>
          </a:xfrm>
          <a:prstGeom prst="cloudCallo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«Укрась картинку и составь рассказ»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 descr="C:\Users\Ирина\Desktop\фото для марблс\IMG_20200128_163925.jpg"/>
          <p:cNvPicPr>
            <a:picLocks noChangeAspect="1" noChangeArrowheads="1"/>
          </p:cNvPicPr>
          <p:nvPr/>
        </p:nvPicPr>
        <p:blipFill>
          <a:blip r:embed="rId2" cstate="print"/>
          <a:srcRect b="6951"/>
          <a:stretch>
            <a:fillRect/>
          </a:stretch>
        </p:blipFill>
        <p:spPr bwMode="auto">
          <a:xfrm flipH="1">
            <a:off x="539552" y="3068960"/>
            <a:ext cx="2376264" cy="2769458"/>
          </a:xfrm>
          <a:prstGeom prst="roundRect">
            <a:avLst>
              <a:gd name="adj" fmla="val 16667"/>
            </a:avLst>
          </a:prstGeom>
          <a:ln w="38100"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 rot="10800000" flipV="1">
            <a:off x="3203848" y="3166789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Цель: 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формирование 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чувства самоконтроля за произношением поставленного звука в самостоятельной речи.</a:t>
            </a:r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29697" name="Picture 1" descr="C:\Users\Ирина\Desktop\фото для марблс\IMG_20200131_115030.jpg"/>
          <p:cNvPicPr>
            <a:picLocks noChangeAspect="1" noChangeArrowheads="1"/>
          </p:cNvPicPr>
          <p:nvPr/>
        </p:nvPicPr>
        <p:blipFill>
          <a:blip r:embed="rId3" cstate="print"/>
          <a:srcRect b="16400"/>
          <a:stretch>
            <a:fillRect/>
          </a:stretch>
        </p:blipFill>
        <p:spPr bwMode="auto">
          <a:xfrm>
            <a:off x="6228184" y="3068960"/>
            <a:ext cx="2390232" cy="2808312"/>
          </a:xfrm>
          <a:prstGeom prst="roundRect">
            <a:avLst>
              <a:gd name="adj" fmla="val 16667"/>
            </a:avLst>
          </a:prstGeom>
          <a:ln w="38100"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220072" y="1628800"/>
            <a:ext cx="3600400" cy="983873"/>
          </a:xfrm>
          <a:prstGeom prst="cloudCallo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«Укрась картинку, расскажи сказку»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527048"/>
            <a:ext cx="7776864" cy="4572000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		(917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слайд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buNone/>
            </a:pP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		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На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этапе автоматизации звука в самостоятельной речи, я использую упражнения: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            «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Укрась картинку и составь рассказ».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            «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Укрась картинку, расскажи сказку». 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	Задача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перед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дошкольником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соответствует названию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упражнений.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500042"/>
            <a:ext cx="8534400" cy="5187981"/>
          </a:xfrm>
        </p:spPr>
        <p:txBody>
          <a:bodyPr>
            <a:prstTxWarp prst="textArchDown">
              <a:avLst/>
            </a:prstTxWarp>
          </a:bodyPr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5" name="Picture 1" descr="D:\Documents and Settings\Home\Рабочий стол\МОТОРИКА  МАСТЕР КЛАСС\e2d7674f860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996951" cy="950802"/>
          </a:xfrm>
          <a:prstGeom prst="rect">
            <a:avLst/>
          </a:prstGeom>
          <a:noFill/>
        </p:spPr>
      </p:pic>
      <p:pic>
        <p:nvPicPr>
          <p:cNvPr id="6" name="Picture 1" descr="D:\Documents and Settings\Home\Рабочий стол\МОТОРИКА  МАСТЕР КЛАСС\e2d7674f860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0648"/>
            <a:ext cx="3996951" cy="950802"/>
          </a:xfrm>
          <a:prstGeom prst="rect">
            <a:avLst/>
          </a:prstGeom>
          <a:noFill/>
        </p:spPr>
      </p:pic>
      <p:pic>
        <p:nvPicPr>
          <p:cNvPr id="8" name="Picture 4" descr="E:\Гонзики+Марблс\ШАРИКИ К ПРЕЗЕНТАЦИИ\1343.0x970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5350" t="27576" r="12988" b="16954"/>
          <a:stretch>
            <a:fillRect/>
          </a:stretch>
        </p:blipFill>
        <p:spPr bwMode="auto">
          <a:xfrm flipH="1">
            <a:off x="2627784" y="2060848"/>
            <a:ext cx="387212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21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527048"/>
            <a:ext cx="7848872" cy="4572000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		(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1 слайд)       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    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		Коррекция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нарушений речи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- это исправление речи или ослабление симптоматики нарушений речи.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		Логопедическое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воздействие может быть направлено как на устранение нарушений речи (например,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</a:rPr>
              <a:t>дислексии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), на исправление (например, звукопроизношения), так и на преодоление отрицательных симптомов неречевых нарушений (например, заикания). Мы с вами остановимся непосредственно на исправлении звукопроизношения, а точнее на автоматизации звуков у детей - логопатов.</a:t>
            </a:r>
          </a:p>
          <a:p>
            <a:pPr algn="just"/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527048"/>
            <a:ext cx="7632848" cy="4572000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		(19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слайд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buNone/>
            </a:pP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		Целенаправленная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и систематическая работа по данному направлению осуществляется в тесной взаимосвязи учителя-логопеда, воспитателей групп и родителей, что позволяет ускорить процесс введения звуков в речь. Благодарю за внимание!</a:t>
            </a:r>
          </a:p>
          <a:p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844824"/>
            <a:ext cx="381642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Автоматизация звука – </a:t>
            </a:r>
          </a:p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этап при коррекции неправильного звукопроизношения, следующий после постановки нового звука, заключается в постепенном, последовательном введении поставленного звука в самостоятельную речь. </a:t>
            </a:r>
          </a:p>
          <a:p>
            <a:endParaRPr lang="ru-RU" sz="2400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" name="Picture 4" descr="E:\Гонзики+Марблс\ШАРИКИ К ПРЕЗЕНТАЦИИ\1343.0x970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5350" t="27576" r="12988" b="16954"/>
          <a:stretch>
            <a:fillRect/>
          </a:stretch>
        </p:blipFill>
        <p:spPr bwMode="auto">
          <a:xfrm>
            <a:off x="6588224" y="260648"/>
            <a:ext cx="2259825" cy="880021"/>
          </a:xfrm>
          <a:prstGeom prst="rect">
            <a:avLst/>
          </a:prstGeom>
          <a:noFill/>
        </p:spPr>
      </p:pic>
      <p:sp>
        <p:nvSpPr>
          <p:cNvPr id="36866" name="AutoShape 2" descr="https://mmedia.ozone.ru/multimedia/10154699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s://d.allegroimg.com/s1440/030a43/64bca5234398b4824f069f5ff55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https://cdn.shopify.com/s/files/1/1300/2533/products/shutterstock_347506883_1024x10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932040" y="1844824"/>
            <a:ext cx="3816424" cy="4208504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Задачи автоматизации –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закрепление произношения сформированного звука в более сложных речевых структурах (слогах, словах, фразах, самостоятельной речи ребенка). </a:t>
            </a:r>
            <a:endParaRPr lang="ru-RU" sz="2000" b="1" dirty="0">
              <a:solidFill>
                <a:schemeClr val="accent6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683568" y="1527048"/>
            <a:ext cx="7632848" cy="4572000"/>
          </a:xfrm>
        </p:spPr>
        <p:txBody>
          <a:bodyPr/>
          <a:lstStyle/>
          <a:p>
            <a:pPr algn="just">
              <a:buNone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     	(3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слайд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algn="just">
              <a:buNone/>
            </a:pP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		Ни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для кого не секрет, что для эффективности процесса автоматизации звуков у детей с нарушениями речи, необходимо многократное повторение скучного речевого материала. Логопедами придумано огромное множество игр и приёмов для оптимизации процесса автоматизации звуков, для того, чтобы этот процесс стал занимательным и интересным для ребенка. Но мы знаем, что при затягивании процесса автоматизации, игры надоедают, перестают радовать ребенка и мотивация к занятию снижается.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556792"/>
          </a:xfrm>
        </p:spPr>
        <p:txBody>
          <a:bodyPr/>
          <a:lstStyle/>
          <a:p>
            <a:r>
              <a:rPr lang="ru-RU" sz="2600" b="1" dirty="0" smtClean="0">
                <a:solidFill>
                  <a:srgbClr val="0070C0"/>
                </a:solidFill>
                <a:latin typeface="Comic Sans MS" pitchFamily="66" charset="0"/>
              </a:rPr>
              <a:t>Игры с камешками </a:t>
            </a:r>
            <a:r>
              <a:rPr lang="ru-RU" sz="2600" b="1" dirty="0" err="1" smtClean="0">
                <a:solidFill>
                  <a:srgbClr val="0070C0"/>
                </a:solidFill>
                <a:latin typeface="Comic Sans MS" pitchFamily="66" charset="0"/>
              </a:rPr>
              <a:t>Марблс</a:t>
            </a:r>
            <a:r>
              <a:rPr lang="ru-RU" sz="2600" b="1" dirty="0" smtClean="0">
                <a:solidFill>
                  <a:srgbClr val="0070C0"/>
                </a:solidFill>
                <a:latin typeface="Comic Sans MS" pitchFamily="66" charset="0"/>
              </a:rPr>
              <a:t> - разноцветное счастье для детей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7984" y="1371600"/>
            <a:ext cx="4536504" cy="4681728"/>
          </a:xfrm>
        </p:spPr>
        <p:txBody>
          <a:bodyPr anchor="ctr" anchorCtr="1"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  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ru-RU" sz="2100" b="1" dirty="0" smtClean="0">
                <a:solidFill>
                  <a:schemeClr val="tx1">
                    <a:lumMod val="25000"/>
                  </a:schemeClr>
                </a:solidFill>
                <a:latin typeface="Comic Sans MS" pitchFamily="66" charset="0"/>
              </a:rPr>
              <a:t>        </a:t>
            </a:r>
          </a:p>
          <a:p>
            <a:endParaRPr lang="ru-RU" dirty="0"/>
          </a:p>
        </p:txBody>
      </p:sp>
      <p:pic>
        <p:nvPicPr>
          <p:cNvPr id="7" name="Picture 4" descr="E:\Гонзики+Марблс\ШАРИКИ К ПРЕЗЕНТАЦИИ\1343.0x9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5350" t="27576" r="12988" b="16954"/>
          <a:stretch>
            <a:fillRect/>
          </a:stretch>
        </p:blipFill>
        <p:spPr bwMode="auto">
          <a:xfrm flipH="1">
            <a:off x="4932040" y="2348880"/>
            <a:ext cx="3872122" cy="2376264"/>
          </a:xfrm>
          <a:prstGeom prst="rect">
            <a:avLst/>
          </a:prstGeom>
          <a:noFill/>
          <a:ln w="12700">
            <a:solidFill>
              <a:schemeClr val="accent4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Прямоугольник 8"/>
          <p:cNvSpPr/>
          <p:nvPr/>
        </p:nvSpPr>
        <p:spPr>
          <a:xfrm>
            <a:off x="395536" y="1556792"/>
            <a:ext cx="3960440" cy="521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lvl="1" indent="-2730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A851F"/>
              </a:buClr>
              <a:buSzPct val="70000"/>
            </a:pPr>
            <a:endParaRPr lang="ru-RU" sz="2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lvl="1" indent="-273050" fontAlgn="base">
              <a:spcAft>
                <a:spcPct val="0"/>
              </a:spcAft>
              <a:buClr>
                <a:srgbClr val="2A851F"/>
              </a:buClr>
              <a:buSzPct val="70000"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Стеклянные камешки </a:t>
            </a:r>
            <a:r>
              <a:rPr lang="ru-RU" b="1" dirty="0" err="1" smtClean="0">
                <a:solidFill>
                  <a:srgbClr val="0070C0"/>
                </a:solidFill>
                <a:latin typeface="Comic Sans MS" pitchFamily="66" charset="0"/>
              </a:rPr>
              <a:t>Марблс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 – 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далекий потомок глиняных шариков, которые многие тысячи лет назад служили игрушками для древних людей. Камешки получили свое название от английского «</a:t>
            </a:r>
            <a:r>
              <a:rPr lang="en-US" b="1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marbls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» (то есть мраморные). Современные Марблс делаются из силикатного песка, золы и соды, которые расплавляются в печи. С помощью специальных красителей стеклу придают самые разнообразные расцветки. </a:t>
            </a:r>
          </a:p>
          <a:p>
            <a:pPr marL="0" lvl="1" indent="-273050" fontAlgn="base">
              <a:spcAft>
                <a:spcPct val="0"/>
              </a:spcAft>
              <a:buClr>
                <a:srgbClr val="2A851F"/>
              </a:buClr>
              <a:buSzPct val="70000"/>
            </a:pPr>
            <a:r>
              <a:rPr lang="ru-RU" sz="2200" b="1" dirty="0" smtClean="0">
                <a:solidFill>
                  <a:srgbClr val="F1F9EA">
                    <a:lumMod val="25000"/>
                  </a:srgbClr>
                </a:solidFill>
                <a:latin typeface="Comic Sans MS" pitchFamily="66" charset="0"/>
              </a:rPr>
              <a:t>   </a:t>
            </a:r>
          </a:p>
          <a:p>
            <a:pPr marL="547688" lvl="1" indent="-2730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A851F"/>
              </a:buClr>
              <a:buSzPct val="70000"/>
            </a:pPr>
            <a:r>
              <a:rPr lang="ru-RU" sz="2100" b="1" dirty="0" smtClean="0">
                <a:solidFill>
                  <a:srgbClr val="F1F9EA">
                    <a:lumMod val="25000"/>
                  </a:srgbClr>
                </a:solidFill>
                <a:latin typeface="Comic Sans MS" pitchFamily="66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       (5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слайд)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	        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С целью разнообразить педагогический процесс, поддержать интерес детей к выполнению заданий, учитель – логопед находится в постоянном поиске новых нетрадиционных форм и приемов работы с логопатами. Именно камешки МАРБЛС являются такой находкой. Они действуют просто магически. Красота камешков завораживает настолько, что и взрослым и детям хочется к ним прикоснуться, подержать их в руках, поиграть с ними.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	        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Данный материал соответствует требованиям ФГОС: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материал   может использоваться как  в организованной образовательной деятельности (групповой, подгрупповой, индивидуальной), так и в самостоятельной деятельности  детей;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камешки «Марблс» являются полифункциональным пособием, которое находит применение во всех  образовательных областях;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это вариативный материал. Игры и игровые приемы с данным материалом используются в зависимости от поставленных целей и задач. Все упражнения могут варьироваться от возраста детей, их развития, заинтересованности в игре;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игры  способствуют  развитию мышления, речи, общения, воображения и детского творчества.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1"/>
            <a:ext cx="7200800" cy="72008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Этапы автоматизации звука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755576" y="1628800"/>
            <a:ext cx="7632848" cy="460851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  </a:t>
            </a:r>
            <a:endParaRPr lang="ru-RU" sz="2400" dirty="0">
              <a:solidFill>
                <a:schemeClr val="tx1">
                  <a:lumMod val="10000"/>
                </a:schemeClr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971601" y="1916832"/>
            <a:ext cx="6120680" cy="2376264"/>
            <a:chOff x="2324396" y="1702032"/>
            <a:chExt cx="4815404" cy="3334515"/>
          </a:xfrm>
        </p:grpSpPr>
        <p:sp>
          <p:nvSpPr>
            <p:cNvPr id="15" name="Полилиния 14"/>
            <p:cNvSpPr/>
            <p:nvPr/>
          </p:nvSpPr>
          <p:spPr>
            <a:xfrm>
              <a:off x="2947565" y="1702032"/>
              <a:ext cx="3229154" cy="90941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952" tIns="201931" rIns="376936" bIns="201931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accent6">
                      <a:lumMod val="25000"/>
                    </a:schemeClr>
                  </a:solidFill>
                  <a:latin typeface="Comic Sans MS" pitchFamily="66" charset="0"/>
                </a:rPr>
                <a:t>ИЗОЛИРОВАННО</a:t>
              </a:r>
              <a:endParaRPr lang="ru-RU" sz="2000" b="1" kern="1200" dirty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2324396" y="1702032"/>
              <a:ext cx="566518" cy="9179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3457432" y="2914583"/>
              <a:ext cx="3229154" cy="90941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952" tIns="201930" rIns="376936" bIns="201930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accent6">
                      <a:lumMod val="25000"/>
                    </a:schemeClr>
                  </a:solidFill>
                  <a:latin typeface="Comic Sans MS" pitchFamily="66" charset="0"/>
                </a:rPr>
                <a:t>В СЛОГАХ</a:t>
              </a:r>
              <a:endParaRPr lang="ru-RU" sz="2000" b="1" kern="1200" dirty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3910646" y="4127134"/>
              <a:ext cx="3229154" cy="90941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952" tIns="201931" rIns="376936" bIns="201930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chemeClr val="accent6">
                      <a:lumMod val="25000"/>
                    </a:schemeClr>
                  </a:solidFill>
                  <a:latin typeface="Comic Sans MS" pitchFamily="66" charset="0"/>
                </a:rPr>
                <a:t> </a:t>
              </a:r>
              <a:r>
                <a:rPr lang="ru-RU" sz="2000" b="1" kern="1200" dirty="0" smtClean="0">
                  <a:solidFill>
                    <a:schemeClr val="accent6">
                      <a:lumMod val="25000"/>
                    </a:schemeClr>
                  </a:solidFill>
                  <a:latin typeface="Comic Sans MS" pitchFamily="66" charset="0"/>
                </a:rPr>
                <a:t>В СЛОВАХ</a:t>
              </a:r>
              <a:endParaRPr lang="ru-RU" sz="2000" b="1" kern="1200" dirty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635896" y="4509120"/>
            <a:ext cx="4824535" cy="1512167"/>
            <a:chOff x="3524305" y="3181782"/>
            <a:chExt cx="5086050" cy="1589455"/>
          </a:xfrm>
        </p:grpSpPr>
        <p:sp>
          <p:nvSpPr>
            <p:cNvPr id="24" name="Полилиния 23"/>
            <p:cNvSpPr/>
            <p:nvPr/>
          </p:nvSpPr>
          <p:spPr>
            <a:xfrm>
              <a:off x="3524305" y="3181782"/>
              <a:ext cx="4326939" cy="681194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952" tIns="201930" rIns="376936" bIns="201930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accent6">
                      <a:lumMod val="25000"/>
                    </a:schemeClr>
                  </a:solidFill>
                  <a:latin typeface="Comic Sans MS" pitchFamily="66" charset="0"/>
                </a:rPr>
                <a:t>ВО ФРАЗАХ</a:t>
              </a:r>
              <a:endParaRPr lang="ru-RU" sz="2000" b="1" kern="1200" dirty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4207504" y="4090042"/>
              <a:ext cx="4402851" cy="681195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952" tIns="201931" rIns="376936" bIns="201930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accent6">
                      <a:lumMod val="25000"/>
                    </a:schemeClr>
                  </a:solidFill>
                  <a:latin typeface="Comic Sans MS" pitchFamily="66" charset="0"/>
                </a:rPr>
                <a:t>В САМОСТОЯТЕЛЬНОЙ РЕЧИ</a:t>
              </a:r>
              <a:endParaRPr lang="ru-RU" sz="2000" b="1" kern="1200" dirty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15616" y="198884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  <a:latin typeface="Comic Sans MS" pitchFamily="66" charset="0"/>
              </a:rPr>
              <a:t>1</a:t>
            </a:r>
            <a:endParaRPr lang="ru-RU" sz="2400" b="1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619672" y="2852936"/>
            <a:ext cx="713258" cy="63492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Овал 36"/>
          <p:cNvSpPr/>
          <p:nvPr/>
        </p:nvSpPr>
        <p:spPr>
          <a:xfrm>
            <a:off x="2195736" y="3717032"/>
            <a:ext cx="713258" cy="63492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Овал 37"/>
          <p:cNvSpPr/>
          <p:nvPr/>
        </p:nvSpPr>
        <p:spPr>
          <a:xfrm>
            <a:off x="3491880" y="5445224"/>
            <a:ext cx="713258" cy="63492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Овал 38"/>
          <p:cNvSpPr/>
          <p:nvPr/>
        </p:nvSpPr>
        <p:spPr>
          <a:xfrm>
            <a:off x="2843808" y="4581128"/>
            <a:ext cx="713258" cy="63492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TextBox 40"/>
          <p:cNvSpPr txBox="1"/>
          <p:nvPr/>
        </p:nvSpPr>
        <p:spPr>
          <a:xfrm>
            <a:off x="1691680" y="2924944"/>
            <a:ext cx="536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2</a:t>
            </a:r>
            <a:endParaRPr lang="ru-RU" sz="2400" b="1" dirty="0">
              <a:solidFill>
                <a:schemeClr val="accent6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39752" y="3789040"/>
            <a:ext cx="455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3</a:t>
            </a:r>
            <a:endParaRPr lang="ru-RU" sz="2400" b="1" dirty="0">
              <a:solidFill>
                <a:schemeClr val="accent6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87824" y="465313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4</a:t>
            </a:r>
            <a:endParaRPr lang="ru-RU" sz="2400" b="1" dirty="0">
              <a:solidFill>
                <a:schemeClr val="accent6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35896" y="551723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5</a:t>
            </a:r>
            <a:endParaRPr lang="ru-RU" sz="2400" b="1" dirty="0">
              <a:solidFill>
                <a:schemeClr val="accent6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527048"/>
            <a:ext cx="7632848" cy="4572000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		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(7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слайд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algn="just">
              <a:buNone/>
            </a:pP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	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Этапы автоматизации звука у дошкольников отрабатываются последовательно. К каждому новому этапу можно переходить только в том случае, если усвоен предыдущий этап.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2924944"/>
            <a:ext cx="46805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04664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Игровые упражнения на этапе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звука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3793" name="Picture 1" descr="C:\Users\Ирина\Desktop\фото для марблс\IMG_20200131_114538.jpg"/>
          <p:cNvPicPr>
            <a:picLocks noChangeAspect="1" noChangeArrowheads="1"/>
          </p:cNvPicPr>
          <p:nvPr/>
        </p:nvPicPr>
        <p:blipFill>
          <a:blip r:embed="rId2" cstate="print"/>
          <a:srcRect t="9051" b="15350"/>
          <a:stretch>
            <a:fillRect/>
          </a:stretch>
        </p:blipFill>
        <p:spPr bwMode="auto">
          <a:xfrm>
            <a:off x="611560" y="1916832"/>
            <a:ext cx="3528392" cy="3744416"/>
          </a:xfrm>
          <a:prstGeom prst="roundRect">
            <a:avLst>
              <a:gd name="adj" fmla="val 16667"/>
            </a:avLst>
          </a:prstGeom>
          <a:ln w="38100"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572000" y="1916832"/>
            <a:ext cx="4104456" cy="983873"/>
          </a:xfrm>
          <a:prstGeom prst="cloudCallo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«Помоги черепашке добраться до гнезда»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860032" y="3212976"/>
            <a:ext cx="3816424" cy="1008112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Цель: формирование правильного произношения </a:t>
            </a:r>
            <a:r>
              <a:rPr lang="ru-RU" sz="1800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изолированного </a:t>
            </a:r>
            <a:r>
              <a:rPr lang="ru-RU" sz="1800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</a:rPr>
              <a:t>звука.</a:t>
            </a:r>
            <a:endParaRPr lang="ru-RU" sz="1800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33799" name="Picture 7" descr="https://st.depositphotos.com/2945617/3654/v/950/depositphotos_36544771-stock-illustration-cute-turtle-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436096" y="4653136"/>
            <a:ext cx="1800200" cy="1007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3_prazdniki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Официальная">
  <a:themeElements>
    <a:clrScheme name="Другая 3">
      <a:dk1>
        <a:srgbClr val="F1F9EA"/>
      </a:dk1>
      <a:lt1>
        <a:srgbClr val="9CE594"/>
      </a:lt1>
      <a:dk2>
        <a:srgbClr val="92D050"/>
      </a:dk2>
      <a:lt2>
        <a:srgbClr val="E9F5DB"/>
      </a:lt2>
      <a:accent1>
        <a:srgbClr val="BDE296"/>
      </a:accent1>
      <a:accent2>
        <a:srgbClr val="2A851F"/>
      </a:accent2>
      <a:accent3>
        <a:srgbClr val="49711E"/>
      </a:accent3>
      <a:accent4>
        <a:srgbClr val="7ADC6F"/>
      </a:accent4>
      <a:accent5>
        <a:srgbClr val="D7F4D4"/>
      </a:accent5>
      <a:accent6>
        <a:srgbClr val="E9F5DB"/>
      </a:accent6>
      <a:hlink>
        <a:srgbClr val="BDE296"/>
      </a:hlink>
      <a:folHlink>
        <a:srgbClr val="DDDDDD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013_prazdniki</Template>
  <TotalTime>3233</TotalTime>
  <Words>294</Words>
  <Application>Microsoft Office PowerPoint</Application>
  <PresentationFormat>Экран (4:3)</PresentationFormat>
  <Paragraphs>125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013_prazdniki</vt:lpstr>
      <vt:lpstr>Занавес</vt:lpstr>
      <vt:lpstr>Затмение</vt:lpstr>
      <vt:lpstr>Оформление по умолчанию</vt:lpstr>
      <vt:lpstr>Официальная</vt:lpstr>
      <vt:lpstr>            Использование  нетрадиционной формы работы  при коррекции речевых нарушений у детей старшего дошкольного возраста  </vt:lpstr>
      <vt:lpstr>Слайд 2</vt:lpstr>
      <vt:lpstr> </vt:lpstr>
      <vt:lpstr>Слайд 4</vt:lpstr>
      <vt:lpstr>Игры с камешками Марблс - разноцветное счастье для детей </vt:lpstr>
      <vt:lpstr>Слайд 6</vt:lpstr>
      <vt:lpstr>Этапы автоматизации звука</vt:lpstr>
      <vt:lpstr>Слайд 8</vt:lpstr>
      <vt:lpstr> </vt:lpstr>
      <vt:lpstr>Слайд 10</vt:lpstr>
      <vt:lpstr> </vt:lpstr>
      <vt:lpstr>Слайд 12</vt:lpstr>
      <vt:lpstr> Игровые упражнения на этапе слова </vt:lpstr>
      <vt:lpstr>Слайд 14</vt:lpstr>
      <vt:lpstr> </vt:lpstr>
      <vt:lpstr>Слайд 16</vt:lpstr>
      <vt:lpstr> </vt:lpstr>
      <vt:lpstr>Слайд 18</vt:lpstr>
      <vt:lpstr>Благодарю за внимание!</vt:lpstr>
      <vt:lpstr>Слайд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Пальчиковая  азбука</dc:title>
  <dc:creator>Inst-PC</dc:creator>
  <cp:lastModifiedBy>Ирина</cp:lastModifiedBy>
  <cp:revision>312</cp:revision>
  <dcterms:created xsi:type="dcterms:W3CDTF">2012-03-15T11:22:10Z</dcterms:created>
  <dcterms:modified xsi:type="dcterms:W3CDTF">2022-02-16T12:03:17Z</dcterms:modified>
</cp:coreProperties>
</file>