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7" r:id="rId3"/>
    <p:sldId id="257" r:id="rId4"/>
    <p:sldId id="258" r:id="rId5"/>
    <p:sldId id="259" r:id="rId6"/>
    <p:sldId id="270" r:id="rId7"/>
    <p:sldId id="266" r:id="rId8"/>
    <p:sldId id="261" r:id="rId9"/>
    <p:sldId id="260" r:id="rId10"/>
    <p:sldId id="264" r:id="rId11"/>
    <p:sldId id="268" r:id="rId12"/>
    <p:sldId id="263" r:id="rId13"/>
    <p:sldId id="265" r:id="rId14"/>
    <p:sldId id="26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3300"/>
    <a:srgbClr val="33CC33"/>
    <a:srgbClr val="000000"/>
    <a:srgbClr val="FF7C80"/>
    <a:srgbClr val="CC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90" y="8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823CC-FA86-4E31-85FC-AA8632544752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DB6E0-B8B9-41CE-8D9D-8BD1390FF0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691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3DB6E0-B8B9-41CE-8D9D-8BD1390FF02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83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123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56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7042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427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5348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213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837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30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4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725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0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6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510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9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13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895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C29659C-334A-483C-B7A3-45B7DEA3B55C}" type="datetimeFigureOut">
              <a:rPr lang="ru-RU" smtClean="0"/>
              <a:t>16.04.2022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8D5E884-EFC6-4105-A45F-5E23B218DE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3715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2.jpeg"/><Relationship Id="rId5" Type="http://schemas.openxmlformats.org/officeDocument/2006/relationships/image" Target="../media/image27.jpg"/><Relationship Id="rId10" Type="http://schemas.openxmlformats.org/officeDocument/2006/relationships/hyperlink" Target="https://blog.tetra.net/ru/ru/vualekhvost-kapriznaya-krasavica" TargetMode="External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D69C76D-7236-4D34-8A42-617118D88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313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B30F2F6-633C-4078-9F2A-C64620AFECC4}"/>
              </a:ext>
            </a:extLst>
          </p:cNvPr>
          <p:cNvSpPr/>
          <p:nvPr/>
        </p:nvSpPr>
        <p:spPr>
          <a:xfrm>
            <a:off x="11322548" y="247844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A00AE-81A8-4056-9F73-B1A20AEE9143}"/>
              </a:ext>
            </a:extLst>
          </p:cNvPr>
          <p:cNvSpPr txBox="1"/>
          <p:nvPr/>
        </p:nvSpPr>
        <p:spPr>
          <a:xfrm>
            <a:off x="965915" y="193183"/>
            <a:ext cx="10212947" cy="707886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7 комбинированного вида Выборгского района Санкт – Петербурга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DE1D19-C5EC-4FF7-8DEA-2100A8D2A3E3}"/>
              </a:ext>
            </a:extLst>
          </p:cNvPr>
          <p:cNvSpPr txBox="1"/>
          <p:nvPr/>
        </p:nvSpPr>
        <p:spPr>
          <a:xfrm>
            <a:off x="871012" y="2069970"/>
            <a:ext cx="10783230" cy="830997"/>
          </a:xfrm>
          <a:prstGeom prst="rect">
            <a:avLst/>
          </a:prstGeom>
          <a:solidFill>
            <a:srgbClr val="00B050">
              <a:alpha val="35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тема: «Р Ы Б Ы».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62E317-FD80-4847-B726-BC9F638CA624}"/>
              </a:ext>
            </a:extLst>
          </p:cNvPr>
          <p:cNvSpPr txBox="1"/>
          <p:nvPr/>
        </p:nvSpPr>
        <p:spPr>
          <a:xfrm>
            <a:off x="7562825" y="3518316"/>
            <a:ext cx="4011483" cy="646331"/>
          </a:xfrm>
          <a:prstGeom prst="rect">
            <a:avLst/>
          </a:prstGeom>
          <a:solidFill>
            <a:srgbClr val="00B050">
              <a:alpha val="6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дефектолог:</a:t>
            </a:r>
          </a:p>
          <a:p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Володенкова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Геннадьевна.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5E9F9-D4DD-42AE-8164-F5A0E45E38C7}"/>
              </a:ext>
            </a:extLst>
          </p:cNvPr>
          <p:cNvSpPr txBox="1"/>
          <p:nvPr/>
        </p:nvSpPr>
        <p:spPr>
          <a:xfrm>
            <a:off x="5387287" y="6104655"/>
            <a:ext cx="1386405" cy="461665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год.</a:t>
            </a:r>
          </a:p>
        </p:txBody>
      </p:sp>
    </p:spTree>
    <p:extLst>
      <p:ext uri="{BB962C8B-B14F-4D97-AF65-F5344CB8AC3E}">
        <p14:creationId xmlns:p14="http://schemas.microsoft.com/office/powerpoint/2010/main" val="1535507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D2F41F3-FE70-4803-8C45-F3EECD8D10CB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E3530-8A57-4516-B5FE-DB1FD4631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1" y="94130"/>
            <a:ext cx="11168840" cy="6401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F700D6-66BE-4B9D-BF8C-F61605C8A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" y="940151"/>
            <a:ext cx="3594427" cy="24888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31DCCB-1F0F-4DE9-B7C8-FE1C8B833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43" y="940150"/>
            <a:ext cx="3298278" cy="24888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BD5223-ABDD-4E37-BD42-A56213D14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67" y="976564"/>
            <a:ext cx="4083064" cy="24524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F59ACD-6517-4997-8910-9626A4B55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1" y="3767960"/>
            <a:ext cx="3594427" cy="24888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6844F7-D3B1-45B2-9040-3D83F3966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28" y="3767959"/>
            <a:ext cx="3333093" cy="24888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2B8DF67-B27D-4D40-BCAD-4AEC91FF9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66" y="3731545"/>
            <a:ext cx="4083063" cy="248884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FB1466C-F288-4A1F-B6B0-D5E3B0550327}"/>
              </a:ext>
            </a:extLst>
          </p:cNvPr>
          <p:cNvSpPr/>
          <p:nvPr/>
        </p:nvSpPr>
        <p:spPr>
          <a:xfrm>
            <a:off x="2204649" y="128355"/>
            <a:ext cx="7005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Р Е С Н О В О Д Н Ы Е    Р Ы Б 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88750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F360AFF-27D2-46CE-B959-6886FAB7660C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C5A26E-8D02-45D4-90C7-CFB3FF7E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94130"/>
            <a:ext cx="11168840" cy="59167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EABE0F-3791-4B5B-A08F-C7ABD82504A6}"/>
              </a:ext>
            </a:extLst>
          </p:cNvPr>
          <p:cNvSpPr/>
          <p:nvPr/>
        </p:nvSpPr>
        <p:spPr>
          <a:xfrm>
            <a:off x="3049773" y="94130"/>
            <a:ext cx="4988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Р С К И Е    Р Ы Б Ы</a:t>
            </a:r>
            <a:endParaRPr lang="ru-RU"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801C39-11C2-4DEE-A70F-C1328439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1" y="907172"/>
            <a:ext cx="6567428" cy="58566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E18046-9645-4040-B4C7-7095457EC8E6}"/>
              </a:ext>
            </a:extLst>
          </p:cNvPr>
          <p:cNvSpPr/>
          <p:nvPr/>
        </p:nvSpPr>
        <p:spPr>
          <a:xfrm>
            <a:off x="7094955" y="907172"/>
            <a:ext cx="4986575" cy="59093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4200" b="1" dirty="0">
                <a:solidFill>
                  <a:srgbClr val="00B050"/>
                </a:solidFill>
                <a:latin typeface="Georgia" panose="02040502050405020303" pitchFamily="18" charset="0"/>
              </a:rPr>
              <a:t>Подводный мир такой красивый,</a:t>
            </a:r>
            <a:br>
              <a:rPr lang="ru-RU" sz="4200" b="1" dirty="0">
                <a:solidFill>
                  <a:srgbClr val="00B050"/>
                </a:solidFill>
              </a:rPr>
            </a:br>
            <a:r>
              <a:rPr lang="ru-RU" sz="4200" b="1" dirty="0">
                <a:solidFill>
                  <a:srgbClr val="00B050"/>
                </a:solidFill>
                <a:latin typeface="Georgia" panose="02040502050405020303" pitchFamily="18" charset="0"/>
              </a:rPr>
              <a:t>Что глаз не оторвать и там,</a:t>
            </a:r>
            <a:br>
              <a:rPr lang="ru-RU" sz="4200" b="1" dirty="0">
                <a:solidFill>
                  <a:srgbClr val="00B050"/>
                </a:solidFill>
              </a:rPr>
            </a:br>
            <a:r>
              <a:rPr lang="ru-RU" sz="4200" b="1" dirty="0">
                <a:solidFill>
                  <a:srgbClr val="00B050"/>
                </a:solidFill>
                <a:latin typeface="Georgia" panose="02040502050405020303" pitchFamily="18" charset="0"/>
              </a:rPr>
              <a:t>Какие рыбы и растенья,</a:t>
            </a:r>
            <a:br>
              <a:rPr lang="ru-RU" sz="4200" b="1" dirty="0">
                <a:solidFill>
                  <a:srgbClr val="00B050"/>
                </a:solidFill>
              </a:rPr>
            </a:br>
            <a:r>
              <a:rPr lang="ru-RU" sz="4200" b="1" dirty="0">
                <a:solidFill>
                  <a:srgbClr val="00B050"/>
                </a:solidFill>
                <a:latin typeface="Georgia" panose="02040502050405020303" pitchFamily="18" charset="0"/>
              </a:rPr>
              <a:t>Волшебным кажется он нам.</a:t>
            </a:r>
            <a:endParaRPr lang="ru-RU" sz="4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43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1AA7BD3-81FA-4E16-B440-D6E7C5A7D6DB}"/>
              </a:ext>
            </a:extLst>
          </p:cNvPr>
          <p:cNvSpPr/>
          <p:nvPr/>
        </p:nvSpPr>
        <p:spPr>
          <a:xfrm>
            <a:off x="11528611" y="85165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726B75-49E0-4876-8803-CC97F27C3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83" y="85165"/>
            <a:ext cx="11168840" cy="59167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00B074-9415-4AC2-B04E-2AF913299709}"/>
              </a:ext>
            </a:extLst>
          </p:cNvPr>
          <p:cNvSpPr/>
          <p:nvPr/>
        </p:nvSpPr>
        <p:spPr>
          <a:xfrm>
            <a:off x="814077" y="90578"/>
            <a:ext cx="9454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Р С К И Е    Р Ы Б Ы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645D1B-0647-4119-A09E-37060B670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4" y="953037"/>
            <a:ext cx="11884178" cy="58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97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DE32F35-869D-487F-952B-FEA6C98CE86C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B98FD0-D684-4154-8588-E48C6A81C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94130"/>
            <a:ext cx="11168840" cy="6401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977087-DC6D-4090-94B7-BC46112B7110}"/>
              </a:ext>
            </a:extLst>
          </p:cNvPr>
          <p:cNvSpPr/>
          <p:nvPr/>
        </p:nvSpPr>
        <p:spPr>
          <a:xfrm>
            <a:off x="3200457" y="121809"/>
            <a:ext cx="4988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Р С К И Е    Р Ы Б Ы</a:t>
            </a:r>
            <a:endParaRPr lang="ru-RU"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DAD210-F862-4E32-B1CE-12840FCB2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" y="821531"/>
            <a:ext cx="11971060" cy="59146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DE0A9D-44B1-405B-8B3D-C26D1BE27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6" y="1116176"/>
            <a:ext cx="3689683" cy="2485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2AA35A-68BE-4D24-B557-758C9CE4A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6" y="3926183"/>
            <a:ext cx="3689683" cy="26239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DFFE4E-DB8C-4AD1-A611-B9EEB65B6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48" y="1116176"/>
            <a:ext cx="4081376" cy="24854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B4EA27-D0B7-48B0-AB83-D29E32DC4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681" y="3926183"/>
            <a:ext cx="3994642" cy="262390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97A0B55-95A7-417E-BD44-837D50D3D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73" y="1116176"/>
            <a:ext cx="3584411" cy="2485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996878-E2F5-43E2-85BB-B3D980E18E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773" y="3926183"/>
            <a:ext cx="3584410" cy="262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72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36A612A-49E5-404D-AB7A-4248279D5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777D6F0-6C3B-4D83-B34A-954D7ECF7E9B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6964BA-C2A4-42CC-A3DA-7B06F7676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117277"/>
            <a:ext cx="11168840" cy="6401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0112B9-0623-43C1-AA18-921357ED32DD}"/>
              </a:ext>
            </a:extLst>
          </p:cNvPr>
          <p:cNvSpPr/>
          <p:nvPr/>
        </p:nvSpPr>
        <p:spPr>
          <a:xfrm>
            <a:off x="3200457" y="121809"/>
            <a:ext cx="49888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Р С К И Е    Р Ы Б Ы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CC34C0-2E98-4028-835A-BB0923EDD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" y="863600"/>
            <a:ext cx="11971060" cy="58725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63AA0C-76F2-4BA5-9908-FDCB93F1E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5" y="1051805"/>
            <a:ext cx="4043297" cy="24164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E4F69C-5D90-4C77-A3F5-EB3A882CB8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34" y="4106912"/>
            <a:ext cx="3671265" cy="22763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878BBE-716B-419D-B6D4-A649F3118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37" y="1075808"/>
            <a:ext cx="3604907" cy="24092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37920EA-878C-41CE-BA12-C68617330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17" y="1071743"/>
            <a:ext cx="3604906" cy="23965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946076A-25D2-4F41-AA49-9C74CDF381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5" y="4106912"/>
            <a:ext cx="4043297" cy="22763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051B9C-9818-4638-8EAE-978939BAE19C}"/>
              </a:ext>
            </a:extLst>
          </p:cNvPr>
          <p:cNvSpPr txBox="1"/>
          <p:nvPr/>
        </p:nvSpPr>
        <p:spPr>
          <a:xfrm>
            <a:off x="325795" y="5877097"/>
            <a:ext cx="4043297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Тунец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E82DD-5224-428E-8780-FB392CC31C7E}"/>
              </a:ext>
            </a:extLst>
          </p:cNvPr>
          <p:cNvSpPr txBox="1"/>
          <p:nvPr/>
        </p:nvSpPr>
        <p:spPr>
          <a:xfrm>
            <a:off x="4584417" y="2992888"/>
            <a:ext cx="3604906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Скат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4ED11B6-7990-4552-8755-F316841DB9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41" y="4106913"/>
            <a:ext cx="3452563" cy="232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72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C9EDD89-505D-4009-B46A-4149C8AD0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532"/>
            <a:ext cx="12192000" cy="6036468"/>
          </a:xfrm>
          <a:prstGeom prst="rect">
            <a:avLst/>
          </a:prstGeom>
          <a:solidFill>
            <a:schemeClr val="accent1">
              <a:alpha val="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5C921FD-6E93-4785-B791-2888BB20EBD7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C4BEC2-86B2-4437-950B-33BF739C0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69" y="72073"/>
            <a:ext cx="11168840" cy="6401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B1029E-6E56-4E8E-A4F9-6BB1D0079C14}"/>
              </a:ext>
            </a:extLst>
          </p:cNvPr>
          <p:cNvSpPr/>
          <p:nvPr/>
        </p:nvSpPr>
        <p:spPr>
          <a:xfrm>
            <a:off x="373703" y="1012954"/>
            <a:ext cx="58469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 Cyr" panose="02020603050405020304" pitchFamily="18" charset="0"/>
              </a:rPr>
              <a:t>Ветер носит запах пряный,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  <a:latin typeface="Times New Roman Cyr" panose="02020603050405020304" pitchFamily="18" charset="0"/>
              </a:rPr>
              <a:t>У коралловых колоний,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  <a:latin typeface="Times New Roman Cyr" panose="02020603050405020304" pitchFamily="18" charset="0"/>
              </a:rPr>
              <a:t>Как цветные леденцы -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  <a:latin typeface="Times New Roman Cyr" panose="02020603050405020304" pitchFamily="18" charset="0"/>
              </a:rPr>
              <a:t>Рыба-ангел, рыба-клоун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  <a:latin typeface="Times New Roman Cyr" panose="02020603050405020304" pitchFamily="18" charset="0"/>
              </a:rPr>
              <a:t>И "морские огурцы".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  <a:latin typeface="Times New Roman Cyr" panose="02020603050405020304" pitchFamily="18" charset="0"/>
              </a:rPr>
              <a:t>На свету переливаясь,</a:t>
            </a:r>
            <a:br>
              <a:rPr lang="ru-RU" sz="3600" b="1" dirty="0">
                <a:solidFill>
                  <a:srgbClr val="FFFF00"/>
                </a:solidFill>
              </a:rPr>
            </a:br>
            <a:r>
              <a:rPr lang="ru-RU" sz="3600" b="1" dirty="0">
                <a:solidFill>
                  <a:srgbClr val="FFFF00"/>
                </a:solidFill>
                <a:latin typeface="Times New Roman Cyr" panose="02020603050405020304" pitchFamily="18" charset="0"/>
              </a:rPr>
              <a:t>Плавниками шевелят -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F3727B-7AEE-4CE9-B0F3-BBC5E3A7659B}"/>
              </a:ext>
            </a:extLst>
          </p:cNvPr>
          <p:cNvSpPr/>
          <p:nvPr/>
        </p:nvSpPr>
        <p:spPr>
          <a:xfrm>
            <a:off x="6220689" y="1012954"/>
            <a:ext cx="56807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пятнистые мурены,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Черепахи и дельфин,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в цирке на арену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Выплывают из глубин.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море всё возможно,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 не сказка и не сон -</a:t>
            </a:r>
            <a:b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плывёт «рыба -Наполеон».</a:t>
            </a:r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4FBF23-1E81-4504-8E1A-7AB61B4ADF5D}"/>
              </a:ext>
            </a:extLst>
          </p:cNvPr>
          <p:cNvSpPr/>
          <p:nvPr/>
        </p:nvSpPr>
        <p:spPr>
          <a:xfrm>
            <a:off x="3597328" y="151794"/>
            <a:ext cx="4387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О Р С К И Е    Р Ы Б 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1877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">
              <a:schemeClr val="bg2">
                <a:tint val="97000"/>
                <a:hueMod val="92000"/>
                <a:satMod val="169000"/>
                <a:lumMod val="164000"/>
                <a:alpha val="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AC76C1-C848-4DBB-BCFA-1D102D0AB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7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4" y="932051"/>
            <a:ext cx="5371819" cy="5808615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alpha val="18000"/>
              </a:scheme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95941DB-0BB3-4391-9D1C-B373EE0D6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78" y="932051"/>
            <a:ext cx="6429922" cy="2768983"/>
          </a:xfrm>
          <a:prstGeom prst="rect">
            <a:avLst/>
          </a:prstGeom>
          <a:noFill/>
          <a:effectLst>
            <a:glow rad="127000">
              <a:schemeClr val="accent1">
                <a:alpha val="23000"/>
              </a:schemeClr>
            </a:glow>
            <a:outerShdw blurRad="50800" dist="50800" dir="5400000" algn="ctr" rotWithShape="0">
              <a:schemeClr val="tx1">
                <a:alpha val="0"/>
              </a:schemeClr>
            </a:outerShdw>
          </a:effec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3F8FF9A-E39A-4AC1-83C8-90F79338BF0B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5CB137-8E18-4462-A4AC-2E9DFDF0B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0" y="94130"/>
            <a:ext cx="11168840" cy="64013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5E6AAA-86C2-4CD5-912A-504E3893772F}"/>
              </a:ext>
            </a:extLst>
          </p:cNvPr>
          <p:cNvSpPr/>
          <p:nvPr/>
        </p:nvSpPr>
        <p:spPr>
          <a:xfrm>
            <a:off x="2719556" y="128355"/>
            <a:ext cx="595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 В А Р И У М Н Ы Е     Р Ы Б Ы</a:t>
            </a:r>
            <a:endParaRPr lang="ru-RU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4E5BD7-1A37-402A-B6B3-6FFA6B8AB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608" y="3783724"/>
            <a:ext cx="6429923" cy="294592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62D311C-4B62-4872-942E-23FF8D0ECBC9}"/>
              </a:ext>
            </a:extLst>
          </p:cNvPr>
          <p:cNvSpPr/>
          <p:nvPr/>
        </p:nvSpPr>
        <p:spPr>
          <a:xfrm>
            <a:off x="510987" y="860612"/>
            <a:ext cx="4536141" cy="6073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аквариум огромный,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домашний океан,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стеклом струится скромный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Пузырьков живой фонтан.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Там, в аквариуме, рыбка,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неё подводный дом,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Рыбка двигается гибко,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Машет веером-хвостом.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рыбка не простая —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её наряд,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Ярко радугой блистая,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Завораживает взгляд.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водорослей нежных,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Возле камешков на дне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Рыбка плавает неспешно</a:t>
            </a:r>
            <a:b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живёт на радость мне.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A24DB25-C784-4D52-BD56-075F65AE3CFC}"/>
              </a:ext>
            </a:extLst>
          </p:cNvPr>
          <p:cNvSpPr/>
          <p:nvPr/>
        </p:nvSpPr>
        <p:spPr>
          <a:xfrm>
            <a:off x="5913536" y="398564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Молча плавают рыбёшки.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Брось в аквариум им крошки -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Молча скушают обед.</a:t>
            </a:r>
          </a:p>
          <a:p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Молчаливей рыбок - нет.</a:t>
            </a:r>
            <a:endParaRPr lang="ru-RU" sz="32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BC8015D-4D22-4529-9FBA-DCD84E424410}"/>
              </a:ext>
            </a:extLst>
          </p:cNvPr>
          <p:cNvSpPr/>
          <p:nvPr/>
        </p:nvSpPr>
        <p:spPr>
          <a:xfrm>
            <a:off x="9074726" y="1144109"/>
            <a:ext cx="29348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аквариуме рыбки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Туда-сюда снуют,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аквариуме рыбки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песенки поют.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песенок не слышно,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 это всем,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рыбки безголосые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Совсем, совсем, совсем.</a:t>
            </a:r>
            <a:endParaRPr lang="ru-RU" sz="20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D78481-E52C-40DF-8145-679314E2F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98" y="945931"/>
            <a:ext cx="5720976" cy="57856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26B226-80E9-486C-800E-D37370FBF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0" y="94130"/>
            <a:ext cx="11168840" cy="64013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E8099C9-019B-4924-AAEC-50311DBCFA77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0D0F44B-E794-4584-9BF3-D21F98436ACA}"/>
              </a:ext>
            </a:extLst>
          </p:cNvPr>
          <p:cNvSpPr/>
          <p:nvPr/>
        </p:nvSpPr>
        <p:spPr>
          <a:xfrm>
            <a:off x="2321859" y="94130"/>
            <a:ext cx="7888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 В А Р И У М Н Ы Е     Р Ы Б Ы</a:t>
            </a:r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0300EB-007C-4548-B072-9C6BD34FD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" y="945932"/>
            <a:ext cx="3102629" cy="1746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74AB5A-E900-4BDB-8836-8F8CAB86B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99" y="4900303"/>
            <a:ext cx="3102630" cy="186356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485DCFC-4E76-450B-A25F-D72D184B0C30}"/>
              </a:ext>
            </a:extLst>
          </p:cNvPr>
          <p:cNvSpPr/>
          <p:nvPr/>
        </p:nvSpPr>
        <p:spPr>
          <a:xfrm>
            <a:off x="6273800" y="1224549"/>
            <a:ext cx="5720976" cy="5632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рыбки золотые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Резвятся в глубине,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Желания простые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Рождаются во мне: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Хотел бы я, как рыбки,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плавать и нырять,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быть таким же гибким,</a:t>
            </a: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хвостиком вилять!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CA274D-57B9-4E5B-808E-D32E92821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009" y="2904377"/>
            <a:ext cx="2637991" cy="18862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2D9431-F7DE-4012-97A5-F664F7E591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53" y="951799"/>
            <a:ext cx="2637991" cy="17467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2D177D6-81F0-41CA-98F5-95FE34FEA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2" y="2904376"/>
            <a:ext cx="3102628" cy="18862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E3AA658-EA37-4282-BF30-FBF4B2BB60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" y="4900303"/>
            <a:ext cx="2720158" cy="18011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2B2AB6-DBC4-402A-8ED9-7C622EDAE89C}"/>
              </a:ext>
            </a:extLst>
          </p:cNvPr>
          <p:cNvSpPr txBox="1"/>
          <p:nvPr/>
        </p:nvSpPr>
        <p:spPr>
          <a:xfrm>
            <a:off x="469493" y="6332157"/>
            <a:ext cx="2124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Акара</a:t>
            </a:r>
            <a:r>
              <a:rPr lang="ru-RU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бирюзовая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F2AF03-A03B-4A0B-B7DA-71464D21AF9E}"/>
              </a:ext>
            </a:extLst>
          </p:cNvPr>
          <p:cNvSpPr txBox="1"/>
          <p:nvPr/>
        </p:nvSpPr>
        <p:spPr>
          <a:xfrm>
            <a:off x="3424451" y="2323380"/>
            <a:ext cx="260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Сиамский </a:t>
            </a:r>
            <a:r>
              <a:rPr lang="ru-RU" b="1" dirty="0" err="1">
                <a:solidFill>
                  <a:srgbClr val="FFFF00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водорослеед</a:t>
            </a:r>
            <a:endParaRPr lang="ru-RU" b="1" dirty="0">
              <a:solidFill>
                <a:srgbClr val="FFFF00"/>
              </a:solidFill>
              <a:highlight>
                <a:srgbClr val="0000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02C12D-3B0D-4814-8440-1ED6093904A1}"/>
              </a:ext>
            </a:extLst>
          </p:cNvPr>
          <p:cNvSpPr txBox="1"/>
          <p:nvPr/>
        </p:nvSpPr>
        <p:spPr>
          <a:xfrm>
            <a:off x="3491623" y="4291469"/>
            <a:ext cx="2348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Апистограмма</a:t>
            </a:r>
            <a:endParaRPr lang="ru-RU" sz="2400" b="1" dirty="0">
              <a:solidFill>
                <a:srgbClr val="FFFF0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F57084-E416-40D4-8EA3-3848B1ECB5F0}"/>
              </a:ext>
            </a:extLst>
          </p:cNvPr>
          <p:cNvSpPr txBox="1"/>
          <p:nvPr/>
        </p:nvSpPr>
        <p:spPr>
          <a:xfrm>
            <a:off x="3661894" y="4906168"/>
            <a:ext cx="2604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Меченосцы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709168-23DC-46F0-AC49-4BCFCE72CC1D}"/>
              </a:ext>
            </a:extLst>
          </p:cNvPr>
          <p:cNvSpPr txBox="1"/>
          <p:nvPr/>
        </p:nvSpPr>
        <p:spPr>
          <a:xfrm>
            <a:off x="282071" y="945929"/>
            <a:ext cx="298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Золотые рыбки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53020-176E-401C-BA43-E5CE1E592FE4}"/>
              </a:ext>
            </a:extLst>
          </p:cNvPr>
          <p:cNvSpPr txBox="1"/>
          <p:nvPr/>
        </p:nvSpPr>
        <p:spPr>
          <a:xfrm>
            <a:off x="282071" y="4291468"/>
            <a:ext cx="128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Лялиус</a:t>
            </a:r>
            <a:endParaRPr lang="ru-RU" sz="2400" b="1" dirty="0">
              <a:solidFill>
                <a:srgbClr val="FFFF00"/>
              </a:solidFill>
              <a:highlight>
                <a:srgbClr val="00808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87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19CD45A-B552-4678-B4BC-63930C04C90D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EDA015-93CB-474D-9C90-BED258F78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94130"/>
            <a:ext cx="11168840" cy="6401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365DD8A-303A-4175-8396-40E8931C45FF}"/>
              </a:ext>
            </a:extLst>
          </p:cNvPr>
          <p:cNvSpPr/>
          <p:nvPr/>
        </p:nvSpPr>
        <p:spPr>
          <a:xfrm>
            <a:off x="2422724" y="128355"/>
            <a:ext cx="595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 В А Р И У М Н Ы Е     Р Ы Б Ы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309C72-D4F1-4699-A5DE-1A36FE078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37" y="3843263"/>
            <a:ext cx="4046635" cy="28234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A068A8-8963-46FD-8951-D34946798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8" y="894376"/>
            <a:ext cx="3597372" cy="26574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A959AE-EC5B-450C-8811-7613366D3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42" y="3843630"/>
            <a:ext cx="3301058" cy="28234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0997A5-B36A-4F91-80FD-F92B8436C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269" y="960210"/>
            <a:ext cx="4335462" cy="26574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6E500F-70B6-4FE0-A561-19BDE7324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272" y="960210"/>
            <a:ext cx="3695700" cy="26574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83B90B-98E4-4E67-B3EE-3AB715DB36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38" y="3843262"/>
            <a:ext cx="4246562" cy="282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1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46680D6-D178-4D9D-95C7-0DA6FD8B3E24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BCA65-7722-4DB4-A482-2E3570AB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45665"/>
            <a:ext cx="11168840" cy="64013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BA6895-91D2-4E18-9BFA-B1A0CD13C4AC}"/>
              </a:ext>
            </a:extLst>
          </p:cNvPr>
          <p:cNvSpPr/>
          <p:nvPr/>
        </p:nvSpPr>
        <p:spPr>
          <a:xfrm>
            <a:off x="2422724" y="94130"/>
            <a:ext cx="5950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 В А Р И У М Н Ы Е     Р Ы Б Ы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43A76E-FBCA-4587-B525-0F576F635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" y="3753679"/>
            <a:ext cx="4004330" cy="30101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81A77D-489E-497A-9B2A-896483DD2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" y="812800"/>
            <a:ext cx="4004330" cy="2800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D2F668-E6B4-4BD3-881F-09D3D33A8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97" y="3804920"/>
            <a:ext cx="4016205" cy="29589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94B119-0C54-4DF0-B33C-3235FE216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98" y="812800"/>
            <a:ext cx="4004330" cy="28007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AA48ED-F4AD-4FBE-9939-2AA8F04F3E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125" y="3804918"/>
            <a:ext cx="3575077" cy="29589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F3BB16-A000-44BF-9C0F-75639CDFBE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126" y="844969"/>
            <a:ext cx="3575076" cy="28007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A6F7CC-8D2C-47FB-80A8-0677D027ED17}"/>
              </a:ext>
            </a:extLst>
          </p:cNvPr>
          <p:cNvSpPr txBox="1"/>
          <p:nvPr/>
        </p:nvSpPr>
        <p:spPr>
          <a:xfrm>
            <a:off x="110470" y="2905694"/>
            <a:ext cx="3997982" cy="70788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Мандаринка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491925-1549-47B5-B5F5-6644C15D46EE}"/>
              </a:ext>
            </a:extLst>
          </p:cNvPr>
          <p:cNvSpPr txBox="1"/>
          <p:nvPr/>
        </p:nvSpPr>
        <p:spPr>
          <a:xfrm>
            <a:off x="98595" y="5675868"/>
            <a:ext cx="4016205" cy="107721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Краснополый</a:t>
            </a:r>
            <a:r>
              <a:rPr lang="ru-RU" sz="3200" b="1" dirty="0">
                <a:solidFill>
                  <a:srgbClr val="FFFF00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сказочник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1C3F96-AFFC-41F5-95E0-9653AD0036E1}"/>
              </a:ext>
            </a:extLst>
          </p:cNvPr>
          <p:cNvSpPr txBox="1"/>
          <p:nvPr/>
        </p:nvSpPr>
        <p:spPr>
          <a:xfrm>
            <a:off x="4263950" y="2782583"/>
            <a:ext cx="4004330" cy="83099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Пельвикахромис</a:t>
            </a:r>
            <a:r>
              <a:rPr lang="ru-RU" sz="2400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пульхер</a:t>
            </a:r>
            <a:endParaRPr lang="ru-RU" sz="2400" b="1" dirty="0">
              <a:solidFill>
                <a:srgbClr val="FFFF00"/>
              </a:solidFill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FBC3C2-6D43-43B6-A9F5-1B7D7C43C5C1}"/>
              </a:ext>
            </a:extLst>
          </p:cNvPr>
          <p:cNvSpPr txBox="1"/>
          <p:nvPr/>
        </p:nvSpPr>
        <p:spPr>
          <a:xfrm>
            <a:off x="8417430" y="3060975"/>
            <a:ext cx="3568728" cy="58477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  <a:highlight>
                  <a:srgbClr val="00808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Комета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09237A-8DE2-48AB-8C8D-BA50A82EE03A}"/>
              </a:ext>
            </a:extLst>
          </p:cNvPr>
          <p:cNvSpPr txBox="1"/>
          <p:nvPr/>
        </p:nvSpPr>
        <p:spPr>
          <a:xfrm>
            <a:off x="4280989" y="6229866"/>
            <a:ext cx="4016205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Хромис-кравец</a:t>
            </a:r>
            <a:endParaRPr lang="ru-RU" sz="2800" b="1" dirty="0">
              <a:solidFill>
                <a:srgbClr val="FFFF00"/>
              </a:solidFill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339CD3-8FD5-4C8E-B738-5D3EEF14CBC1}"/>
              </a:ext>
            </a:extLst>
          </p:cNvPr>
          <p:cNvSpPr txBox="1"/>
          <p:nvPr/>
        </p:nvSpPr>
        <p:spPr>
          <a:xfrm>
            <a:off x="8417430" y="6383754"/>
            <a:ext cx="3556033" cy="36933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Радужница</a:t>
            </a:r>
          </a:p>
        </p:txBody>
      </p:sp>
    </p:spTree>
    <p:extLst>
      <p:ext uri="{BB962C8B-B14F-4D97-AF65-F5344CB8AC3E}">
        <p14:creationId xmlns:p14="http://schemas.microsoft.com/office/powerpoint/2010/main" val="1298247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7FB19A-9177-4F9D-8820-9D312C74F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0" y="105051"/>
            <a:ext cx="11168840" cy="64013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260DEB5-8AD4-43CC-927C-BDBC1A0BE707}"/>
              </a:ext>
            </a:extLst>
          </p:cNvPr>
          <p:cNvSpPr/>
          <p:nvPr/>
        </p:nvSpPr>
        <p:spPr>
          <a:xfrm>
            <a:off x="11447371" y="105051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E42333-90D3-4983-8351-783BC9E34936}"/>
              </a:ext>
            </a:extLst>
          </p:cNvPr>
          <p:cNvSpPr/>
          <p:nvPr/>
        </p:nvSpPr>
        <p:spPr>
          <a:xfrm>
            <a:off x="2578100" y="139276"/>
            <a:ext cx="670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К В А Р И У М Н Ы Е   Р Ы Б 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F1888E-6611-48BF-97B6-D0898BD13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00" y="1126172"/>
            <a:ext cx="2608382" cy="19853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E02D27-84A6-43AE-987B-6320F984C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21" y="3746502"/>
            <a:ext cx="2512080" cy="215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6D07EE-DB31-4E0D-AD4B-68982C2B8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1120402"/>
            <a:ext cx="2888020" cy="19910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A8F382-4E27-4E64-8EFD-062670D807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18" y="1120402"/>
            <a:ext cx="2608382" cy="19910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F251F5-16B1-4954-A68C-024E418788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89" y="3746502"/>
            <a:ext cx="2936749" cy="215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B8CA85-59EB-40A1-83CF-ABD646546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40" y="1120402"/>
            <a:ext cx="2859898" cy="19910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425809-FB98-4BF1-8E9A-D5B0750E4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3746502"/>
            <a:ext cx="2888020" cy="22091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D58143-F264-4493-A09F-076ECCEC2240}"/>
              </a:ext>
            </a:extLst>
          </p:cNvPr>
          <p:cNvSpPr txBox="1"/>
          <p:nvPr/>
        </p:nvSpPr>
        <p:spPr>
          <a:xfrm>
            <a:off x="3410140" y="2711388"/>
            <a:ext cx="2859898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Дискус</a:t>
            </a:r>
            <a:endParaRPr lang="ru-RU" sz="2000" b="1" dirty="0">
              <a:solidFill>
                <a:srgbClr val="FFFF00"/>
              </a:solidFill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FA4110-0A05-40F9-9A28-49EB4BF8DEF7}"/>
              </a:ext>
            </a:extLst>
          </p:cNvPr>
          <p:cNvSpPr txBox="1"/>
          <p:nvPr/>
        </p:nvSpPr>
        <p:spPr>
          <a:xfrm>
            <a:off x="3333288" y="5505392"/>
            <a:ext cx="2936749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Макропод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3A46BC-263C-4BC1-A430-039E026793AB}"/>
              </a:ext>
            </a:extLst>
          </p:cNvPr>
          <p:cNvSpPr txBox="1"/>
          <p:nvPr/>
        </p:nvSpPr>
        <p:spPr>
          <a:xfrm>
            <a:off x="290945" y="5555526"/>
            <a:ext cx="2891715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Барбус</a:t>
            </a:r>
            <a:r>
              <a:rPr lang="ru-RU" sz="2000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суматранский</a:t>
            </a:r>
            <a:endParaRPr lang="ru-RU" sz="2000" b="1" dirty="0">
              <a:solidFill>
                <a:srgbClr val="FFFF00"/>
              </a:solidFill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DC7087-599C-4B9A-B03E-7C08D74D4E6A}"/>
              </a:ext>
            </a:extLst>
          </p:cNvPr>
          <p:cNvSpPr txBox="1"/>
          <p:nvPr/>
        </p:nvSpPr>
        <p:spPr>
          <a:xfrm>
            <a:off x="6511373" y="2711388"/>
            <a:ext cx="2608382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Данио-рерио</a:t>
            </a:r>
            <a:endParaRPr lang="ru-RU" sz="2000" b="1" dirty="0">
              <a:solidFill>
                <a:srgbClr val="FFFF00"/>
              </a:solidFill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Вуалехвост">
            <a:hlinkClick r:id="rId10"/>
            <a:extLst>
              <a:ext uri="{FF2B5EF4-FFF2-40B4-BE49-F238E27FC236}">
                <a16:creationId xmlns:a16="http://schemas.microsoft.com/office/drawing/2014/main" id="{506E14D7-6D96-405E-A0CD-DAA755D5EF9E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00" y="3762698"/>
            <a:ext cx="2608382" cy="21428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30C84C-00F6-4B4B-B960-B6ED6498217C}"/>
              </a:ext>
            </a:extLst>
          </p:cNvPr>
          <p:cNvSpPr txBox="1"/>
          <p:nvPr/>
        </p:nvSpPr>
        <p:spPr>
          <a:xfrm>
            <a:off x="9283700" y="5474614"/>
            <a:ext cx="2617355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Вуалехвост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4C2E8C-3805-471B-B340-DEBC74861295}"/>
              </a:ext>
            </a:extLst>
          </p:cNvPr>
          <p:cNvSpPr txBox="1"/>
          <p:nvPr/>
        </p:nvSpPr>
        <p:spPr>
          <a:xfrm>
            <a:off x="9291484" y="2695192"/>
            <a:ext cx="2617356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Голубой дельфин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622D52-30AF-4C34-AC6F-E663A1DD1286}"/>
              </a:ext>
            </a:extLst>
          </p:cNvPr>
          <p:cNvSpPr txBox="1"/>
          <p:nvPr/>
        </p:nvSpPr>
        <p:spPr>
          <a:xfrm>
            <a:off x="6593820" y="5521063"/>
            <a:ext cx="2512080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Гурами</a:t>
            </a:r>
            <a:r>
              <a:rPr lang="ru-RU" sz="2000" b="1" dirty="0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мраморный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59AC21-F635-4820-8C91-73D544ED652E}"/>
              </a:ext>
            </a:extLst>
          </p:cNvPr>
          <p:cNvSpPr txBox="1"/>
          <p:nvPr/>
        </p:nvSpPr>
        <p:spPr>
          <a:xfrm>
            <a:off x="290945" y="2706413"/>
            <a:ext cx="2891715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FFFF00"/>
                </a:solidFill>
                <a:highlight>
                  <a:srgbClr val="008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Тетры</a:t>
            </a:r>
            <a:endParaRPr lang="ru-RU" sz="2000" b="1" dirty="0">
              <a:solidFill>
                <a:srgbClr val="FFFF00"/>
              </a:solidFill>
              <a:highlight>
                <a:srgbClr val="008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435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8719091-77F2-49E2-B48E-A1A6A5138184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DA0084-5CD4-4E26-A362-AB597879D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94130"/>
            <a:ext cx="11168840" cy="64013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3867CB-BCAC-40D7-9C80-29EF34767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132" y="10086"/>
            <a:ext cx="7248772" cy="8535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BD2310-5817-40FD-9C3C-73517FC7D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7" y="867332"/>
            <a:ext cx="7835350" cy="5769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12DC0A-1A8A-4268-8E18-CE6D85EC4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90" y="3544904"/>
            <a:ext cx="3992769" cy="29954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81EE69-E08E-4CF1-B7AA-91081C72E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760" y="891688"/>
            <a:ext cx="3992769" cy="249579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545D56C-09A7-4437-A043-553901FE075C}"/>
              </a:ext>
            </a:extLst>
          </p:cNvPr>
          <p:cNvSpPr/>
          <p:nvPr/>
        </p:nvSpPr>
        <p:spPr>
          <a:xfrm>
            <a:off x="504497" y="996109"/>
            <a:ext cx="71575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Рыбы плавают в реке. </a:t>
            </a:r>
          </a:p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Окунь, ерш, карась, налим…</a:t>
            </a:r>
          </a:p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относятся к речным.</a:t>
            </a:r>
          </a:p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еще есть щука, лещ…</a:t>
            </a:r>
          </a:p>
          <a:p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всех не перечесть.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B320D2-7006-42E2-94A1-98C41C2A39CC}"/>
              </a:ext>
            </a:extLst>
          </p:cNvPr>
          <p:cNvSpPr/>
          <p:nvPr/>
        </p:nvSpPr>
        <p:spPr>
          <a:xfrm>
            <a:off x="8102615" y="891688"/>
            <a:ext cx="39567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речушкою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тиши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Шелестят камыши.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 воде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камышей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задиристых ершей.</a:t>
            </a:r>
            <a:endParaRPr lang="ru-RU" sz="24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1F0C39-BB81-4129-8087-30EDBB82F4FC}"/>
              </a:ext>
            </a:extLst>
          </p:cNvPr>
          <p:cNvSpPr/>
          <p:nvPr/>
        </p:nvSpPr>
        <p:spPr>
          <a:xfrm>
            <a:off x="8124591" y="3593369"/>
            <a:ext cx="39347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Гуляет, резвится,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счета ей нет.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панцирь на каждой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Надет</a:t>
            </a:r>
          </a:p>
          <a:p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монет.</a:t>
            </a:r>
            <a:endParaRPr lang="ru-RU" sz="2400" b="1" i="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7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A289504-0907-4D41-9F00-8B1A0BD3EB2A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E70379-C419-4889-A7AA-C5B44C639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94130"/>
            <a:ext cx="11168840" cy="64013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DB821-98D0-4B8A-972B-09879A1F8340}"/>
              </a:ext>
            </a:extLst>
          </p:cNvPr>
          <p:cNvSpPr/>
          <p:nvPr/>
        </p:nvSpPr>
        <p:spPr>
          <a:xfrm>
            <a:off x="242047" y="101025"/>
            <a:ext cx="10364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Р Е С Н О В О Д Н Ы Е    Р Ы Б Ы</a:t>
            </a:r>
            <a:endParaRPr lang="ru-RU" sz="3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4B2004-DC05-428F-9CEE-E18900A80D69}"/>
              </a:ext>
            </a:extLst>
          </p:cNvPr>
          <p:cNvSpPr/>
          <p:nvPr/>
        </p:nvSpPr>
        <p:spPr>
          <a:xfrm>
            <a:off x="914404" y="1819835"/>
            <a:ext cx="3387141" cy="640116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РЕЧНЫЕ РЫБЫ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1E6ED63-3479-41F5-B6F8-52AC2DE68A95}"/>
              </a:ext>
            </a:extLst>
          </p:cNvPr>
          <p:cNvSpPr/>
          <p:nvPr/>
        </p:nvSpPr>
        <p:spPr>
          <a:xfrm>
            <a:off x="7413812" y="1819835"/>
            <a:ext cx="2976283" cy="640135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ОЗЕРНЫЕ РЫБЫ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02CF97E-7EA7-40A1-AF57-F2F850824F34}"/>
              </a:ext>
            </a:extLst>
          </p:cNvPr>
          <p:cNvSpPr/>
          <p:nvPr/>
        </p:nvSpPr>
        <p:spPr>
          <a:xfrm>
            <a:off x="3541940" y="956983"/>
            <a:ext cx="4131848" cy="64011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ПРЕСНОВОДНЫЕ РЫБЫ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E92681F-F118-4B06-ADB8-56A5A4A533FF}"/>
              </a:ext>
            </a:extLst>
          </p:cNvPr>
          <p:cNvCxnSpPr>
            <a:cxnSpLocks/>
          </p:cNvCxnSpPr>
          <p:nvPr/>
        </p:nvCxnSpPr>
        <p:spPr>
          <a:xfrm>
            <a:off x="5599340" y="1597099"/>
            <a:ext cx="0" cy="542803"/>
          </a:xfrm>
          <a:prstGeom prst="line">
            <a:avLst/>
          </a:prstGeom>
          <a:ln w="28575">
            <a:solidFill>
              <a:srgbClr val="00206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3B3FC12-D3B0-4EA2-91DA-2B14A9C99B4D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301545" y="2139903"/>
            <a:ext cx="3112267" cy="0"/>
          </a:xfrm>
          <a:prstGeom prst="line">
            <a:avLst/>
          </a:prstGeom>
          <a:ln w="28575">
            <a:solidFill>
              <a:srgbClr val="00206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BE2BB9-1FA8-4C73-9909-10394C7D0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5" y="2792561"/>
            <a:ext cx="2253318" cy="16054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232604-6019-4D8B-ABDD-71A578715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46" y="2792562"/>
            <a:ext cx="2554060" cy="160548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B4665DB-861A-4871-9B98-377CBCC8E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00" y="2792570"/>
            <a:ext cx="2278623" cy="160547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3DF208B-91E9-4C87-B9C6-0FCF9EC76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2" y="4730660"/>
            <a:ext cx="2224562" cy="160548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E2B205D-95E2-420A-9129-E9BDEA7F0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60" y="4751013"/>
            <a:ext cx="2544446" cy="160547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EA6E3A4-FC1C-4AAB-B210-B4CD34F361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00" y="4730640"/>
            <a:ext cx="2278623" cy="162584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DAAC940-98F0-42C9-BAC9-36C021B448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518" y="2792570"/>
            <a:ext cx="2610317" cy="160547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B122805-E4C6-4519-9B8C-C3AC30B41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518" y="4709016"/>
            <a:ext cx="2610317" cy="164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2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4686CD8-8AF7-429D-B78D-3569FE1FC3FD}"/>
              </a:ext>
            </a:extLst>
          </p:cNvPr>
          <p:cNvSpPr/>
          <p:nvPr/>
        </p:nvSpPr>
        <p:spPr>
          <a:xfrm>
            <a:off x="11418141" y="94130"/>
            <a:ext cx="663389" cy="59167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437229-D7CE-4F2A-8AAD-38B085F09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0" y="94130"/>
            <a:ext cx="11168840" cy="6401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855145-D0B7-4949-BC4F-2458EFD7D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" y="1441157"/>
            <a:ext cx="2543339" cy="178987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F182082-45FF-4A1B-9E91-2DA2C3DA4083}"/>
              </a:ext>
            </a:extLst>
          </p:cNvPr>
          <p:cNvSpPr/>
          <p:nvPr/>
        </p:nvSpPr>
        <p:spPr>
          <a:xfrm>
            <a:off x="2039487" y="101025"/>
            <a:ext cx="70054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 Р Е С Н О В О Д Н Ы Е    Р Ы Б Ы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49E4E3-7885-4B09-9630-6F5D6BB08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59" y="1441157"/>
            <a:ext cx="2599550" cy="1777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2667CB-2DF5-466B-B73E-EFB1AEB1F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42" y="1441156"/>
            <a:ext cx="2736959" cy="17785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E7B525-103F-41A3-81DD-5373CA14F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34" y="1441156"/>
            <a:ext cx="2690174" cy="17778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66BEDA2-839E-46B6-9711-DA73F04FC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38" y="3937924"/>
            <a:ext cx="2478771" cy="178987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A12E1E-F2C8-4A0B-AC49-613EEE183B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660" y="3937924"/>
            <a:ext cx="2599550" cy="17778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38C42E-62E7-4DF1-82F1-900CABEBF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741" y="3926609"/>
            <a:ext cx="2729865" cy="17778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A64F3AF-D0AC-4CEC-A0FD-34F4BFA49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34" y="3925900"/>
            <a:ext cx="2690172" cy="177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2566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796</TotalTime>
  <Words>402</Words>
  <Application>Microsoft Office PowerPoint</Application>
  <PresentationFormat>Широкоэкранный</PresentationFormat>
  <Paragraphs>93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Georgia</vt:lpstr>
      <vt:lpstr>Times New Roman</vt:lpstr>
      <vt:lpstr>Times New Roman Cyr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</cp:lastModifiedBy>
  <cp:revision>58</cp:revision>
  <dcterms:created xsi:type="dcterms:W3CDTF">2022-04-10T15:02:29Z</dcterms:created>
  <dcterms:modified xsi:type="dcterms:W3CDTF">2022-04-16T13:59:35Z</dcterms:modified>
</cp:coreProperties>
</file>