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17"/>
  </p:notesMasterIdLst>
  <p:sldIdLst>
    <p:sldId id="288" r:id="rId2"/>
    <p:sldId id="278" r:id="rId3"/>
    <p:sldId id="281" r:id="rId4"/>
    <p:sldId id="290" r:id="rId5"/>
    <p:sldId id="308" r:id="rId6"/>
    <p:sldId id="294" r:id="rId7"/>
    <p:sldId id="295" r:id="rId8"/>
    <p:sldId id="304" r:id="rId9"/>
    <p:sldId id="303" r:id="rId10"/>
    <p:sldId id="298" r:id="rId11"/>
    <p:sldId id="300" r:id="rId12"/>
    <p:sldId id="299" r:id="rId13"/>
    <p:sldId id="301" r:id="rId14"/>
    <p:sldId id="307" r:id="rId15"/>
    <p:sldId id="306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6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BD9697-0BB1-40E6-A1E5-7A8F9732CD12}" type="datetimeFigureOut">
              <a:rPr lang="ru-RU" smtClean="0"/>
              <a:t>09.04.2016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19A659-2689-4D91-820D-A337E2487E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075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43D4A14-0384-4181-8E2B-5F0F9FB39785}" type="datetimeFigureOut">
              <a:rPr lang="ru-RU" smtClean="0"/>
              <a:t>09.04.2016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20A8-B788-453E-9841-DE9A2AB49807}" type="slidenum">
              <a:rPr lang="ru-RU" smtClean="0"/>
              <a:t>‹#›</a:t>
            </a:fld>
            <a:endParaRPr lang="ru-RU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76292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D4A14-0384-4181-8E2B-5F0F9FB39785}" type="datetimeFigureOut">
              <a:rPr lang="ru-RU" smtClean="0"/>
              <a:t>09.04.2016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20A8-B788-453E-9841-DE9A2AB498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9368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D4A14-0384-4181-8E2B-5F0F9FB39785}" type="datetimeFigureOut">
              <a:rPr lang="ru-RU" smtClean="0"/>
              <a:t>09.04.2016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20A8-B788-453E-9841-DE9A2AB49807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4448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D4A14-0384-4181-8E2B-5F0F9FB39785}" type="datetimeFigureOut">
              <a:rPr lang="ru-RU" smtClean="0"/>
              <a:t>09.04.2016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20A8-B788-453E-9841-DE9A2AB498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4909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D4A14-0384-4181-8E2B-5F0F9FB39785}" type="datetimeFigureOut">
              <a:rPr lang="ru-RU" smtClean="0"/>
              <a:t>09.04.2016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20A8-B788-453E-9841-DE9A2AB49807}" type="slidenum">
              <a:rPr lang="ru-RU" smtClean="0"/>
              <a:t>‹#›</a:t>
            </a:fld>
            <a:endParaRPr lang="ru-RU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63824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D4A14-0384-4181-8E2B-5F0F9FB39785}" type="datetimeFigureOut">
              <a:rPr lang="ru-RU" smtClean="0"/>
              <a:t>09.04.2016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20A8-B788-453E-9841-DE9A2AB498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1789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D4A14-0384-4181-8E2B-5F0F9FB39785}" type="datetimeFigureOut">
              <a:rPr lang="ru-RU" smtClean="0"/>
              <a:t>09.04.2016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20A8-B788-453E-9841-DE9A2AB498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6920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D4A14-0384-4181-8E2B-5F0F9FB39785}" type="datetimeFigureOut">
              <a:rPr lang="ru-RU" smtClean="0"/>
              <a:t>09.04.2016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20A8-B788-453E-9841-DE9A2AB498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4946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D4A14-0384-4181-8E2B-5F0F9FB39785}" type="datetimeFigureOut">
              <a:rPr lang="ru-RU" smtClean="0"/>
              <a:t>09.04.2016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20A8-B788-453E-9841-DE9A2AB498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818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D4A14-0384-4181-8E2B-5F0F9FB39785}" type="datetimeFigureOut">
              <a:rPr lang="ru-RU" smtClean="0"/>
              <a:t>09.04.2016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20A8-B788-453E-9841-DE9A2AB498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3527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D4A14-0384-4181-8E2B-5F0F9FB39785}" type="datetimeFigureOut">
              <a:rPr lang="ru-RU" smtClean="0"/>
              <a:t>09.04.2016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20A8-B788-453E-9841-DE9A2AB49807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8734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2000">
              <a:schemeClr val="accent5">
                <a:lumMod val="60000"/>
                <a:lumOff val="40000"/>
              </a:schemeClr>
            </a:gs>
            <a:gs pos="99000">
              <a:schemeClr val="accent2">
                <a:lumMod val="75000"/>
              </a:schemeClr>
            </a:gs>
            <a:gs pos="0">
              <a:schemeClr val="accent2">
                <a:lumMod val="75000"/>
              </a:schemeClr>
            </a:gs>
            <a:gs pos="63000">
              <a:schemeClr val="accent2">
                <a:lumMod val="75000"/>
              </a:schemeClr>
            </a:gs>
            <a:gs pos="79000">
              <a:schemeClr val="accent2">
                <a:lumMod val="75000"/>
              </a:schemeClr>
            </a:gs>
            <a:gs pos="100000">
              <a:schemeClr val="accent2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43D4A14-0384-4181-8E2B-5F0F9FB39785}" type="datetimeFigureOut">
              <a:rPr lang="ru-RU" smtClean="0"/>
              <a:t>09.04.2016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B7C20A8-B788-453E-9841-DE9A2AB49807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8508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4557" y="344557"/>
            <a:ext cx="11741425" cy="165652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Алгоритм как форма работы на уроке русского языка в 4 класс</a:t>
            </a:r>
            <a:r>
              <a:rPr lang="ru-RU" b="1" dirty="0" smtClean="0">
                <a:solidFill>
                  <a:schemeClr val="tx1"/>
                </a:solidFill>
              </a:rPr>
              <a:t>е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</a:b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541520"/>
            <a:ext cx="12192000" cy="2316480"/>
          </a:xfrm>
          <a:gradFill>
            <a:gsLst>
              <a:gs pos="22000">
                <a:schemeClr val="accent5">
                  <a:lumMod val="60000"/>
                  <a:lumOff val="40000"/>
                </a:schemeClr>
              </a:gs>
              <a:gs pos="99000">
                <a:schemeClr val="accent2">
                  <a:lumMod val="75000"/>
                </a:schemeClr>
              </a:gs>
              <a:gs pos="0">
                <a:schemeClr val="accent2">
                  <a:lumMod val="75000"/>
                </a:schemeClr>
              </a:gs>
              <a:gs pos="63000">
                <a:schemeClr val="accent2">
                  <a:lumMod val="75000"/>
                </a:schemeClr>
              </a:gs>
              <a:gs pos="79000">
                <a:schemeClr val="accent2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r>
              <a:rPr lang="ru-RU" sz="3600" dirty="0" smtClean="0"/>
              <a:t>  «</a:t>
            </a:r>
            <a:r>
              <a:rPr lang="ru-RU" sz="3600" dirty="0"/>
              <a:t>Я слышу – я </a:t>
            </a:r>
            <a:r>
              <a:rPr lang="ru-RU" sz="3600" dirty="0" smtClean="0"/>
              <a:t>забываю, я вижу </a:t>
            </a:r>
            <a:r>
              <a:rPr lang="ru-RU" sz="3600" dirty="0"/>
              <a:t>– я запоминаю, </a:t>
            </a:r>
            <a:r>
              <a:rPr lang="ru-RU" sz="3600" dirty="0" smtClean="0"/>
              <a:t>  я делаю </a:t>
            </a:r>
            <a:r>
              <a:rPr lang="ru-RU" sz="3600" dirty="0"/>
              <a:t>– </a:t>
            </a:r>
            <a:r>
              <a:rPr lang="ru-RU" sz="3600" dirty="0" smtClean="0"/>
              <a:t>       я </a:t>
            </a:r>
            <a:r>
              <a:rPr lang="ru-RU" sz="3600" dirty="0"/>
              <a:t>усваиваю».</a:t>
            </a:r>
          </a:p>
          <a:p>
            <a:r>
              <a:rPr lang="ru-RU" sz="3600" dirty="0"/>
              <a:t>                                                                    </a:t>
            </a:r>
            <a:r>
              <a:rPr lang="ru-RU" sz="3600" dirty="0" smtClean="0"/>
              <a:t>   Китайская </a:t>
            </a:r>
            <a:r>
              <a:rPr lang="ru-RU" sz="3600" dirty="0"/>
              <a:t>мудрость.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513983" y="2001077"/>
            <a:ext cx="393589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Краснодарский </a:t>
            </a:r>
            <a:r>
              <a:rPr lang="ru-RU" sz="2400" b="1" dirty="0"/>
              <a:t>край</a:t>
            </a:r>
          </a:p>
          <a:p>
            <a:r>
              <a:rPr lang="ru-RU" sz="2400" b="1" dirty="0" err="1"/>
              <a:t>Новокубанский</a:t>
            </a:r>
            <a:r>
              <a:rPr lang="ru-RU" sz="2400" b="1" dirty="0"/>
              <a:t> район</a:t>
            </a:r>
          </a:p>
          <a:p>
            <a:r>
              <a:rPr lang="ru-RU" sz="2400" b="1" dirty="0" err="1"/>
              <a:t>ст.Советская</a:t>
            </a:r>
            <a:endParaRPr lang="ru-RU" sz="2400" b="1" dirty="0"/>
          </a:p>
          <a:p>
            <a:r>
              <a:rPr lang="ru-RU" sz="2400" b="1" dirty="0"/>
              <a:t>МОБУСОШ № 9</a:t>
            </a:r>
          </a:p>
          <a:p>
            <a:r>
              <a:rPr lang="ru-RU" sz="2400" b="1" dirty="0"/>
              <a:t>Учитель: </a:t>
            </a:r>
            <a:r>
              <a:rPr lang="ru-RU" sz="2400" b="1" dirty="0" err="1"/>
              <a:t>Дурыманова</a:t>
            </a:r>
            <a:r>
              <a:rPr lang="ru-RU" sz="2400" b="1" dirty="0"/>
              <a:t> Н.А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15770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>
                <a:solidFill>
                  <a:prstClr val="black"/>
                </a:solidFill>
              </a:rPr>
              <a:t>Алгоритм как форма работы на уроке русского языка в 4 классе.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4730" y="1895061"/>
            <a:ext cx="10530961" cy="4531284"/>
          </a:xfrm>
        </p:spPr>
        <p:txBody>
          <a:bodyPr>
            <a:normAutofit lnSpcReduction="10000"/>
          </a:bodyPr>
          <a:lstStyle/>
          <a:p>
            <a:pPr marL="0" marR="539750" lvl="0" indent="0" algn="just">
              <a:buNone/>
            </a:pPr>
            <a:r>
              <a:rPr lang="ru-RU" sz="2800" u="sng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Рифмованный алгоритм:</a:t>
            </a:r>
          </a:p>
          <a:p>
            <a:pPr marL="0" marR="539750" lvl="0" indent="0" algn="just">
              <a:buNone/>
            </a:pP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Помни 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всегда и даже во сне:         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Я 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знаю и помню, </a:t>
            </a:r>
            <a:endParaRPr lang="ru-RU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539750" lvl="0" indent="0" algn="just">
              <a:buNone/>
            </a:pP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П.п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и </a:t>
            </a:r>
            <a:r>
              <a:rPr lang="ru-RU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Д.п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1 </a:t>
            </a:r>
            <a:r>
              <a:rPr lang="ru-RU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скл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пишется –Е,   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Что 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3-ем склонении.</a:t>
            </a:r>
            <a:endParaRPr lang="ru-RU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539750" lvl="0" indent="0" algn="just">
              <a:buNone/>
            </a:pP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 в </a:t>
            </a:r>
            <a:r>
              <a:rPr lang="ru-RU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Р.п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-И.                                      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Писать 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нужно –И</a:t>
            </a:r>
            <a:endParaRPr lang="ru-RU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539750" lvl="0" indent="0" algn="just">
              <a:buNone/>
            </a:pP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Без 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страха и сомнения.</a:t>
            </a:r>
            <a:endParaRPr lang="ru-RU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539750" lvl="0" indent="0" algn="just">
              <a:buNone/>
            </a:pP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</a:t>
            </a:r>
          </a:p>
          <a:p>
            <a:pPr marL="0" marR="539750" lvl="0" indent="0" algn="just">
              <a:buNone/>
            </a:pPr>
            <a:r>
              <a:rPr lang="ru-RU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Окончание 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-Е пиши срочно,</a:t>
            </a:r>
            <a:endParaRPr lang="ru-RU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539750" lvl="0" indent="0" algn="ctr">
              <a:buNone/>
            </a:pP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 2 </a:t>
            </a:r>
            <a:r>
              <a:rPr lang="ru-RU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скл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в предложном.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539750" indent="0" algn="just">
              <a:spcAft>
                <a:spcPts val="0"/>
              </a:spcAft>
              <a:buNone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925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2426" y="272360"/>
            <a:ext cx="10515600" cy="1325563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prstClr val="black"/>
                </a:solidFill>
              </a:rPr>
              <a:t>Алгоритм как форма работы на уроке русского языка в 4 классе.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Большую помощь в решении орфографических задач оказывают опорные схемы.</a:t>
            </a:r>
            <a:endParaRPr lang="ru-RU" sz="2800" dirty="0" smtClean="0"/>
          </a:p>
          <a:p>
            <a:r>
              <a:rPr lang="ru-RU" sz="3600" dirty="0" smtClean="0"/>
              <a:t>Окончание:</a:t>
            </a:r>
          </a:p>
          <a:p>
            <a:r>
              <a:rPr lang="ru-RU" sz="3600" dirty="0" smtClean="0"/>
              <a:t>Имя существительное- падеж, склонение: 2-е склонение, </a:t>
            </a:r>
            <a:r>
              <a:rPr lang="ru-RU" sz="3600" dirty="0" err="1" smtClean="0"/>
              <a:t>П.п</a:t>
            </a:r>
            <a:r>
              <a:rPr lang="ru-RU" sz="3600" dirty="0" smtClean="0"/>
              <a:t>.</a:t>
            </a:r>
          </a:p>
          <a:p>
            <a:r>
              <a:rPr lang="ru-RU" sz="3600" dirty="0" smtClean="0"/>
              <a:t>На дереве.</a:t>
            </a:r>
            <a:endParaRPr lang="ru-RU" sz="36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7410261"/>
              </p:ext>
            </p:extLst>
          </p:nvPr>
        </p:nvGraphicFramePr>
        <p:xfrm>
          <a:off x="1024128" y="3326296"/>
          <a:ext cx="9431837" cy="2716695"/>
        </p:xfrm>
        <a:graphic>
          <a:graphicData uri="http://schemas.openxmlformats.org/drawingml/2006/table">
            <a:tbl>
              <a:tblPr/>
              <a:tblGrid>
                <a:gridCol w="9431837"/>
              </a:tblGrid>
              <a:tr h="271669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294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>
                <a:solidFill>
                  <a:prstClr val="black"/>
                </a:solidFill>
              </a:rPr>
              <a:t>Алгоритм как форма работы на уроке русского языка в 4 классе.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13183" y="1825625"/>
            <a:ext cx="1024061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39750" algn="just">
              <a:spcAft>
                <a:spcPts val="0"/>
              </a:spcAft>
            </a:pP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Когда школьник научится свободно, быстро и безошибочно применять знания, не заглядывая уже в схему или образец, он начинает рассуждать про себя. При этом рассуждение постепенно свертывается. В дальнейшем необходимо время от времени возвращаться к рассуждению по полной схеме. 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75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>
                <a:solidFill>
                  <a:prstClr val="black"/>
                </a:solidFill>
              </a:rPr>
              <a:t>Алгоритм как форма работы на уроке русского языка в 4 классе.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600" dirty="0"/>
              <a:t>Алгоритм не самоцель.  Он является средством активизации познавательной деятельности. Составляя алгоритмы, обучающийся оперирует системой признаков, по которым сопоставляются научные понятия. Готовый алгоритм - это своеобразный репетитор, к которому можно обратиться во время выполнения тренировочных упражнений.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646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8640" y="585216"/>
            <a:ext cx="10195560" cy="1499616"/>
          </a:xfrm>
        </p:spPr>
        <p:txBody>
          <a:bodyPr>
            <a:normAutofit fontScale="90000"/>
          </a:bodyPr>
          <a:lstStyle/>
          <a:p>
            <a:r>
              <a:rPr lang="ru-RU" sz="4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Решена главная задача: учить доступно, следовательно, </a:t>
            </a:r>
            <a:r>
              <a:rPr lang="ru-RU" sz="4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результативно</a:t>
            </a:r>
            <a:r>
              <a:rPr lang="ru-RU" sz="5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9191" y="2496185"/>
            <a:ext cx="4714875" cy="3571875"/>
          </a:xfrm>
        </p:spPr>
      </p:pic>
    </p:spTree>
    <p:extLst>
      <p:ext uri="{BB962C8B-B14F-4D97-AF65-F5344CB8AC3E}">
        <p14:creationId xmlns:p14="http://schemas.microsoft.com/office/powerpoint/2010/main" val="336147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5128" y="2688336"/>
            <a:ext cx="9720072" cy="1499616"/>
          </a:xfrm>
        </p:spPr>
        <p:txBody>
          <a:bodyPr>
            <a:noAutofit/>
          </a:bodyPr>
          <a:lstStyle/>
          <a:p>
            <a:pPr algn="ctr"/>
            <a:r>
              <a:rPr lang="ru-RU" sz="8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СПАСИБО ЗА ВНИМАНИЕ!</a:t>
            </a:r>
            <a:endParaRPr lang="ru-RU" sz="8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44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/>
              <a:t>Алгоритм как форма работы на уроке русского языка в 4 классе.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600" dirty="0"/>
              <a:t>Меняются цели и содержание образования, появляются новые средства и технологии обучения, но при всём многообразии – урок остаётся   главной формой организации учебного процесса. И для того чтобы реализовать требования, предъявляемые Стандартами, урок должен стать новым, современным!</a:t>
            </a:r>
          </a:p>
          <a:p>
            <a:pPr marL="0" indent="0"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01113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/>
              <a:t>Алгоритм как форма работы на уроке русского языка в 4 классе.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/>
              <a:t>Как подготовить и провести урок, учитывая новые требования ФГОС и современные инновации? Для решения учебных задач на уроках русского языка можно </a:t>
            </a:r>
            <a:r>
              <a:rPr lang="ru-RU" sz="3600" dirty="0" smtClean="0"/>
              <a:t>использовать </a:t>
            </a:r>
            <a:r>
              <a:rPr lang="ru-RU" sz="3600" dirty="0"/>
              <a:t> </a:t>
            </a:r>
            <a:r>
              <a:rPr lang="ru-RU" sz="3600" dirty="0" smtClean="0"/>
              <a:t>алгоритм. </a:t>
            </a:r>
          </a:p>
          <a:p>
            <a:pPr marL="0" indent="0">
              <a:buNone/>
            </a:pPr>
            <a:r>
              <a:rPr lang="ru-RU" sz="3600" dirty="0" smtClean="0"/>
              <a:t>Алгоритм относят</a:t>
            </a:r>
            <a:r>
              <a:rPr lang="ru-RU" sz="3600" dirty="0"/>
              <a:t> к особой группе УУД – знаково-символическим действиям.</a:t>
            </a:r>
          </a:p>
        </p:txBody>
      </p:sp>
    </p:spTree>
    <p:extLst>
      <p:ext uri="{BB962C8B-B14F-4D97-AF65-F5344CB8AC3E}">
        <p14:creationId xmlns:p14="http://schemas.microsoft.com/office/powerpoint/2010/main" val="234004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/>
              <a:t>Алгоритм как форма работы на уроке русского языка в 4 классе.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3600" dirty="0"/>
              <a:t>Применять понятие или правило- это значит выполнить в определенной последовательности ряд мыслительных операций.</a:t>
            </a:r>
          </a:p>
          <a:p>
            <a:pPr marL="0" indent="0">
              <a:buNone/>
            </a:pPr>
            <a:r>
              <a:rPr lang="ru-RU" sz="3600" dirty="0"/>
              <a:t>Операции, из которых складывается деятельность по применению правила (или понятия), в его формулировке в расчлененном виде не даны. Их надо вывести из правила. Сделать это самостоятельно могут далеко не все учащиеся…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685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728870"/>
            <a:ext cx="9720073" cy="5580490"/>
          </a:xfrm>
        </p:spPr>
        <p:txBody>
          <a:bodyPr>
            <a:normAutofit/>
          </a:bodyPr>
          <a:lstStyle/>
          <a:p>
            <a:r>
              <a:rPr lang="ru-RU" sz="4000" dirty="0"/>
              <a:t>Алгоритм – это своеобразный помощник, который приходит на «выручку» детям во время выполнения тренировочных упражнений.</a:t>
            </a:r>
          </a:p>
          <a:p>
            <a:r>
              <a:rPr lang="ru-RU" sz="4000" dirty="0"/>
              <a:t>Алгоритм помогает нам объединять частные правила в одно (схема, рифмованный алгоритм, алгоритм).</a:t>
            </a: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033743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>
                <a:solidFill>
                  <a:prstClr val="black"/>
                </a:solidFill>
              </a:rPr>
              <a:t>Алгоритм как форма работы на уроке русского языка в 4 классе.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/>
              <a:t>Большая самостоятельность учащихся проявляется в процессе письма с использованием следующего алгоритма: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/>
              <a:t>Проговариваю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/>
              <a:t>Определяю орфограмму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/>
              <a:t>Вспоминаю правило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/>
              <a:t>Применяю его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/>
              <a:t>Пишу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/>
              <a:t>Проверяю</a:t>
            </a:r>
          </a:p>
        </p:txBody>
      </p:sp>
    </p:spTree>
    <p:extLst>
      <p:ext uri="{BB962C8B-B14F-4D97-AF65-F5344CB8AC3E}">
        <p14:creationId xmlns:p14="http://schemas.microsoft.com/office/powerpoint/2010/main" val="130446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>
                <a:solidFill>
                  <a:prstClr val="black"/>
                </a:solidFill>
              </a:rPr>
              <a:t>Алгоритм как форма работы на уроке русского языка в 4 классе.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1921565"/>
            <a:ext cx="9720073" cy="4387795"/>
          </a:xfrm>
        </p:spPr>
        <p:txBody>
          <a:bodyPr>
            <a:normAutofit lnSpcReduction="10000"/>
          </a:bodyPr>
          <a:lstStyle/>
          <a:p>
            <a:pPr marL="0" marR="539750" indent="0" algn="just">
              <a:spcAft>
                <a:spcPts val="0"/>
              </a:spcAft>
              <a:buNone/>
            </a:pP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Так, со схемой «</a:t>
            </a:r>
            <a:r>
              <a:rPr lang="ru-RU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безударные окончания имен </a:t>
            </a:r>
            <a:r>
              <a:rPr lang="ru-RU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существительных</a:t>
            </a:r>
            <a:r>
              <a:rPr lang="ru-RU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учащиеся знакомятся в 3 этапа: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/>
              <a:t>Первый этап </a:t>
            </a:r>
            <a:r>
              <a:rPr lang="ru-RU" sz="2800" dirty="0"/>
              <a:t>— понятие о склонении как изменении окончаний имен существительных по вопросам в зависимости от связи слов в предложении и изучение особенностей каждого из падежей.</a:t>
            </a:r>
          </a:p>
          <a:p>
            <a:pPr marL="0" indent="0">
              <a:buNone/>
            </a:pPr>
            <a:r>
              <a:rPr lang="ru-RU" sz="2800" dirty="0" smtClean="0"/>
              <a:t>Второй этап. </a:t>
            </a:r>
            <a:r>
              <a:rPr lang="ru-RU" sz="2800" dirty="0"/>
              <a:t>1, 2 и 3-е склонение имен </a:t>
            </a:r>
            <a:r>
              <a:rPr lang="ru-RU" sz="2800" dirty="0" smtClean="0"/>
              <a:t>существительных.</a:t>
            </a:r>
            <a:endParaRPr lang="ru-RU" sz="2800" dirty="0"/>
          </a:p>
          <a:p>
            <a:pPr marL="0" indent="0">
              <a:buNone/>
            </a:pPr>
            <a:r>
              <a:rPr lang="ru-RU" sz="2800" dirty="0" smtClean="0"/>
              <a:t>Третий этап. </a:t>
            </a:r>
            <a:r>
              <a:rPr lang="ru-RU" sz="2800" dirty="0"/>
              <a:t>Правописание падежных окончаний имен существительных в единственном числе.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7700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>
                <a:solidFill>
                  <a:prstClr val="black"/>
                </a:solidFill>
              </a:rPr>
              <a:t>Алгоритм как форма работы на уроке русского языка в 4 классе.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1565" y="1688199"/>
            <a:ext cx="8428382" cy="501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5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>
                <a:solidFill>
                  <a:prstClr val="black"/>
                </a:solidFill>
              </a:rPr>
              <a:t>Алгоритм как форма работы на уроке русского языка в 4 классе.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48070" y="1676400"/>
            <a:ext cx="8534598" cy="4965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29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233</TotalTime>
  <Words>565</Words>
  <Application>Microsoft Office PowerPoint</Application>
  <PresentationFormat>Широкоэкранный</PresentationFormat>
  <Paragraphs>55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Calibri</vt:lpstr>
      <vt:lpstr>Times New Roman</vt:lpstr>
      <vt:lpstr>Tw Cen MT</vt:lpstr>
      <vt:lpstr>Tw Cen MT Condensed</vt:lpstr>
      <vt:lpstr>Wingdings</vt:lpstr>
      <vt:lpstr>Wingdings 3</vt:lpstr>
      <vt:lpstr>Интеграл</vt:lpstr>
      <vt:lpstr>Алгоритм как форма работы на уроке русского языка в 4 классе.. </vt:lpstr>
      <vt:lpstr>Алгоритм как форма работы на уроке русского языка в 4 классе.</vt:lpstr>
      <vt:lpstr>Алгоритм как форма работы на уроке русского языка в 4 классе.</vt:lpstr>
      <vt:lpstr>Алгоритм как форма работы на уроке русского языка в 4 классе.</vt:lpstr>
      <vt:lpstr>Презентация PowerPoint</vt:lpstr>
      <vt:lpstr>Алгоритм как форма работы на уроке русского языка в 4 классе.</vt:lpstr>
      <vt:lpstr>Алгоритм как форма работы на уроке русского языка в 4 классе.</vt:lpstr>
      <vt:lpstr>Алгоритм как форма работы на уроке русского языка в 4 классе.</vt:lpstr>
      <vt:lpstr>Алгоритм как форма работы на уроке русского языка в 4 классе.</vt:lpstr>
      <vt:lpstr>Алгоритм как форма работы на уроке русского языка в 4 классе.</vt:lpstr>
      <vt:lpstr>Алгоритм как форма работы на уроке русского языка в 4 классе.</vt:lpstr>
      <vt:lpstr>Алгоритм как форма работы на уроке русского языка в 4 классе.</vt:lpstr>
      <vt:lpstr>Алгоритм как форма работы на уроке русского языка в 4 классе.</vt:lpstr>
      <vt:lpstr>Решена главная задача: учить доступно, следовательно, результативно.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блиц</dc:creator>
  <cp:lastModifiedBy>DNA7 X86</cp:lastModifiedBy>
  <cp:revision>31</cp:revision>
  <dcterms:created xsi:type="dcterms:W3CDTF">2015-04-11T07:39:27Z</dcterms:created>
  <dcterms:modified xsi:type="dcterms:W3CDTF">2016-04-09T16:50:13Z</dcterms:modified>
</cp:coreProperties>
</file>