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268" r:id="rId4"/>
    <p:sldId id="285" r:id="rId5"/>
    <p:sldId id="274" r:id="rId6"/>
    <p:sldId id="275" r:id="rId7"/>
    <p:sldId id="297" r:id="rId8"/>
    <p:sldId id="298" r:id="rId9"/>
    <p:sldId id="260" r:id="rId10"/>
    <p:sldId id="288" r:id="rId11"/>
    <p:sldId id="277" r:id="rId12"/>
    <p:sldId id="262" r:id="rId13"/>
    <p:sldId id="278" r:id="rId14"/>
    <p:sldId id="299" r:id="rId15"/>
    <p:sldId id="263" r:id="rId16"/>
    <p:sldId id="264" r:id="rId17"/>
    <p:sldId id="28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5" autoAdjust="0"/>
    <p:restoredTop sz="94660"/>
  </p:normalViewPr>
  <p:slideViewPr>
    <p:cSldViewPr>
      <p:cViewPr varScale="1">
        <p:scale>
          <a:sx n="110" d="100"/>
          <a:sy n="110" d="100"/>
        </p:scale>
        <p:origin x="159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8B094-BFC3-403C-B0CD-0CB1ACEF2C8A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5E78A-0E05-4EE5-9B61-07E6955C68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44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zh-CN" altLang="en-US" smtClean="0"/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226DA9-1CBD-46A9-821F-E4C2BB003CDD}" type="slidenum">
              <a:rPr lang="zh-CN" altLang="en-US">
                <a:solidFill>
                  <a:prstClr val="black"/>
                </a:solidFill>
              </a:rPr>
              <a:pPr/>
              <a:t>1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8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23878-04A7-4DBC-A57C-BC1FC031B5C6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10.04.2016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F0E3C-8769-4B91-AB26-4EE300ACC2EC}" type="slidenum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3AAEC-14C2-42D7-B4E9-5C7D1B62C03B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10.04.2016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03DD5-7B16-4CB4-84E7-9E6E7DC0A7AE}" type="slidenum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1E006-596D-438E-88D1-C82786AFA4B5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10.04.2016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0BD05B-F3FF-4CF7-8208-04331C9E36CC}" type="slidenum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7E8C5-5F7D-4C30-979A-A417A6C93502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10.04.2016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CE8E9-8264-45A3-9CD8-29F3E83F5ADD}" type="slidenum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17810-D107-4C44-BD7F-804ED3D613CF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10.04.2016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AD409-F70D-4C66-BA56-4269E07D6906}" type="slidenum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FBF0F-4D13-4A75-926F-191BBADA480E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10.04.2016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7CB8B-6042-48B2-A9AC-B1854D7E83BA}" type="slidenum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43A4F-5EE8-479D-B1A7-5B2AB296918C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10.04.2016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FE40F-3969-4E64-95D2-C46E583D83D7}" type="slidenum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03FE0-F1A7-42F4-A718-986BE06EB9A6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10.04.2016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D742F-0CEF-4BCC-9E48-EA49EF0911AE}" type="slidenum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2E39B-581C-4110-AE57-59C20EEDFC89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10.04.2016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3BD0F-D321-4A4B-927A-AA8155D2A4C4}" type="slidenum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0576A-85A1-485A-8A69-3485D21D256D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10.04.2016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60F90-ADD9-4F14-AB3C-5F9C13587CD4}" type="slidenum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71DB6-9F27-45C6-B7D4-804B447DF810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10.04.2016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F703B-441E-4FB6-AC07-FCBC7ACC183E}" type="slidenum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429388" y="5572140"/>
            <a:ext cx="2076209" cy="369332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</a:rPr>
              <a:t>无忧</a:t>
            </a:r>
            <a:r>
              <a:rPr lang="en-US" altLang="zh-CN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</a:rPr>
              <a:t>PPT</a:t>
            </a:r>
            <a:r>
              <a:rPr lang="zh-CN" altLang="en-US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微软雅黑" pitchFamily="34" charset="-122"/>
              </a:rPr>
              <a:t>整理发布</a:t>
            </a:r>
          </a:p>
        </p:txBody>
      </p:sp>
      <p:pic>
        <p:nvPicPr>
          <p:cNvPr id="5" name="Picture 2" descr="C:\Users\Administrator\Desktop\bg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463"/>
            <a:ext cx="9144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4221088"/>
            <a:ext cx="7772400" cy="819522"/>
          </a:xfrm>
        </p:spPr>
        <p:txBody>
          <a:bodyPr>
            <a:normAutofit/>
          </a:bodyPr>
          <a:lstStyle>
            <a:lvl1pPr algn="ctr">
              <a:defRPr sz="4000" b="1" cap="all" spc="0">
                <a:ln w="9000" cmpd="sng">
                  <a:noFill/>
                  <a:prstDash val="solid"/>
                </a:ln>
                <a:gradFill>
                  <a:gsLst>
                    <a:gs pos="0">
                      <a:srgbClr val="FFFF00"/>
                    </a:gs>
                    <a:gs pos="43000">
                      <a:srgbClr val="FFFFCC"/>
                    </a:gs>
                    <a:gs pos="100000">
                      <a:srgbClr val="FFC000"/>
                    </a:gs>
                  </a:gsLst>
                  <a:lin ang="5400000"/>
                </a:gradFill>
                <a:effectLst>
                  <a:reflection blurRad="254000" stA="60000" endA="900" endPos="60000" dist="60007" dir="5400000" sy="-100000" algn="bl" rotWithShape="0"/>
                </a:effectLst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3568" y="5085184"/>
            <a:ext cx="7776864" cy="432048"/>
          </a:xfrm>
        </p:spPr>
        <p:txBody>
          <a:bodyPr/>
          <a:lstStyle>
            <a:lvl1pPr marL="0" indent="0" algn="ctr">
              <a:buNone/>
              <a:defRPr b="1" cap="all" spc="0">
                <a:ln w="9000" cmpd="sng">
                  <a:noFill/>
                  <a:prstDash val="solid"/>
                </a:ln>
                <a:gradFill>
                  <a:gsLst>
                    <a:gs pos="0">
                      <a:srgbClr val="FFFF00"/>
                    </a:gs>
                    <a:gs pos="43000">
                      <a:srgbClr val="FFFFCC"/>
                    </a:gs>
                    <a:gs pos="100000">
                      <a:srgbClr val="FFC000"/>
                    </a:gs>
                  </a:gsLst>
                  <a:lin ang="5400000"/>
                </a:gradFill>
                <a:effectLst>
                  <a:reflection blurRad="254000" stA="60000" endA="900" endPos="60000" dist="60007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C5574-2CC5-4471-B057-F09D7EEB2E81}" type="datetime1">
              <a:rPr lang="zh-CN" altLang="en-US"/>
              <a:pPr>
                <a:defRPr/>
              </a:pPr>
              <a:t>2016/4/10</a:t>
            </a:fld>
            <a:endParaRPr lang="en-US" alt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小田 </a:t>
            </a:r>
            <a:r>
              <a:rPr lang="en-US" altLang="zh-CN"/>
              <a:t>@ www.iloveppt.org</a:t>
            </a: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12824-CF42-4CE6-A8E2-0C19C51B5AC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CAA23-46C1-4FF4-A5ED-F0F20192F89B}" type="datetime1">
              <a:rPr lang="zh-CN" altLang="en-US"/>
              <a:pPr>
                <a:defRPr/>
              </a:pPr>
              <a:t>2016/4/10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小田 </a:t>
            </a:r>
            <a:r>
              <a:rPr lang="en-US" altLang="zh-CN"/>
              <a:t>@ www.iloveppt.org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8231E-C22E-4B2C-B24A-3706D3239C9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0F62E-FDC7-499B-A116-A2965BA8E62C}" type="datetime1">
              <a:rPr lang="zh-CN" altLang="en-US"/>
              <a:pPr>
                <a:defRPr/>
              </a:pPr>
              <a:t>2016/4/10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小田 </a:t>
            </a:r>
            <a:r>
              <a:rPr lang="en-US" altLang="zh-CN"/>
              <a:t>@ www.iloveppt.org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FC61C-98DD-4514-94ED-32A536744FA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93C06-3083-4E22-9158-FEA6B98FFD2F}" type="datetime1">
              <a:rPr lang="zh-CN" altLang="en-US"/>
              <a:pPr>
                <a:defRPr/>
              </a:pPr>
              <a:t>2016/4/10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小田 </a:t>
            </a:r>
            <a:r>
              <a:rPr lang="en-US" altLang="zh-CN"/>
              <a:t>@ www.iloveppt.org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D524D-4592-471D-8A74-E02D0FB3D7C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078D2-1581-4C0F-81B1-10FA5CE1EB8C}" type="datetime1">
              <a:rPr lang="zh-CN" altLang="en-US"/>
              <a:pPr>
                <a:defRPr/>
              </a:pPr>
              <a:t>2016/4/10</a:t>
            </a:fld>
            <a:endParaRPr lang="en-US" altLang="zh-CN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小田 </a:t>
            </a:r>
            <a:r>
              <a:rPr lang="en-US" altLang="zh-CN"/>
              <a:t>@ www.iloveppt.org</a:t>
            </a: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B8DA3-1441-40E2-92C1-34A7A6ACC1F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8FA9A-8380-4D15-8E85-E244B60F0867}" type="datetime1">
              <a:rPr lang="zh-CN" altLang="en-US"/>
              <a:pPr>
                <a:defRPr/>
              </a:pPr>
              <a:t>2016/4/10</a:t>
            </a:fld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小田 </a:t>
            </a:r>
            <a:r>
              <a:rPr lang="en-US" altLang="zh-CN"/>
              <a:t>@ www.iloveppt.org</a:t>
            </a: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F8A13-928C-468F-9A53-F71D2798D9A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3B219-5816-48BD-B0B7-C89E020BD952}" type="datetime1">
              <a:rPr lang="zh-CN" altLang="en-US"/>
              <a:pPr>
                <a:defRPr/>
              </a:pPr>
              <a:t>2016/4/10</a:t>
            </a:fld>
            <a:endParaRPr lang="en-US" altLang="zh-CN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小田 </a:t>
            </a:r>
            <a:r>
              <a:rPr lang="en-US" altLang="zh-CN"/>
              <a:t>@ www.iloveppt.org</a:t>
            </a: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94FE2-29B7-4FF5-84B0-40CB5A66BF7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F65FA-F5AC-406B-8C85-AB0D44422F8C}" type="datetime1">
              <a:rPr lang="zh-CN" altLang="en-US"/>
              <a:pPr>
                <a:defRPr/>
              </a:pPr>
              <a:t>2016/4/10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小田 </a:t>
            </a:r>
            <a:r>
              <a:rPr lang="en-US" altLang="zh-CN"/>
              <a:t>@ www.iloveppt.org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46352-E94E-4B2E-A015-1A4339D6682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E2E1B-F9BD-4B03-A0E5-C30BB47094F6}" type="datetime1">
              <a:rPr lang="zh-CN" altLang="en-US"/>
              <a:pPr>
                <a:defRPr/>
              </a:pPr>
              <a:t>2016/4/10</a:t>
            </a:fld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小田 </a:t>
            </a:r>
            <a:r>
              <a:rPr lang="en-US" altLang="zh-CN"/>
              <a:t>@ www.iloveppt.org</a:t>
            </a: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A5C4F-3761-46A6-8234-CDD83B29ADE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FBE69-733C-4DFD-BC91-D716B52B0C33}" type="datetime1">
              <a:rPr lang="zh-CN" altLang="en-US"/>
              <a:pPr>
                <a:defRPr/>
              </a:pPr>
              <a:t>2016/4/10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小田 </a:t>
            </a:r>
            <a:r>
              <a:rPr lang="en-US" altLang="zh-CN"/>
              <a:t>@ www.iloveppt.org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F4C2A-3422-4224-A54B-12F251F6FF4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A0858-781E-4B85-9154-6D9A88396889}" type="datetime1">
              <a:rPr lang="zh-CN" altLang="en-US"/>
              <a:pPr>
                <a:defRPr/>
              </a:pPr>
              <a:t>2016/4/10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小田 </a:t>
            </a:r>
            <a:r>
              <a:rPr lang="en-US" altLang="zh-CN"/>
              <a:t>@ www.iloveppt.org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31CEA-90BC-49CE-A851-2D4342AC43C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BB1337-AFBB-4B53-9CF3-679617705D12}" type="datetimeFigureOut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10.04.2016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F710E3-5B16-40B1-9A58-9538652DCE37}" type="slidenum">
              <a:rPr lang="ru-RU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bg.jpg"/>
          <p:cNvPicPr>
            <a:picLocks noChangeAspect="1" noChangeArrowheads="1"/>
          </p:cNvPicPr>
          <p:nvPr userDrawn="1"/>
        </p:nvPicPr>
        <p:blipFill>
          <a:blip r:embed="rId13" cstate="print"/>
          <a:srcRect t="76778" b="3242"/>
          <a:stretch>
            <a:fillRect/>
          </a:stretch>
        </p:blipFill>
        <p:spPr bwMode="auto">
          <a:xfrm>
            <a:off x="0" y="17463"/>
            <a:ext cx="9144000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8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052513"/>
            <a:ext cx="82296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7F7F7F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A6B4453-59E6-46C4-B9FF-FF9D92342161}" type="datetime1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2016/4/10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7F7F7F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/>
              <a:t>小田 </a:t>
            </a:r>
            <a:r>
              <a:rPr lang="en-US" altLang="zh-CN"/>
              <a:t>@ www.iloveppt.org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4C24D0-F50A-4A40-90DC-27D95FD48BBF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  <a:ea typeface="微软雅黑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  <a:ea typeface="微软雅黑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  <a:ea typeface="微软雅黑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  <a:ea typeface="微软雅黑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&#1084;&#1072;&#1088;&#1080;&#1085;&#1072;\&#1091;&#1095;&#1080;&#1090;&#1077;&#1083;&#1100;%20&#1075;&#1086;&#1076;&#1072;\&#1059;&#1088;&#1086;&#1082;%202015\&#1092;&#1080;&#1079;&#1084;&#1080;&#1085;&#1091;&#1090;&#1082;&#1072;.mp4" TargetMode="External"/><Relationship Id="rId1" Type="http://schemas.microsoft.com/office/2007/relationships/media" Target="file:///D:\&#1084;&#1072;&#1088;&#1080;&#1085;&#1072;\&#1091;&#1095;&#1080;&#1090;&#1077;&#1083;&#1100;%20&#1075;&#1086;&#1076;&#1072;\&#1059;&#1088;&#1086;&#1082;%202015\&#1092;&#1080;&#1079;&#1084;&#1080;&#1085;&#1091;&#1090;&#1082;&#1072;.mp4" TargetMode="Externa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8.jpeg"/><Relationship Id="rId7" Type="http://schemas.openxmlformats.org/officeDocument/2006/relationships/image" Target="../media/image16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 3"/>
          <p:cNvSpPr>
            <a:spLocks noGrp="1"/>
          </p:cNvSpPr>
          <p:nvPr>
            <p:ph type="ctrTitle"/>
          </p:nvPr>
        </p:nvSpPr>
        <p:spPr>
          <a:xfrm>
            <a:off x="714348" y="214290"/>
            <a:ext cx="7772400" cy="2000264"/>
          </a:xfrm>
          <a:ln w="3175" cmpd="sng">
            <a:bevel/>
          </a:ln>
          <a:scene3d>
            <a:camera prst="orthographicFront"/>
            <a:lightRig rig="threePt" dir="t"/>
          </a:scene3d>
          <a:sp3d>
            <a:bevelT prst="relaxedInset"/>
            <a:bevelB w="139700" prst="cross"/>
          </a:sp3d>
        </p:spPr>
        <p:txBody>
          <a:bodyPr>
            <a:normAutofit fontScale="90000"/>
          </a:bodyPr>
          <a:lstStyle/>
          <a:p>
            <a:r>
              <a:rPr lang="ru-RU" i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Урок</a:t>
            </a:r>
            <a:r>
              <a:rPr lang="en-US" i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 </a:t>
            </a:r>
            <a:r>
              <a:rPr lang="ru-RU" i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английского языка</a:t>
            </a:r>
            <a:br>
              <a:rPr lang="ru-RU" i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</a:br>
            <a:r>
              <a:rPr lang="ru-RU" i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 по теме «</a:t>
            </a:r>
            <a:r>
              <a:rPr lang="en-US" i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At the doctor</a:t>
            </a:r>
            <a:r>
              <a:rPr lang="ru-RU" i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»</a:t>
            </a:r>
            <a:r>
              <a:rPr lang="en-US" i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/>
            </a:r>
            <a:br>
              <a:rPr lang="en-US" i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</a:br>
            <a:r>
              <a:rPr lang="en-US" i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6 </a:t>
            </a:r>
            <a:r>
              <a:rPr lang="ru-RU" i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класс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zh-CN" altLang="en-US" sz="3200" cap="none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3075" name="副标题 4"/>
          <p:cNvSpPr>
            <a:spLocks noGrp="1"/>
          </p:cNvSpPr>
          <p:nvPr>
            <p:ph type="subTitle" idx="1"/>
          </p:nvPr>
        </p:nvSpPr>
        <p:spPr>
          <a:xfrm>
            <a:off x="3000332" y="4143380"/>
            <a:ext cx="5786510" cy="2020883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l"/>
            <a:r>
              <a:rPr lang="ru-RU" i="1" dirty="0" smtClean="0"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Дружина Марина Владимировна</a:t>
            </a:r>
          </a:p>
          <a:p>
            <a:pPr algn="l"/>
            <a:r>
              <a:rPr lang="ru-RU" i="1" dirty="0" smtClean="0"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МОУ Романовская СОШ</a:t>
            </a:r>
          </a:p>
          <a:p>
            <a:pPr algn="l"/>
            <a:r>
              <a:rPr lang="ru-RU" i="1" dirty="0" smtClean="0"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Учитель английского языка</a:t>
            </a:r>
          </a:p>
          <a:p>
            <a:pPr algn="l"/>
            <a:endParaRPr lang="ru-RU" dirty="0" smtClean="0"/>
          </a:p>
          <a:p>
            <a:pPr algn="l"/>
            <a:r>
              <a:rPr lang="ru-RU" dirty="0" smtClean="0"/>
              <a:t>            </a:t>
            </a:r>
            <a:r>
              <a:rPr lang="ru-RU" i="1" dirty="0" smtClean="0">
                <a:effectLst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2015</a:t>
            </a:r>
          </a:p>
          <a:p>
            <a:pPr eaLnBrk="1" hangingPunct="1"/>
            <a:endParaRPr lang="zh-CN" altLang="en-US" cap="none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928688"/>
            <a:ext cx="8229600" cy="5197475"/>
          </a:xfrm>
        </p:spPr>
        <p:txBody>
          <a:bodyPr>
            <a:normAutofit/>
          </a:bodyPr>
          <a:lstStyle/>
          <a:p>
            <a:pPr>
              <a:buFont typeface="Bookman Old Style" pitchFamily="18" charset="0"/>
              <a:buChar char="―"/>
            </a:pPr>
            <a:endParaRPr lang="en-US" dirty="0" smtClean="0">
              <a:latin typeface="Bookman Old Style" pitchFamily="18" charset="0"/>
            </a:endParaRPr>
          </a:p>
          <a:p>
            <a:pPr>
              <a:buFont typeface="Bookman Old Style" pitchFamily="18" charset="0"/>
              <a:buChar char="―"/>
            </a:pPr>
            <a:endParaRPr lang="en-US" sz="2400" dirty="0" smtClean="0">
              <a:latin typeface="Bookman Old Style" pitchFamily="18" charset="0"/>
            </a:endParaRPr>
          </a:p>
          <a:p>
            <a:pPr>
              <a:buNone/>
            </a:pPr>
            <a:endParaRPr lang="ru-RU" sz="2400" dirty="0"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28"/>
            <a:ext cx="8786842" cy="4924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2600" b="1" i="1" cap="all" dirty="0" smtClean="0">
                <a:ln>
                  <a:solidFill>
                    <a:schemeClr val="bg1"/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29997" dir="5400000" sy="-100000" algn="bl" rotWithShape="0"/>
                </a:effectLst>
                <a:latin typeface="Arial Black" pitchFamily="34" charset="0"/>
              </a:rPr>
              <a:t>READ AND COMPLETE THE CONVERSATION</a:t>
            </a:r>
            <a:endParaRPr lang="ru-RU" sz="2600" b="1" cap="all" dirty="0">
              <a:ln>
                <a:solidFill>
                  <a:schemeClr val="bg1"/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60000" endA="900" endPos="60000" dist="29997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142984"/>
            <a:ext cx="86439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Bookman Old Style" pitchFamily="18" charset="0"/>
              <a:buChar char="―"/>
            </a:pP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Hello. What’s the matter?</a:t>
            </a:r>
          </a:p>
          <a:p>
            <a:pPr>
              <a:buFont typeface="Bookman Old Style" pitchFamily="18" charset="0"/>
              <a:buChar char="―"/>
            </a:pP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I don’t feel well. I’ve (1</a:t>
            </a:r>
            <a:r>
              <a:rPr lang="en-US" sz="3200" b="1" u="sng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)_</a:t>
            </a:r>
            <a:r>
              <a:rPr lang="en-US" sz="3200" b="1" u="sng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broken</a:t>
            </a:r>
            <a:r>
              <a:rPr lang="en-US" sz="3200" b="1" u="sng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_ 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my leg and I’ve (2</a:t>
            </a:r>
            <a:r>
              <a:rPr lang="en-US" sz="3200" b="1" u="sng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)_</a:t>
            </a:r>
            <a:r>
              <a:rPr lang="en-US" sz="3200" b="1" u="sng" dirty="0" err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hurt</a:t>
            </a:r>
            <a:r>
              <a:rPr lang="en-US" sz="3200" b="1" u="sng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_</a:t>
            </a: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my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arm.</a:t>
            </a:r>
          </a:p>
          <a:p>
            <a:pPr>
              <a:buFont typeface="Bookman Old Style" pitchFamily="18" charset="0"/>
              <a:buChar char="―"/>
            </a:pP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Show me. Where?</a:t>
            </a:r>
          </a:p>
          <a:p>
            <a:pPr>
              <a:buFont typeface="Bookman Old Style" pitchFamily="18" charset="0"/>
              <a:buChar char="―"/>
            </a:pP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Oh, doctor. Don’t touch it, please.</a:t>
            </a:r>
          </a:p>
          <a:p>
            <a:pPr>
              <a:buFont typeface="Bookman Old Style" pitchFamily="18" charset="0"/>
              <a:buChar char="―"/>
            </a:pP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Yes, </a:t>
            </a: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mmm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, your leg is OK but I’m afraid you’ve (3</a:t>
            </a:r>
            <a:r>
              <a:rPr lang="en-US" sz="3200" b="1" u="sng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)_</a:t>
            </a:r>
            <a:r>
              <a:rPr lang="en-US" sz="3200" b="1" u="sng" dirty="0" err="1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broken</a:t>
            </a:r>
            <a:r>
              <a:rPr lang="en-US" sz="3200" b="1" u="sng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_</a:t>
            </a:r>
            <a:r>
              <a:rPr lang="en-US" sz="32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your</a:t>
            </a: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arm. You should have an X-ray first.</a:t>
            </a:r>
          </a:p>
          <a:p>
            <a:pPr>
              <a:buFont typeface="Bookman Old Style" pitchFamily="18" charset="0"/>
              <a:buChar char="―"/>
            </a:pPr>
            <a:r>
              <a:rPr lang="en-US" sz="32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Thank you, doctor.</a:t>
            </a:r>
            <a:endParaRPr lang="ru-RU" sz="32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57158" y="2967335"/>
            <a:ext cx="85725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55000" endA="50" endPos="85000" dist="60007" dir="5400000" sy="-100000" algn="bl" rotWithShape="0"/>
                </a:effectLst>
              </a:rPr>
              <a:t>ФИЗКУЛЬТМИНУТКА</a:t>
            </a:r>
            <a:endParaRPr lang="ru-RU" sz="5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55000" endA="50" endPos="85000" dist="60007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физминутка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36512" y="836712"/>
            <a:ext cx="9217024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90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0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28596" y="3000372"/>
            <a:ext cx="507209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BOARD GAME </a:t>
            </a:r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«</a:t>
            </a:r>
            <a:r>
              <a:rPr lang="en-U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TELL ME</a:t>
            </a:r>
            <a:r>
              <a:rPr lang="ru-RU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60007" dir="5400000" sy="-100000" algn="bl" rotWithShape="0"/>
                </a:effectLst>
              </a:rPr>
              <a:t>»</a:t>
            </a:r>
            <a:endParaRPr lang="ru-RU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 txBox="1">
            <a:spLocks/>
          </p:cNvSpPr>
          <p:nvPr/>
        </p:nvSpPr>
        <p:spPr>
          <a:xfrm>
            <a:off x="500034" y="164305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0"/>
          <a:ext cx="9143999" cy="60974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537"/>
                <a:gridCol w="218944"/>
                <a:gridCol w="1459625"/>
                <a:gridCol w="240350"/>
                <a:gridCol w="1903238"/>
                <a:gridCol w="214314"/>
                <a:gridCol w="1571636"/>
                <a:gridCol w="251800"/>
                <a:gridCol w="1605555"/>
              </a:tblGrid>
              <a:tr h="998325">
                <a:tc>
                  <a:txBody>
                    <a:bodyPr/>
                    <a:lstStyle/>
                    <a:p>
                      <a:pPr algn="ctr"/>
                      <a:endParaRPr lang="en-US" sz="1600" dirty="0" smtClean="0">
                        <a:latin typeface="Arial Black" pitchFamily="34" charset="0"/>
                      </a:endParaRPr>
                    </a:p>
                    <a:p>
                      <a:pPr algn="ctr"/>
                      <a:endParaRPr lang="ru-RU" sz="2400" dirty="0">
                        <a:latin typeface="Arial Black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When did you ride a bike?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Have you ever cooked a big cake?</a:t>
                      </a:r>
                      <a:endParaRPr lang="ru-RU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Go forwards 3 spaces</a:t>
                      </a:r>
                      <a:endParaRPr lang="ru-RU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C9FCB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7024">
                <a:tc>
                  <a:txBody>
                    <a:bodyPr/>
                    <a:lstStyle/>
                    <a:p>
                      <a:endParaRPr lang="ru-RU" sz="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 dirty="0"/>
                    </a:p>
                  </a:txBody>
                  <a:tcPr>
                    <a:noFill/>
                  </a:tcPr>
                </a:tc>
              </a:tr>
              <a:tr h="1179838"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latin typeface="Arial Black" pitchFamily="34" charset="0"/>
                        </a:rPr>
                        <a:t>Have you ever drunk hot chocolate?</a:t>
                      </a:r>
                      <a:endParaRPr lang="ru-RU" sz="1800" dirty="0"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BCBCB"/>
                        </a:gs>
                        <a:gs pos="13000">
                          <a:srgbClr val="5F5F5F"/>
                        </a:gs>
                        <a:gs pos="21001">
                          <a:srgbClr val="5F5F5F"/>
                        </a:gs>
                        <a:gs pos="63000">
                          <a:srgbClr val="FFFFFF"/>
                        </a:gs>
                        <a:gs pos="67000">
                          <a:srgbClr val="B2B2B2"/>
                        </a:gs>
                        <a:gs pos="69000">
                          <a:srgbClr val="292929"/>
                        </a:gs>
                        <a:gs pos="82001">
                          <a:srgbClr val="777777"/>
                        </a:gs>
                        <a:gs pos="100000">
                          <a:srgbClr val="EAEAEA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Go back 3 spaces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What did</a:t>
                      </a:r>
                      <a:r>
                        <a:rPr lang="en-US" baseline="0" dirty="0" smtClean="0">
                          <a:latin typeface="Arial Black" pitchFamily="34" charset="0"/>
                        </a:rPr>
                        <a:t> you do in the evening yesterday?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5E9EFF"/>
                        </a:gs>
                        <a:gs pos="39999">
                          <a:srgbClr val="85C2FF"/>
                        </a:gs>
                        <a:gs pos="70000">
                          <a:srgbClr val="C4D6EB"/>
                        </a:gs>
                        <a:gs pos="100000">
                          <a:srgbClr val="FFEBFA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Have</a:t>
                      </a:r>
                      <a:r>
                        <a:rPr lang="en-US" baseline="0" dirty="0" smtClean="0">
                          <a:latin typeface="Arial Black" pitchFamily="34" charset="0"/>
                        </a:rPr>
                        <a:t> you ever been to London?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</a:tr>
              <a:tr h="167342">
                <a:tc>
                  <a:txBody>
                    <a:bodyPr/>
                    <a:lstStyle/>
                    <a:p>
                      <a:endParaRPr lang="ru-RU" sz="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 dirty="0"/>
                    </a:p>
                  </a:txBody>
                  <a:tcPr>
                    <a:noFill/>
                  </a:tcPr>
                </a:tc>
              </a:tr>
              <a:tr h="967731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Arial Black" pitchFamily="34" charset="0"/>
                        </a:rPr>
                        <a:t>What</a:t>
                      </a:r>
                      <a:r>
                        <a:rPr lang="en-US" baseline="0" dirty="0" smtClean="0">
                          <a:latin typeface="Arial Black" pitchFamily="34" charset="0"/>
                        </a:rPr>
                        <a:t> d</a:t>
                      </a:r>
                      <a:r>
                        <a:rPr lang="en-US" dirty="0" smtClean="0">
                          <a:latin typeface="Arial Black" pitchFamily="34" charset="0"/>
                        </a:rPr>
                        <a:t>id you read yesterday?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03D4A8"/>
                        </a:gs>
                        <a:gs pos="25000">
                          <a:srgbClr val="21D6E0"/>
                        </a:gs>
                        <a:gs pos="75000">
                          <a:srgbClr val="0087E6"/>
                        </a:gs>
                        <a:gs pos="100000">
                          <a:srgbClr val="005CBF"/>
                        </a:gs>
                      </a:gsLst>
                      <a:lin ang="81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Go forwards 3 spaces</a:t>
                      </a:r>
                      <a:endParaRPr lang="ru-RU" b="1" dirty="0" smtClean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endParaRPr lang="ru-RU" dirty="0"/>
                    </a:p>
                  </a:txBody>
                  <a:tcPr>
                    <a:gradFill>
                      <a:gsLst>
                        <a:gs pos="0">
                          <a:srgbClr val="FC9FCB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lin ang="81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Have you ever ridden a horse?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When did your parents buy  a car?</a:t>
                      </a:r>
                      <a:endParaRPr lang="ru-RU" b="1" dirty="0"/>
                    </a:p>
                  </a:txBody>
                  <a:tcPr>
                    <a:gradFill>
                      <a:gsLst>
                        <a:gs pos="0">
                          <a:srgbClr val="FBEAC7"/>
                        </a:gs>
                        <a:gs pos="17999">
                          <a:srgbClr val="FEE7F2"/>
                        </a:gs>
                        <a:gs pos="36000">
                          <a:srgbClr val="FAC77D"/>
                        </a:gs>
                        <a:gs pos="61000">
                          <a:srgbClr val="FBA97D"/>
                        </a:gs>
                        <a:gs pos="82001">
                          <a:srgbClr val="FBD49C"/>
                        </a:gs>
                        <a:gs pos="100000">
                          <a:srgbClr val="FEE7F2"/>
                        </a:gs>
                      </a:gsLst>
                      <a:lin ang="27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Go back 2 spaces</a:t>
                      </a:r>
                      <a:endParaRPr lang="ru-RU" dirty="0" smtClean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  <a:p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rgbClr val="000082"/>
                        </a:gs>
                        <a:gs pos="30000">
                          <a:srgbClr val="66008F"/>
                        </a:gs>
                        <a:gs pos="64999">
                          <a:srgbClr val="BA0066"/>
                        </a:gs>
                        <a:gs pos="89999">
                          <a:srgbClr val="FF0000"/>
                        </a:gs>
                        <a:gs pos="100000">
                          <a:srgbClr val="FF8200"/>
                        </a:gs>
                      </a:gsLst>
                      <a:path path="shape">
                        <a:fillToRect l="50000" t="50000" r="50000" b="50000"/>
                      </a:path>
                      <a:tileRect/>
                    </a:gradFill>
                  </a:tcPr>
                </a:tc>
              </a:tr>
              <a:tr h="166737"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 dirty="0"/>
                    </a:p>
                  </a:txBody>
                  <a:tcPr>
                    <a:noFill/>
                  </a:tcPr>
                </a:tc>
              </a:tr>
              <a:tr h="96773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</a:rPr>
                        <a:t>Have you ever slept</a:t>
                      </a:r>
                      <a:r>
                        <a:rPr lang="en-US" b="1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</a:rPr>
                        <a:t> all day along?</a:t>
                      </a:r>
                      <a:endParaRPr lang="ru-RU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DCEBF5"/>
                        </a:gs>
                        <a:gs pos="8000">
                          <a:srgbClr val="83A7C3"/>
                        </a:gs>
                        <a:gs pos="13000">
                          <a:srgbClr val="768FB9"/>
                        </a:gs>
                        <a:gs pos="21001">
                          <a:srgbClr val="83A7C3"/>
                        </a:gs>
                        <a:gs pos="52000">
                          <a:srgbClr val="FFFFFF"/>
                        </a:gs>
                        <a:gs pos="56000">
                          <a:srgbClr val="9C6563"/>
                        </a:gs>
                        <a:gs pos="58000">
                          <a:srgbClr val="80302D"/>
                        </a:gs>
                        <a:gs pos="71001">
                          <a:srgbClr val="C0524E"/>
                        </a:gs>
                        <a:gs pos="94000">
                          <a:srgbClr val="EBDAD4"/>
                        </a:gs>
                        <a:gs pos="100000">
                          <a:srgbClr val="55261C"/>
                        </a:gs>
                      </a:gsLst>
                      <a:path path="rect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Start again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Have</a:t>
                      </a:r>
                      <a:r>
                        <a:rPr lang="ru-RU" dirty="0" smtClean="0">
                          <a:latin typeface="Arial Black" pitchFamily="34" charset="0"/>
                        </a:rPr>
                        <a:t> </a:t>
                      </a:r>
                      <a:r>
                        <a:rPr lang="en-US" dirty="0" smtClean="0">
                          <a:latin typeface="Arial Black" pitchFamily="34" charset="0"/>
                        </a:rPr>
                        <a:t>you ever had a headache?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825600"/>
                        </a:gs>
                        <a:gs pos="13000">
                          <a:srgbClr val="FFA800"/>
                        </a:gs>
                        <a:gs pos="28000">
                          <a:srgbClr val="825600"/>
                        </a:gs>
                        <a:gs pos="42999">
                          <a:srgbClr val="FFA800"/>
                        </a:gs>
                        <a:gs pos="58000">
                          <a:srgbClr val="825600"/>
                        </a:gs>
                        <a:gs pos="72000">
                          <a:srgbClr val="FFA800"/>
                        </a:gs>
                        <a:gs pos="87000">
                          <a:srgbClr val="825600"/>
                        </a:gs>
                        <a:gs pos="100000">
                          <a:srgbClr val="FFA800"/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Have you</a:t>
                      </a:r>
                      <a:r>
                        <a:rPr lang="en-US" baseline="0" dirty="0" smtClean="0">
                          <a:latin typeface="Arial Black" pitchFamily="34" charset="0"/>
                        </a:rPr>
                        <a:t> ever hurt your leg?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FF"/>
                        </a:gs>
                        <a:gs pos="7001">
                          <a:srgbClr val="E6E6E6"/>
                        </a:gs>
                        <a:gs pos="32001">
                          <a:srgbClr val="7D8496"/>
                        </a:gs>
                        <a:gs pos="47000">
                          <a:srgbClr val="E6E6E6"/>
                        </a:gs>
                        <a:gs pos="85001">
                          <a:srgbClr val="7D8496"/>
                        </a:gs>
                        <a:gs pos="100000">
                          <a:srgbClr val="E6E6E6"/>
                        </a:gs>
                      </a:gsLst>
                      <a:path path="rect">
                        <a:fillToRect l="100000" b="100000"/>
                      </a:path>
                      <a:tileRect t="-100000" r="-100000"/>
                    </a:gradFill>
                  </a:tcPr>
                </a:tc>
              </a:tr>
              <a:tr h="237641">
                <a:tc>
                  <a:txBody>
                    <a:bodyPr/>
                    <a:lstStyle/>
                    <a:p>
                      <a:endParaRPr lang="ru-RU" sz="4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 b="1"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400" dirty="0"/>
                    </a:p>
                  </a:txBody>
                  <a:tcPr>
                    <a:noFill/>
                  </a:tcPr>
                </a:tc>
              </a:tr>
              <a:tr h="117983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Go forwards 3 spaces</a:t>
                      </a:r>
                      <a:endParaRPr lang="ru-RU" b="1" dirty="0" smtClean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  <a:p>
                      <a:endParaRPr lang="ru-RU" dirty="0"/>
                    </a:p>
                  </a:txBody>
                  <a:tcPr>
                    <a:gradFill flip="none" rotWithShape="1">
                      <a:gsLst>
                        <a:gs pos="0">
                          <a:srgbClr val="FC9FCB"/>
                        </a:gs>
                        <a:gs pos="13000">
                          <a:srgbClr val="F8B049"/>
                        </a:gs>
                        <a:gs pos="21001">
                          <a:srgbClr val="F8B049"/>
                        </a:gs>
                        <a:gs pos="63000">
                          <a:srgbClr val="FEE7F2"/>
                        </a:gs>
                        <a:gs pos="67000">
                          <a:srgbClr val="F952A0"/>
                        </a:gs>
                        <a:gs pos="69000">
                          <a:srgbClr val="C50849"/>
                        </a:gs>
                        <a:gs pos="82001">
                          <a:srgbClr val="B43E85"/>
                        </a:gs>
                        <a:gs pos="100000">
                          <a:srgbClr val="F8B049"/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n-lt"/>
                        </a:rPr>
                        <a:t>Who cooked your healthy breakfast yesterday?</a:t>
                      </a:r>
                      <a:endParaRPr lang="ru-RU" b="1" dirty="0">
                        <a:latin typeface="+mn-lt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FF"/>
                        </a:gs>
                        <a:gs pos="16000">
                          <a:srgbClr val="00CCCC"/>
                        </a:gs>
                        <a:gs pos="47000">
                          <a:srgbClr val="9999FF"/>
                        </a:gs>
                        <a:gs pos="60001">
                          <a:srgbClr val="2E6792"/>
                        </a:gs>
                        <a:gs pos="71001">
                          <a:srgbClr val="3333CC"/>
                        </a:gs>
                        <a:gs pos="81000">
                          <a:srgbClr val="1170FF"/>
                        </a:gs>
                        <a:gs pos="100000">
                          <a:srgbClr val="006699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 Black" pitchFamily="34" charset="0"/>
                        </a:rPr>
                        <a:t>Have you ever had a toothache?</a:t>
                      </a:r>
                      <a:endParaRPr lang="ru-RU" dirty="0">
                        <a:latin typeface="Arial Black" pitchFamily="34" charset="0"/>
                      </a:endParaRPr>
                    </a:p>
                  </a:txBody>
                  <a:tcPr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 smtClean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96" y="285728"/>
            <a:ext cx="559590" cy="71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Развернутая стрелка 10"/>
          <p:cNvSpPr/>
          <p:nvPr/>
        </p:nvSpPr>
        <p:spPr>
          <a:xfrm>
            <a:off x="2857488" y="1714488"/>
            <a:ext cx="357190" cy="428628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15272" y="1285860"/>
            <a:ext cx="1142976" cy="103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2857496"/>
            <a:ext cx="559590" cy="71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Развернутая стрелка 13"/>
          <p:cNvSpPr/>
          <p:nvPr/>
        </p:nvSpPr>
        <p:spPr>
          <a:xfrm>
            <a:off x="7643834" y="3071810"/>
            <a:ext cx="357190" cy="428628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786190"/>
            <a:ext cx="68470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3857628"/>
            <a:ext cx="761990" cy="80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357826"/>
            <a:ext cx="559590" cy="71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21" name="Picture 9" descr="D:\Новая папка\Video from tube\Конкурс учитель года\Картинки\13451578-Иллюстрация-больных-smiley.jpg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0"/>
            <a:ext cx="1067406" cy="1022338"/>
          </a:xfrm>
          <a:prstGeom prst="rect">
            <a:avLst/>
          </a:prstGeom>
          <a:noFill/>
        </p:spPr>
      </p:pic>
      <p:pic>
        <p:nvPicPr>
          <p:cNvPr id="13322" name="Picture 10" descr="D:\Новая папка\Video from tube\Конкурс учитель года\Картинки\kashel.jpg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6446" y="5000636"/>
            <a:ext cx="1444620" cy="1083465"/>
          </a:xfrm>
          <a:prstGeom prst="rect">
            <a:avLst/>
          </a:prstGeom>
          <a:noFill/>
        </p:spPr>
      </p:pic>
      <p:pic>
        <p:nvPicPr>
          <p:cNvPr id="13323" name="Picture 11" descr="F:\мои документы\картинки\смайлики\30d57380caf261e961893b2f6442c839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43834" y="4977061"/>
            <a:ext cx="1315489" cy="1095145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7643834" y="5072074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FINISH</a:t>
            </a:r>
            <a:endParaRPr lang="ru-RU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3324" name="Picture 12" descr="D:\Новая папка\Video from tube\Конкурс учитель года\Картинки\doctor_warning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0"/>
            <a:ext cx="1285884" cy="1000124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357158" y="571480"/>
            <a:ext cx="1026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 Black" pitchFamily="34" charset="0"/>
              </a:rPr>
              <a:t>START</a:t>
            </a:r>
            <a:endParaRPr lang="ru-RU" dirty="0"/>
          </a:p>
        </p:txBody>
      </p:sp>
      <p:sp>
        <p:nvSpPr>
          <p:cNvPr id="24" name="Выгнутая вправо стрелка 23"/>
          <p:cNvSpPr/>
          <p:nvPr/>
        </p:nvSpPr>
        <p:spPr>
          <a:xfrm>
            <a:off x="8715404" y="571480"/>
            <a:ext cx="428596" cy="1000132"/>
          </a:xfrm>
          <a:prstGeom prst="curved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5" name="Выгнутая влево стрелка 24"/>
          <p:cNvSpPr/>
          <p:nvPr/>
        </p:nvSpPr>
        <p:spPr>
          <a:xfrm>
            <a:off x="0" y="1857364"/>
            <a:ext cx="428596" cy="1143008"/>
          </a:xfrm>
          <a:prstGeom prst="curv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Выгнутая вправо стрелка 25"/>
          <p:cNvSpPr/>
          <p:nvPr/>
        </p:nvSpPr>
        <p:spPr>
          <a:xfrm>
            <a:off x="8715404" y="3143248"/>
            <a:ext cx="428596" cy="1000132"/>
          </a:xfrm>
          <a:prstGeom prst="curved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7" name="Выгнутая влево стрелка 26"/>
          <p:cNvSpPr/>
          <p:nvPr/>
        </p:nvSpPr>
        <p:spPr>
          <a:xfrm>
            <a:off x="0" y="4286256"/>
            <a:ext cx="428596" cy="1143008"/>
          </a:xfrm>
          <a:prstGeom prst="curv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Штриховая стрелка вправо 27"/>
          <p:cNvSpPr/>
          <p:nvPr/>
        </p:nvSpPr>
        <p:spPr>
          <a:xfrm>
            <a:off x="1500166" y="571480"/>
            <a:ext cx="428628" cy="21431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Штриховая стрелка вправо 28"/>
          <p:cNvSpPr/>
          <p:nvPr/>
        </p:nvSpPr>
        <p:spPr>
          <a:xfrm>
            <a:off x="3214678" y="571480"/>
            <a:ext cx="428628" cy="21431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Штриховая стрелка вправо 29"/>
          <p:cNvSpPr/>
          <p:nvPr/>
        </p:nvSpPr>
        <p:spPr>
          <a:xfrm>
            <a:off x="5357818" y="571480"/>
            <a:ext cx="428628" cy="21431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Штриховая стрелка вправо 30"/>
          <p:cNvSpPr/>
          <p:nvPr/>
        </p:nvSpPr>
        <p:spPr>
          <a:xfrm>
            <a:off x="7143768" y="571480"/>
            <a:ext cx="428628" cy="21431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Штриховая стрелка вправо 31"/>
          <p:cNvSpPr/>
          <p:nvPr/>
        </p:nvSpPr>
        <p:spPr>
          <a:xfrm>
            <a:off x="1571604" y="3071810"/>
            <a:ext cx="428628" cy="21431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Штриховая стрелка вправо 32"/>
          <p:cNvSpPr/>
          <p:nvPr/>
        </p:nvSpPr>
        <p:spPr>
          <a:xfrm>
            <a:off x="3357554" y="3071810"/>
            <a:ext cx="428628" cy="21431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Штриховая стрелка вправо 33"/>
          <p:cNvSpPr/>
          <p:nvPr/>
        </p:nvSpPr>
        <p:spPr>
          <a:xfrm>
            <a:off x="5357818" y="3071810"/>
            <a:ext cx="428628" cy="21431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Штриховая стрелка вправо 34"/>
          <p:cNvSpPr/>
          <p:nvPr/>
        </p:nvSpPr>
        <p:spPr>
          <a:xfrm>
            <a:off x="7143768" y="3071810"/>
            <a:ext cx="428628" cy="21431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Штриховая стрелка вправо 35"/>
          <p:cNvSpPr/>
          <p:nvPr/>
        </p:nvSpPr>
        <p:spPr>
          <a:xfrm>
            <a:off x="1571604" y="5715016"/>
            <a:ext cx="428628" cy="21431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Штриховая стрелка вправо 36"/>
          <p:cNvSpPr/>
          <p:nvPr/>
        </p:nvSpPr>
        <p:spPr>
          <a:xfrm>
            <a:off x="3214678" y="5715016"/>
            <a:ext cx="428628" cy="21431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Штриховая стрелка вправо 37"/>
          <p:cNvSpPr/>
          <p:nvPr/>
        </p:nvSpPr>
        <p:spPr>
          <a:xfrm>
            <a:off x="5357818" y="5715016"/>
            <a:ext cx="428628" cy="21431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Штриховая стрелка вправо 38"/>
          <p:cNvSpPr/>
          <p:nvPr/>
        </p:nvSpPr>
        <p:spPr>
          <a:xfrm>
            <a:off x="7143768" y="5715016"/>
            <a:ext cx="428628" cy="21431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лево 39"/>
          <p:cNvSpPr/>
          <p:nvPr/>
        </p:nvSpPr>
        <p:spPr>
          <a:xfrm>
            <a:off x="7286644" y="1785926"/>
            <a:ext cx="357190" cy="21431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лево 40"/>
          <p:cNvSpPr/>
          <p:nvPr/>
        </p:nvSpPr>
        <p:spPr>
          <a:xfrm>
            <a:off x="5357818" y="1785926"/>
            <a:ext cx="357190" cy="21431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 влево 42"/>
          <p:cNvSpPr/>
          <p:nvPr/>
        </p:nvSpPr>
        <p:spPr>
          <a:xfrm>
            <a:off x="3286116" y="1857364"/>
            <a:ext cx="357190" cy="21431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 влево 43"/>
          <p:cNvSpPr/>
          <p:nvPr/>
        </p:nvSpPr>
        <p:spPr>
          <a:xfrm>
            <a:off x="1643042" y="1857364"/>
            <a:ext cx="357190" cy="21431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лево 44"/>
          <p:cNvSpPr/>
          <p:nvPr/>
        </p:nvSpPr>
        <p:spPr>
          <a:xfrm>
            <a:off x="7215206" y="4214818"/>
            <a:ext cx="357190" cy="21431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трелка влево 45"/>
          <p:cNvSpPr/>
          <p:nvPr/>
        </p:nvSpPr>
        <p:spPr>
          <a:xfrm>
            <a:off x="5429256" y="4214818"/>
            <a:ext cx="357190" cy="21431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лево 46"/>
          <p:cNvSpPr/>
          <p:nvPr/>
        </p:nvSpPr>
        <p:spPr>
          <a:xfrm>
            <a:off x="3286116" y="4214818"/>
            <a:ext cx="357190" cy="21431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лево 47"/>
          <p:cNvSpPr/>
          <p:nvPr/>
        </p:nvSpPr>
        <p:spPr>
          <a:xfrm>
            <a:off x="1643042" y="4214818"/>
            <a:ext cx="357190" cy="21431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одержимое 2"/>
          <p:cNvSpPr txBox="1">
            <a:spLocks/>
          </p:cNvSpPr>
          <p:nvPr/>
        </p:nvSpPr>
        <p:spPr>
          <a:xfrm>
            <a:off x="0" y="6143645"/>
            <a:ext cx="3357554" cy="7143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lvl="0" indent="-514350">
              <a:spcBef>
                <a:spcPct val="20000"/>
              </a:spcBef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a)</a:t>
            </a:r>
            <a:r>
              <a:rPr lang="en-US" sz="1600" dirty="0" smtClean="0"/>
              <a:t> should take tablets and stay in bed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b) has eaten a lot of ice cream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3143240" y="6143644"/>
            <a:ext cx="2500330" cy="9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spcBef>
                <a:spcPct val="20000"/>
              </a:spcBef>
              <a:defRPr/>
            </a:pPr>
            <a:r>
              <a:rPr lang="en-US" sz="1600" dirty="0" smtClean="0"/>
              <a:t>c) has eaten a lot of sweets</a:t>
            </a:r>
          </a:p>
          <a:p>
            <a:pPr marL="514350" indent="-514350">
              <a:spcBef>
                <a:spcPct val="20000"/>
              </a:spcBef>
              <a:defRPr/>
            </a:pPr>
            <a:r>
              <a:rPr lang="en-US" sz="1600" dirty="0" smtClean="0"/>
              <a:t>d) has caught a cold</a:t>
            </a:r>
          </a:p>
          <a:p>
            <a:pPr marL="514350" lvl="0" indent="-514350">
              <a:spcBef>
                <a:spcPct val="20000"/>
              </a:spcBef>
              <a:defRPr/>
            </a:pPr>
            <a:endParaRPr lang="en-US" dirty="0" smtClean="0"/>
          </a:p>
        </p:txBody>
      </p:sp>
      <p:sp>
        <p:nvSpPr>
          <p:cNvPr id="51" name="Содержимое 4"/>
          <p:cNvSpPr txBox="1">
            <a:spLocks/>
          </p:cNvSpPr>
          <p:nvPr/>
        </p:nvSpPr>
        <p:spPr>
          <a:xfrm>
            <a:off x="5572132" y="6215082"/>
            <a:ext cx="3571868" cy="411147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e) should drink a lot of tea with lemon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f) should clean teeth every day</a:t>
            </a:r>
            <a:endParaRPr kumimoji="0" lang="ru-RU" sz="6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2" name="Стрелка вправо с вырезом 51"/>
          <p:cNvSpPr/>
          <p:nvPr/>
        </p:nvSpPr>
        <p:spPr>
          <a:xfrm rot="18561758">
            <a:off x="8128503" y="530699"/>
            <a:ext cx="428628" cy="347755"/>
          </a:xfrm>
          <a:prstGeom prst="notch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 вправо с вырезом 52"/>
          <p:cNvSpPr/>
          <p:nvPr/>
        </p:nvSpPr>
        <p:spPr>
          <a:xfrm rot="18561758">
            <a:off x="2342026" y="3102469"/>
            <a:ext cx="428628" cy="347755"/>
          </a:xfrm>
          <a:prstGeom prst="notch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трелка вправо с вырезом 53"/>
          <p:cNvSpPr/>
          <p:nvPr/>
        </p:nvSpPr>
        <p:spPr>
          <a:xfrm rot="18561758">
            <a:off x="984705" y="5674236"/>
            <a:ext cx="428628" cy="347755"/>
          </a:xfrm>
          <a:prstGeom prst="notch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8" y="0"/>
            <a:ext cx="91443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7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normalizeH="0" baseline="0" noProof="0" dirty="0" smtClean="0">
                <a:ln w="10541" cmpd="sng">
                  <a:solidFill>
                    <a:schemeClr val="tx1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HOMEWORK</a:t>
            </a:r>
            <a:endParaRPr kumimoji="0" lang="ru-RU" sz="7200" b="0" i="0" u="none" strike="noStrike" kern="1200" cap="none" spc="0" normalizeH="0" baseline="0" noProof="0" dirty="0">
              <a:ln w="10541" cmpd="sng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720" y="2143116"/>
            <a:ext cx="8572560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5400" b="1" dirty="0" smtClean="0">
                <a:ln w="50800">
                  <a:solidFill>
                    <a:schemeClr val="tx1"/>
                  </a:solidFill>
                </a:ln>
                <a:solidFill>
                  <a:schemeClr val="bg1">
                    <a:shade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Workbook</a:t>
            </a:r>
          </a:p>
          <a:p>
            <a:pPr algn="ctr"/>
            <a:r>
              <a:rPr lang="en-US" sz="5400" b="1" dirty="0" smtClean="0">
                <a:ln w="50800">
                  <a:solidFill>
                    <a:schemeClr val="tx1"/>
                  </a:solidFill>
                </a:ln>
                <a:solidFill>
                  <a:schemeClr val="bg1">
                    <a:shade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okman Old Style" pitchFamily="18" charset="0"/>
              </a:rPr>
              <a:t>exercise 4 on page 58</a:t>
            </a:r>
            <a:endParaRPr lang="ru-RU" sz="5400" b="1" dirty="0">
              <a:ln w="50800">
                <a:solidFill>
                  <a:schemeClr val="tx1"/>
                </a:solidFill>
              </a:ln>
              <a:solidFill>
                <a:schemeClr val="bg1">
                  <a:shade val="5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>
                <a:ln>
                  <a:solidFill>
                    <a:schemeClr val="tx1">
                      <a:lumMod val="65000"/>
                    </a:schemeClr>
                  </a:solidFill>
                </a:ln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At the doctor</a:t>
            </a:r>
            <a:endParaRPr lang="ru-RU" i="1" dirty="0">
              <a:ln>
                <a:solidFill>
                  <a:schemeClr val="tx1">
                    <a:lumMod val="65000"/>
                  </a:schemeClr>
                </a:solidFill>
              </a:ln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144000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2910" y="285728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u="none" strike="noStrike" kern="120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  <a:reflection blurRad="6350" stA="60000" endA="900" endPos="60000" dist="60007" dir="5400000" sy="-100000" algn="bl" rotWithShape="0"/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Why is </a:t>
            </a:r>
            <a:r>
              <a:rPr lang="en-US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Arial Black" pitchFamily="34" charset="0"/>
                <a:ea typeface="+mj-ea"/>
                <a:cs typeface="+mj-cs"/>
              </a:rPr>
              <a:t>Ann</a:t>
            </a:r>
            <a:r>
              <a:rPr kumimoji="0" lang="en-US" sz="6000" b="1" u="none" strike="noStrike" kern="1200" normalizeH="0" baseline="0" noProof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  <a:reflection blurRad="6350" stA="60000" endA="900" endPos="60000" dist="60007" dir="5400000" sy="-100000" algn="bl" rotWithShape="0"/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ill?</a:t>
            </a:r>
            <a:endParaRPr kumimoji="0" lang="ru-RU" sz="6000" b="1" u="none" strike="noStrike" kern="1200" normalizeH="0" baseline="0" noProof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  <a:reflection blurRad="6350" stA="60000" endA="900" endPos="60000" dist="60007" dir="5400000" sy="-100000" algn="bl" rotWithShape="0"/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6" name="Текст 5"/>
          <p:cNvSpPr txBox="1">
            <a:spLocks/>
          </p:cNvSpPr>
          <p:nvPr/>
        </p:nvSpPr>
        <p:spPr>
          <a:xfrm>
            <a:off x="0" y="2500306"/>
            <a:ext cx="6215074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She has eaten four big ice creams</a:t>
            </a:r>
            <a:endParaRPr kumimoji="0" lang="ru-RU" sz="3600" b="0" i="0" u="none" strike="noStrike" kern="1200" cap="none" spc="0" normalizeH="0" baseline="0" noProof="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00468"/>
            <a:ext cx="4600453" cy="305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школа\Desktop\deva14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3625" y="3143248"/>
            <a:ext cx="2990375" cy="3714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9"/>
            <a:ext cx="9144000" cy="685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Заголовок 8"/>
          <p:cNvSpPr txBox="1">
            <a:spLocks/>
          </p:cNvSpPr>
          <p:nvPr/>
        </p:nvSpPr>
        <p:spPr>
          <a:xfrm>
            <a:off x="457200" y="274638"/>
            <a:ext cx="8229600" cy="86834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What were Ann’s problems?</a:t>
            </a:r>
            <a:endParaRPr kumimoji="0" lang="ru-RU" sz="44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6" name="Текст 9"/>
          <p:cNvSpPr txBox="1">
            <a:spLocks/>
          </p:cNvSpPr>
          <p:nvPr/>
        </p:nvSpPr>
        <p:spPr>
          <a:xfrm>
            <a:off x="357158" y="1142984"/>
            <a:ext cx="4643470" cy="6397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She had a headache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643050"/>
            <a:ext cx="2857520" cy="213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Текст 11"/>
          <p:cNvSpPr txBox="1">
            <a:spLocks/>
          </p:cNvSpPr>
          <p:nvPr/>
        </p:nvSpPr>
        <p:spPr>
          <a:xfrm>
            <a:off x="4857752" y="1142984"/>
            <a:ext cx="3827461" cy="6397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 Black" pitchFamily="34" charset="0"/>
                <a:ea typeface="+mn-ea"/>
                <a:cs typeface="+mn-cs"/>
              </a:rPr>
              <a:t>She had a cough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643050"/>
            <a:ext cx="271464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Текст 9"/>
          <p:cNvSpPr txBox="1">
            <a:spLocks/>
          </p:cNvSpPr>
          <p:nvPr/>
        </p:nvSpPr>
        <p:spPr>
          <a:xfrm>
            <a:off x="428596" y="3643314"/>
            <a:ext cx="4040188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spcBef>
                <a:spcPct val="20000"/>
              </a:spcBef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 Black" pitchFamily="34" charset="0"/>
              </a:rPr>
              <a:t>She had a </a:t>
            </a:r>
            <a:r>
              <a:rPr lang="en-US" sz="3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 fever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uLnTx/>
              <a:uFillTx/>
              <a:latin typeface="Arial Black" pitchFamily="34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214818"/>
            <a:ext cx="2857520" cy="234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Текст 9"/>
          <p:cNvSpPr txBox="1">
            <a:spLocks/>
          </p:cNvSpPr>
          <p:nvPr/>
        </p:nvSpPr>
        <p:spPr>
          <a:xfrm>
            <a:off x="4143372" y="3714752"/>
            <a:ext cx="4786346" cy="5683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lvl="0">
              <a:spcBef>
                <a:spcPct val="20000"/>
              </a:spcBef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 Black" pitchFamily="34" charset="0"/>
              </a:rPr>
              <a:t>She had a </a:t>
            </a:r>
            <a:r>
              <a:rPr lang="en-US" sz="3000" dirty="0" smtClean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sore throat</a:t>
            </a:r>
            <a:endParaRPr kumimoji="0" lang="ru-RU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uLnTx/>
              <a:uFillTx/>
              <a:latin typeface="Arial Black" pitchFamily="34" charset="0"/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4214818"/>
            <a:ext cx="2286016" cy="2416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000" dirty="0" smtClean="0">
              <a:latin typeface="Arial Black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3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Autofit/>
          </a:bodyPr>
          <a:lstStyle/>
          <a:p>
            <a:r>
              <a:rPr lang="en-US" sz="5400" b="1" normalizeH="1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Bookman Old Style" pitchFamily="18" charset="0"/>
              </a:rPr>
              <a:t>CROSSWORD PUZZLE</a:t>
            </a:r>
            <a:endParaRPr lang="ru-RU" sz="5400" b="1" normalizeH="1" dirty="0">
              <a:ln>
                <a:solidFill>
                  <a:schemeClr val="bg1"/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72264" y="2357430"/>
            <a:ext cx="22145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Sore throat</a:t>
            </a:r>
          </a:p>
          <a:p>
            <a:r>
              <a:rPr lang="en-US" sz="20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Earache</a:t>
            </a:r>
          </a:p>
          <a:p>
            <a:r>
              <a:rPr lang="en-US" sz="20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Headache</a:t>
            </a:r>
          </a:p>
          <a:p>
            <a:r>
              <a:rPr lang="en-US" sz="20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Stomachache</a:t>
            </a:r>
          </a:p>
          <a:p>
            <a:endParaRPr lang="en-US" sz="2000" dirty="0" smtClean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  <a:p>
            <a:endParaRPr lang="en-US" sz="2000" dirty="0" smtClean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  <a:p>
            <a:endParaRPr lang="en-US" sz="2000" dirty="0" smtClean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  <a:p>
            <a:endParaRPr lang="en-US" sz="2000" dirty="0" smtClean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  <a:p>
            <a:endParaRPr lang="en-US" sz="2000" dirty="0" smtClean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  <a:p>
            <a:r>
              <a:rPr lang="en-US" sz="20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Fever</a:t>
            </a:r>
          </a:p>
          <a:p>
            <a:r>
              <a:rPr lang="en-US" sz="20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Toothache</a:t>
            </a:r>
          </a:p>
          <a:p>
            <a:r>
              <a:rPr lang="en-US" sz="2000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Cough</a:t>
            </a:r>
            <a:endParaRPr lang="ru-RU" sz="2000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857232"/>
            <a:ext cx="1046566" cy="85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857232"/>
            <a:ext cx="1143008" cy="85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 descr="D:\Новая папка\Video from tube\Конкурс учитель года\Картинки\kashel.jpg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857232"/>
            <a:ext cx="1158868" cy="869151"/>
          </a:xfrm>
          <a:prstGeom prst="rect">
            <a:avLst/>
          </a:prstGeom>
          <a:noFill/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857232"/>
            <a:ext cx="78581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0" y="714356"/>
            <a:ext cx="3393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1</a:t>
            </a:r>
            <a:endParaRPr lang="ru-RU" sz="28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00232" y="785794"/>
            <a:ext cx="3393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2</a:t>
            </a:r>
            <a:endParaRPr lang="ru-RU" sz="28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00430" y="785794"/>
            <a:ext cx="3393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3</a:t>
            </a:r>
            <a:endParaRPr lang="ru-RU" sz="28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57752" y="714356"/>
            <a:ext cx="3393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4</a:t>
            </a:r>
            <a:endParaRPr lang="ru-RU" sz="28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0" y="642917"/>
          <a:ext cx="9144002" cy="6215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</a:tblGrid>
              <a:tr h="44225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2255"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2255"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2255"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225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5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225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6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225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2255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225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2255"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 Black" pitchFamily="34" charset="0"/>
                        </a:rPr>
                        <a:t>7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225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225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42258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65764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3" name="Picture 2" descr="C:\Users\школа\Desktop\Безымянный.jpg"/>
          <p:cNvPicPr>
            <a:picLocks noChangeAspect="1" noChangeArrowheads="1"/>
          </p:cNvPicPr>
          <p:nvPr/>
        </p:nvPicPr>
        <p:blipFill>
          <a:blip r:embed="rId7" cstate="print">
            <a:lum contrast="40000"/>
          </a:blip>
          <a:srcRect/>
          <a:stretch>
            <a:fillRect/>
          </a:stretch>
        </p:blipFill>
        <p:spPr bwMode="auto">
          <a:xfrm>
            <a:off x="6072198" y="857232"/>
            <a:ext cx="857256" cy="857256"/>
          </a:xfrm>
          <a:prstGeom prst="rect">
            <a:avLst/>
          </a:prstGeom>
          <a:noFill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3768" y="857232"/>
            <a:ext cx="857256" cy="85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15338" y="857232"/>
            <a:ext cx="71438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Прямоугольник 25"/>
          <p:cNvSpPr/>
          <p:nvPr/>
        </p:nvSpPr>
        <p:spPr>
          <a:xfrm>
            <a:off x="5857884" y="785794"/>
            <a:ext cx="4235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5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000892" y="785794"/>
            <a:ext cx="4235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6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143900" y="785794"/>
            <a:ext cx="42351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7</a:t>
            </a:r>
            <a:endParaRPr lang="ru-RU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4" y="857232"/>
            <a:ext cx="857256" cy="85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 descr="C:\Users\школа\Desktop\Безымянный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5929322" y="857232"/>
            <a:ext cx="857256" cy="857256"/>
          </a:xfrm>
          <a:prstGeom prst="rect">
            <a:avLst/>
          </a:prstGeom>
          <a:noFill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311"/>
            <a:ext cx="9144000" cy="685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28596" y="0"/>
            <a:ext cx="8229600" cy="72547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1" baseline="0" noProof="0" dirty="0" smtClean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CROSSWORD PUZZLE</a:t>
            </a:r>
            <a:endParaRPr kumimoji="0" lang="ru-RU" sz="5400" b="1" i="0" u="none" strike="noStrike" kern="1200" cap="none" spc="0" normalizeH="1" baseline="0" noProof="0" dirty="0">
              <a:ln>
                <a:solidFill>
                  <a:schemeClr val="bg1"/>
                </a:solidFill>
              </a:ln>
              <a:solidFill>
                <a:schemeClr val="tx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-2" y="785794"/>
          <a:ext cx="9144002" cy="6072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</a:tblGrid>
              <a:tr h="4320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1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.F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8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E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8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V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88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2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.H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E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A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D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A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3.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C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H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E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R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O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5.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 E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6. </a:t>
                      </a:r>
                      <a:r>
                        <a:rPr lang="en-US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T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U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A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O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G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R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88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4.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 S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O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R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E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T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H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R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O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A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T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T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C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88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H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7. 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S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T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O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M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A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C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H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A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A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E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C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H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50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E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857232"/>
            <a:ext cx="1046566" cy="85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0" y="785794"/>
            <a:ext cx="3393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1</a:t>
            </a:r>
            <a:endParaRPr lang="ru-RU" sz="28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857232"/>
            <a:ext cx="1143008" cy="85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2000232" y="785794"/>
            <a:ext cx="3393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2</a:t>
            </a:r>
            <a:endParaRPr lang="ru-RU" sz="28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" name="Picture 4" descr="D:\Новая папка\Video from tube\Конкурс учитель года\Картинки\kashel.jpg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857232"/>
            <a:ext cx="1158868" cy="86915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357554" y="785794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3</a:t>
            </a:r>
            <a:endParaRPr lang="ru-RU" sz="2800" dirty="0"/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7752" y="857232"/>
            <a:ext cx="85725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4714876" y="785794"/>
            <a:ext cx="3393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4</a:t>
            </a:r>
            <a:endParaRPr lang="ru-RU" sz="2800" b="1" cap="none" spc="0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4" name="Picture 2" descr="C:\Users\школа\Desktop\Безымянный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5929323" y="857233"/>
            <a:ext cx="857256" cy="857256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5786446" y="785794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5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55" y="857233"/>
            <a:ext cx="857256" cy="857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Прямоугольник 17"/>
          <p:cNvSpPr/>
          <p:nvPr/>
        </p:nvSpPr>
        <p:spPr>
          <a:xfrm>
            <a:off x="6786578" y="785794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6</a:t>
            </a:r>
            <a:endParaRPr lang="ru-RU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01024" y="857232"/>
            <a:ext cx="714380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7858148" y="785794"/>
            <a:ext cx="4235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7</a:t>
            </a:r>
            <a:endParaRPr lang="ru-RU" sz="28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786578" y="2428868"/>
            <a:ext cx="21431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Sore throat</a:t>
            </a:r>
          </a:p>
          <a:p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Earache </a:t>
            </a:r>
          </a:p>
          <a:p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Headache</a:t>
            </a:r>
          </a:p>
          <a:p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Stomachache</a:t>
            </a:r>
          </a:p>
          <a:p>
            <a:endParaRPr lang="en-US" sz="20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Black" pitchFamily="34" charset="0"/>
            </a:endParaRPr>
          </a:p>
          <a:p>
            <a:endParaRPr lang="en-US" sz="20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Black" pitchFamily="34" charset="0"/>
            </a:endParaRPr>
          </a:p>
          <a:p>
            <a:endParaRPr lang="en-US" sz="20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Black" pitchFamily="34" charset="0"/>
            </a:endParaRPr>
          </a:p>
          <a:p>
            <a:endParaRPr lang="en-US" sz="20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Black" pitchFamily="34" charset="0"/>
            </a:endParaRPr>
          </a:p>
          <a:p>
            <a:endParaRPr lang="en-US" sz="20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Fever</a:t>
            </a:r>
          </a:p>
          <a:p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Toothache </a:t>
            </a:r>
          </a:p>
          <a:p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itchFamily="34" charset="0"/>
              </a:rPr>
              <a:t>Cough</a:t>
            </a:r>
            <a:endParaRPr lang="ru-RU" sz="2000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0" y="785796"/>
          <a:ext cx="9144002" cy="6072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  <a:gridCol w="653143"/>
              </a:tblGrid>
              <a:tr h="4320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1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.F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8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E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8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V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88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2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.H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E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A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D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A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3.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C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H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E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R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O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5.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 E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6. </a:t>
                      </a:r>
                      <a:r>
                        <a:rPr lang="en-US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T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U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A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O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G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R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88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4.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 S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O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R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E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T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H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R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O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A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T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T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C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ru-RU" dirty="0">
                        <a:ln>
                          <a:solidFill>
                            <a:schemeClr val="bg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88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H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7. 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S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T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O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M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A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C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H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         C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H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E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A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E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8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C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320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H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50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/>
                          </a:solidFill>
                          <a:latin typeface="Arial Black" pitchFamily="34" charset="0"/>
                        </a:rPr>
                        <a:t>E </a:t>
                      </a:r>
                      <a:endParaRPr lang="ru-RU" dirty="0">
                        <a:solidFill>
                          <a:schemeClr val="bg1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9"/>
            <a:ext cx="9144000" cy="685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357158" y="274638"/>
            <a:ext cx="8572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50" endPos="85000" dist="60007" dir="5400000" sy="-100000" algn="bl" rotWithShape="0"/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Are these sentences same?</a:t>
            </a:r>
            <a:r>
              <a:rPr kumimoji="0" lang="ru-RU" sz="44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2910" y="1000108"/>
            <a:ext cx="7429552" cy="11387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He broke his leg last week.</a:t>
            </a:r>
          </a:p>
          <a:p>
            <a:pPr>
              <a:buNone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Он сломал ногу на прошлой неделе.</a:t>
            </a:r>
            <a:endParaRPr lang="en-US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5500702"/>
            <a:ext cx="8929718" cy="113877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He has broken his leg this week.</a:t>
            </a:r>
            <a:endParaRPr lang="ru-RU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pPr>
              <a:buNone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Он сломал ногу на этой неделе.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143116"/>
            <a:ext cx="23812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b="1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pPr fontAlgn="t"/>
            <a:endParaRPr lang="ru-RU" dirty="0" smtClean="0"/>
          </a:p>
          <a:p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19"/>
            <a:ext cx="9144000" cy="685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Заголовок 4"/>
          <p:cNvSpPr txBox="1">
            <a:spLocks/>
          </p:cNvSpPr>
          <p:nvPr/>
        </p:nvSpPr>
        <p:spPr>
          <a:xfrm>
            <a:off x="357158" y="274638"/>
            <a:ext cx="85725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55000" endA="50" endPos="85000" dist="60007" dir="5400000" sy="-100000" algn="bl" rotWithShape="0"/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The Present Perfect tense</a:t>
            </a:r>
            <a:r>
              <a:rPr kumimoji="0" lang="ru-RU" sz="44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4400" b="1" i="0" u="none" strike="noStrike" kern="1200" normalizeH="0" baseline="0" noProof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0" u="none" strike="noStrike" kern="1200" normalizeH="0" baseline="0" noProof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65388"/>
            <a:ext cx="9144000" cy="55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28596" y="285728"/>
            <a:ext cx="8358246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 contourW="6350" prstMaterial="plastic">
              <a:bevelT w="20320" h="20320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2800" b="1" i="1" cap="all" dirty="0" smtClean="0">
                <a:ln/>
                <a:solidFill>
                  <a:schemeClr val="accent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60000" endA="900" endPos="60000" dist="29997" dir="5400000" sy="-100000" algn="bl" rotWithShape="0"/>
                </a:effectLst>
                <a:latin typeface="Bookman Old Style" pitchFamily="18" charset="0"/>
              </a:rPr>
              <a:t>READ AND COMPLETE THE CONVERSATION</a:t>
            </a:r>
            <a:endParaRPr lang="ru-RU" sz="2800" b="1" cap="all" dirty="0">
              <a:ln/>
              <a:solidFill>
                <a:schemeClr val="accent1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60000" endA="900" endPos="60000" dist="29997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142984"/>
            <a:ext cx="79296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Bookman Old Style" pitchFamily="18" charset="0"/>
              <a:buChar char="―"/>
            </a:pPr>
            <a:r>
              <a:rPr lang="en-US" sz="3200" b="1" dirty="0" smtClean="0">
                <a:ln w="12700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Hello. What’s the matter?</a:t>
            </a:r>
          </a:p>
          <a:p>
            <a:pPr>
              <a:buFont typeface="Bookman Old Style" pitchFamily="18" charset="0"/>
              <a:buChar char="―"/>
            </a:pPr>
            <a:r>
              <a:rPr lang="en-US" sz="3200" b="1" dirty="0" smtClean="0">
                <a:ln w="12700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I don’t feel well. I’ve (1)______my leg and I’ve (2)_______my arm.</a:t>
            </a:r>
          </a:p>
          <a:p>
            <a:pPr>
              <a:buFont typeface="Bookman Old Style" pitchFamily="18" charset="0"/>
              <a:buChar char="―"/>
            </a:pPr>
            <a:r>
              <a:rPr lang="en-US" sz="3200" b="1" dirty="0" smtClean="0">
                <a:ln w="12700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Show me. Where?</a:t>
            </a:r>
          </a:p>
          <a:p>
            <a:pPr>
              <a:buFont typeface="Bookman Old Style" pitchFamily="18" charset="0"/>
              <a:buChar char="―"/>
            </a:pPr>
            <a:r>
              <a:rPr lang="en-US" sz="3200" b="1" dirty="0" smtClean="0">
                <a:ln w="12700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Oh, doctor. Don’t touch it, please.</a:t>
            </a:r>
          </a:p>
          <a:p>
            <a:pPr>
              <a:buFont typeface="Bookman Old Style" pitchFamily="18" charset="0"/>
              <a:buChar char="―"/>
            </a:pPr>
            <a:r>
              <a:rPr lang="en-US" sz="3200" b="1" dirty="0" smtClean="0">
                <a:ln w="12700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Yes, </a:t>
            </a:r>
            <a:r>
              <a:rPr lang="en-US" sz="3200" b="1" dirty="0" err="1" smtClean="0">
                <a:ln w="12700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mmm</a:t>
            </a:r>
            <a:r>
              <a:rPr lang="en-US" sz="3200" b="1" dirty="0" smtClean="0">
                <a:ln w="12700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, your leg is OK but I’m afraid you’ve (3)______your arm. You should have an X-ray first.</a:t>
            </a:r>
          </a:p>
          <a:p>
            <a:pPr>
              <a:buFont typeface="Bookman Old Style" pitchFamily="18" charset="0"/>
              <a:buChar char="―"/>
            </a:pPr>
            <a:r>
              <a:rPr lang="en-US" sz="3200" b="1" dirty="0" smtClean="0">
                <a:ln w="12700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Thank you, doctor.</a:t>
            </a:r>
            <a:endParaRPr lang="ru-RU" sz="3200" b="1" dirty="0">
              <a:ln w="12700">
                <a:solidFill>
                  <a:schemeClr val="bg1">
                    <a:lumMod val="8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Другая 2">
      <a:dk1>
        <a:srgbClr val="FFFFFF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视点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1391</TotalTime>
  <Words>576</Words>
  <Application>Microsoft Office PowerPoint</Application>
  <PresentationFormat>Экран (4:3)</PresentationFormat>
  <Paragraphs>470</Paragraphs>
  <Slides>15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微软雅黑</vt:lpstr>
      <vt:lpstr>宋体</vt:lpstr>
      <vt:lpstr>Arial</vt:lpstr>
      <vt:lpstr>Arial Black</vt:lpstr>
      <vt:lpstr>Bookman Old Style</vt:lpstr>
      <vt:lpstr>Calibri</vt:lpstr>
      <vt:lpstr>Verdana</vt:lpstr>
      <vt:lpstr>Тема Office</vt:lpstr>
      <vt:lpstr>1_Тема Office</vt:lpstr>
      <vt:lpstr>Office 主题​​</vt:lpstr>
      <vt:lpstr>Урок английского языка  по теме «At the doctor» 6 класс </vt:lpstr>
      <vt:lpstr>At the doctor</vt:lpstr>
      <vt:lpstr>Презентация PowerPoint</vt:lpstr>
      <vt:lpstr>Презентация PowerPoint</vt:lpstr>
      <vt:lpstr>CROSSWORD PUZZLE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cp:lastModifiedBy>Леонид Марина</cp:lastModifiedBy>
  <cp:revision>83</cp:revision>
  <dcterms:modified xsi:type="dcterms:W3CDTF">2016-04-09T21:51:01Z</dcterms:modified>
</cp:coreProperties>
</file>