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72" r:id="rId4"/>
    <p:sldId id="259" r:id="rId5"/>
    <p:sldId id="261" r:id="rId6"/>
    <p:sldId id="273" r:id="rId7"/>
    <p:sldId id="275" r:id="rId8"/>
    <p:sldId id="276" r:id="rId9"/>
    <p:sldId id="277" r:id="rId10"/>
    <p:sldId id="279" r:id="rId11"/>
    <p:sldId id="280" r:id="rId12"/>
    <p:sldId id="262" r:id="rId13"/>
    <p:sldId id="263" r:id="rId14"/>
    <p:sldId id="258" r:id="rId15"/>
    <p:sldId id="264" r:id="rId16"/>
    <p:sldId id="266" r:id="rId17"/>
    <p:sldId id="267" r:id="rId18"/>
    <p:sldId id="265" r:id="rId19"/>
    <p:sldId id="270" r:id="rId20"/>
    <p:sldId id="281" r:id="rId21"/>
    <p:sldId id="271" r:id="rId22"/>
    <p:sldId id="282" r:id="rId23"/>
    <p:sldId id="283" r:id="rId24"/>
    <p:sldId id="284" r:id="rId25"/>
    <p:sldId id="269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EB35AE"/>
    <a:srgbClr val="CCFF66"/>
    <a:srgbClr val="0033CC"/>
    <a:srgbClr val="33CCFF"/>
    <a:srgbClr val="34523B"/>
    <a:srgbClr val="3E6247"/>
    <a:srgbClr val="578964"/>
    <a:srgbClr val="419F7B"/>
    <a:srgbClr val="2FB1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>
        <p:scale>
          <a:sx n="93" d="100"/>
          <a:sy n="93" d="100"/>
        </p:scale>
        <p:origin x="-13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1711107312305903E-2"/>
          <c:y val="0.233289901262343"/>
          <c:w val="0.65629856243891982"/>
          <c:h val="0.76671007552003212"/>
        </c:manualLayout>
      </c:layout>
      <c:pie3DChart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spPr>
              <a:solidFill>
                <a:srgbClr val="FFFF00"/>
              </a:solidFill>
            </c:spPr>
          </c:dPt>
          <c:dPt>
            <c:idx val="1"/>
            <c:explosion val="8"/>
            <c:spPr>
              <a:solidFill>
                <a:srgbClr val="33CCFF"/>
              </a:solidFill>
            </c:spPr>
          </c:dPt>
          <c:dPt>
            <c:idx val="2"/>
            <c:explosion val="10"/>
            <c:spPr>
              <a:solidFill>
                <a:srgbClr val="C00000"/>
              </a:solidFill>
            </c:spPr>
          </c:dPt>
          <c:dPt>
            <c:idx val="3"/>
            <c:explosion val="9"/>
          </c:dPt>
          <c:dPt>
            <c:idx val="4"/>
            <c:explosion val="8"/>
            <c:spPr>
              <a:solidFill>
                <a:srgbClr val="7030A0"/>
              </a:solidFill>
            </c:spPr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чипсы</c:v>
                </c:pt>
                <c:pt idx="1">
                  <c:v>Жевательные резинки</c:v>
                </c:pt>
                <c:pt idx="2">
                  <c:v>Газированные напитки</c:v>
                </c:pt>
                <c:pt idx="3">
                  <c:v>сухарики</c:v>
                </c:pt>
                <c:pt idx="4">
                  <c:v>Шоколадные батончики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39</c:v>
                </c:pt>
                <c:pt idx="2">
                  <c:v>31</c:v>
                </c:pt>
                <c:pt idx="3">
                  <c:v>16</c:v>
                </c:pt>
                <c:pt idx="4">
                  <c:v>29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7641812804197"/>
          <c:y val="0.26484022858982631"/>
          <c:w val="0.32094704214631065"/>
          <c:h val="0.54809655750441011"/>
        </c:manualLayout>
      </c:layout>
    </c:legend>
    <c:plotVisOnly val="1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0505431612715134E-2"/>
          <c:y val="4.3650793650793704E-2"/>
          <c:w val="0.93949456838728496"/>
          <c:h val="0.759847831521060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Обращаете ли вы внимание на состав продуктов</c:v>
                </c:pt>
                <c:pt idx="1">
                  <c:v>Знаете ли как расшифровываются пищевые добавки</c:v>
                </c:pt>
                <c:pt idx="2">
                  <c:v>Знаете ли как влияют пищевые добавки на здоровье человека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2.3148148148148147E-3"/>
                  <c:y val="-1.587301587301587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Обращаете ли вы внимание на состав продуктов</c:v>
                </c:pt>
                <c:pt idx="1">
                  <c:v>Знаете ли как расшифровываются пищевые добавки</c:v>
                </c:pt>
                <c:pt idx="2">
                  <c:v>Знаете ли как влияют пищевые добавки на здоровье человека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30</c:v>
                </c:pt>
              </c:numCache>
            </c:numRef>
          </c:val>
        </c:ser>
        <c:shape val="box"/>
        <c:axId val="96783360"/>
        <c:axId val="96822016"/>
        <c:axId val="0"/>
      </c:bar3DChart>
      <c:catAx>
        <c:axId val="96783360"/>
        <c:scaling>
          <c:orientation val="minMax"/>
        </c:scaling>
        <c:axPos val="b"/>
        <c:tickLblPos val="nextTo"/>
        <c:crossAx val="96822016"/>
        <c:crosses val="autoZero"/>
        <c:auto val="1"/>
        <c:lblAlgn val="ctr"/>
        <c:lblOffset val="100"/>
      </c:catAx>
      <c:valAx>
        <c:axId val="96822016"/>
        <c:scaling>
          <c:orientation val="minMax"/>
        </c:scaling>
        <c:axPos val="l"/>
        <c:majorGridlines/>
        <c:numFmt formatCode="General" sourceLinked="1"/>
        <c:tickLblPos val="nextTo"/>
        <c:crossAx val="9678336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Сухарики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3.7036777811995541E-3"/>
                  <c:y val="-2.546039922730199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Чипсы</c:v>
                </c:pt>
              </c:strCache>
            </c:strRef>
          </c:tx>
          <c:spPr>
            <a:solidFill>
              <a:srgbClr val="EB35AE"/>
            </a:solidFill>
          </c:spPr>
          <c:dLbls>
            <c:dLbl>
              <c:idx val="0"/>
              <c:layout>
                <c:manualLayout>
                  <c:x val="4.6296296296296719E-3"/>
                  <c:y val="-6.349206349206350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Жевательная резинка</c:v>
                </c:pt>
              </c:strCache>
            </c:strRef>
          </c:tx>
          <c:spPr>
            <a:solidFill>
              <a:srgbClr val="99FF66"/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Газированные напитки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Шоколадные батончики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2.0370227796597515E-2"/>
                  <c:y val="-1.422212267980626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hape val="cylinder"/>
        <c:axId val="115793920"/>
        <c:axId val="115795456"/>
        <c:axId val="0"/>
      </c:bar3DChart>
      <c:catAx>
        <c:axId val="115793920"/>
        <c:scaling>
          <c:orientation val="minMax"/>
        </c:scaling>
        <c:delete val="1"/>
        <c:axPos val="b"/>
        <c:tickLblPos val="none"/>
        <c:crossAx val="115795456"/>
        <c:crosses val="autoZero"/>
        <c:auto val="1"/>
        <c:lblAlgn val="ctr"/>
        <c:lblOffset val="100"/>
      </c:catAx>
      <c:valAx>
        <c:axId val="115795456"/>
        <c:scaling>
          <c:orientation val="minMax"/>
        </c:scaling>
        <c:axPos val="l"/>
        <c:majorGridlines/>
        <c:numFmt formatCode="General" sourceLinked="1"/>
        <c:tickLblPos val="nextTo"/>
        <c:crossAx val="115793920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c:spPr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9286310115242843E-2"/>
          <c:y val="5.8319668924755583E-2"/>
          <c:w val="0.8246117456902442"/>
          <c:h val="0.753187577849489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Канцерогены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Сухарики</c:v>
                </c:pt>
                <c:pt idx="1">
                  <c:v>Чипсы</c:v>
                </c:pt>
                <c:pt idx="2">
                  <c:v>Газированные напитки</c:v>
                </c:pt>
                <c:pt idx="3">
                  <c:v>Жевательные резинки</c:v>
                </c:pt>
                <c:pt idx="4">
                  <c:v>Батончики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Расстройство ЖКТ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Лист1!$A$2:$A$6</c:f>
              <c:strCache>
                <c:ptCount val="5"/>
                <c:pt idx="0">
                  <c:v>Сухарики</c:v>
                </c:pt>
                <c:pt idx="1">
                  <c:v>Чипсы</c:v>
                </c:pt>
                <c:pt idx="2">
                  <c:v>Газированные напитки</c:v>
                </c:pt>
                <c:pt idx="3">
                  <c:v>Жевательные резинки</c:v>
                </c:pt>
                <c:pt idx="4">
                  <c:v>Батончики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Опасен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Лист1!$A$2:$A$6</c:f>
              <c:strCache>
                <c:ptCount val="5"/>
                <c:pt idx="0">
                  <c:v>Сухарики</c:v>
                </c:pt>
                <c:pt idx="1">
                  <c:v>Чипсы</c:v>
                </c:pt>
                <c:pt idx="2">
                  <c:v>Газированные напитки</c:v>
                </c:pt>
                <c:pt idx="3">
                  <c:v>Жевательные резинки</c:v>
                </c:pt>
                <c:pt idx="4">
                  <c:v>Батончики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Вреден для кожи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Сухарики</c:v>
                </c:pt>
                <c:pt idx="1">
                  <c:v>Чипсы</c:v>
                </c:pt>
                <c:pt idx="2">
                  <c:v>Газированные напитки</c:v>
                </c:pt>
                <c:pt idx="3">
                  <c:v>Жевательные резинки</c:v>
                </c:pt>
                <c:pt idx="4">
                  <c:v>Батончики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Повышение холестерина</c:v>
                </c:pt>
              </c:strCache>
            </c:strRef>
          </c:tx>
          <c:spPr>
            <a:solidFill>
              <a:srgbClr val="EB35AE"/>
            </a:solidFill>
          </c:spPr>
          <c:cat>
            <c:strRef>
              <c:f>Лист1!$A$2:$A$6</c:f>
              <c:strCache>
                <c:ptCount val="5"/>
                <c:pt idx="0">
                  <c:v>Сухарики</c:v>
                </c:pt>
                <c:pt idx="1">
                  <c:v>Чипсы</c:v>
                </c:pt>
                <c:pt idx="2">
                  <c:v>Газированные напитки</c:v>
                </c:pt>
                <c:pt idx="3">
                  <c:v>Жевательные резинки</c:v>
                </c:pt>
                <c:pt idx="4">
                  <c:v>Батончики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Запрещен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Сухарики</c:v>
                </c:pt>
                <c:pt idx="1">
                  <c:v>Чипсы</c:v>
                </c:pt>
                <c:pt idx="2">
                  <c:v>Газированные напитки</c:v>
                </c:pt>
                <c:pt idx="3">
                  <c:v>Жевательные резинки</c:v>
                </c:pt>
                <c:pt idx="4">
                  <c:v>Батончики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hape val="box"/>
        <c:axId val="133992832"/>
        <c:axId val="133994368"/>
        <c:axId val="0"/>
      </c:bar3DChart>
      <c:catAx>
        <c:axId val="133992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</a:schemeClr>
                </a:solidFill>
              </a:defRPr>
            </a:pPr>
            <a:endParaRPr lang="ru-RU"/>
          </a:p>
        </c:txPr>
        <c:crossAx val="133994368"/>
        <c:crosses val="autoZero"/>
        <c:auto val="1"/>
        <c:lblAlgn val="ctr"/>
        <c:lblOffset val="100"/>
      </c:catAx>
      <c:valAx>
        <c:axId val="133994368"/>
        <c:scaling>
          <c:orientation val="minMax"/>
        </c:scaling>
        <c:axPos val="l"/>
        <c:majorGridlines/>
        <c:numFmt formatCode="General" sourceLinked="1"/>
        <c:tickLblPos val="nextTo"/>
        <c:crossAx val="13399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3531387436808"/>
          <c:y val="0.17316603204125713"/>
          <c:w val="0.16246468612563203"/>
          <c:h val="0.67939197481823643"/>
        </c:manualLayout>
      </c:layout>
      <c:txPr>
        <a:bodyPr/>
        <a:lstStyle/>
        <a:p>
          <a:pPr>
            <a:defRPr sz="1100">
              <a:solidFill>
                <a:schemeClr val="tx1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0.08</cdr:y>
    </cdr:from>
    <cdr:to>
      <cdr:x>0.91043</cdr:x>
      <cdr:y>0.23625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285752"/>
          <a:ext cx="4163587" cy="558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i="1" dirty="0" smtClean="0"/>
            <a:t>Диаграмма 1</a:t>
          </a:r>
        </a:p>
        <a:p xmlns:a="http://schemas.openxmlformats.org/drawingml/2006/main">
          <a:pPr algn="ctr"/>
          <a:r>
            <a:rPr lang="ru-RU" sz="2000" b="1" i="1" dirty="0" smtClean="0"/>
            <a:t>Продукты питания </a:t>
          </a:r>
          <a:endParaRPr lang="ru-RU" sz="2000" b="1" i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2C8BADA9-2A3D-4EFA-9707-0D0F3B26840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 descr="liam_ball_1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7600" y="381000"/>
            <a:ext cx="866775" cy="10191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35475-B7D2-4CB7-848E-A3CDC654A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FA5F8-431D-4444-AA4B-87F03F779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F0034-7D33-428E-95FD-70181F17C0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4572000"/>
            <a:ext cx="866775" cy="10191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445A-C02A-46F7-AAB0-C14950995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E5650-FE3E-415E-99FB-DC55E6731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18B39-FFC7-4B31-9FB2-DAD5058E0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14E05-922C-47DE-8FFF-8BD4629D0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63D2-166D-4000-9DBD-43E792969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D4AEF-4924-427B-8395-B19647BB4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tmap_125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009" t="15208" r="13008" b="12808"/>
          <a:stretch>
            <a:fillRect/>
          </a:stretch>
        </p:blipFill>
        <p:spPr>
          <a:xfrm>
            <a:off x="914400" y="1371600"/>
            <a:ext cx="57150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752600"/>
            <a:ext cx="52578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0A05-54F0-4A82-A43E-259516F0F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7F288A8-6C74-4300-AECF-D83F95E5778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/>
              <a:ahLst/>
              <a:cxnLst>
                <a:cxn ang="0">
                  <a:pos x="4816" y="0"/>
                </a:cxn>
                <a:cxn ang="0">
                  <a:pos x="0" y="0"/>
                </a:cxn>
                <a:cxn ang="0">
                  <a:pos x="0" y="1984"/>
                </a:cxn>
                <a:cxn ang="0">
                  <a:pos x="448" y="1984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038600"/>
            <a:ext cx="8286808" cy="167641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</a:effectLst>
              </a:rPr>
              <a:t>Учебно – исследовательская работа</a:t>
            </a:r>
          </a:p>
          <a:p>
            <a:pPr algn="ctr"/>
            <a:r>
              <a:rPr lang="ru-RU" sz="2800" b="1" dirty="0" smtClean="0"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</a:effectLst>
              </a:rPr>
              <a:t>«Пищевые добавки и </a:t>
            </a:r>
          </a:p>
          <a:p>
            <a:pPr algn="ctr"/>
            <a:r>
              <a:rPr lang="ru-RU" sz="2800" b="1" dirty="0" smtClean="0"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</a:effectLst>
              </a:rPr>
              <a:t>их влияние на организм»</a:t>
            </a:r>
            <a:endParaRPr lang="en-US" sz="2800" b="1" dirty="0">
              <a:effectLst>
                <a:glow rad="101600">
                  <a:schemeClr val="bg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00100" y="5786454"/>
            <a:ext cx="7143800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Егорова Л.А., мастер производственного обучения.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Рисунок 4" descr="06052012171.jpg"/>
          <p:cNvPicPr>
            <a:picLocks noChangeAspect="1"/>
          </p:cNvPicPr>
          <p:nvPr/>
        </p:nvPicPr>
        <p:blipFill>
          <a:blip r:embed="rId2" cstate="print"/>
          <a:srcRect l="240" r="240"/>
          <a:stretch>
            <a:fillRect/>
          </a:stretch>
        </p:blipFill>
        <p:spPr bwMode="auto">
          <a:xfrm>
            <a:off x="1331640" y="116632"/>
            <a:ext cx="52578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ПРАКТИЧЕСКИЙ ЭТАП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857356" y="2000240"/>
            <a:ext cx="5429288" cy="142876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785918" y="4000504"/>
            <a:ext cx="5572164" cy="142876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000232" y="2143116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</a:p>
          <a:p>
            <a:pPr marL="0" marR="0" lvl="0" indent="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черты соответствия продуктов питания, употребляемых студентами, российским стандартам.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57356" y="4071942"/>
            <a:ext cx="5429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6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этикетки, упаковки пищевых продуктов с маркировкой состава, справочные таблицы групп пищевых добавок, таблицы запрещенных пищевых добавок и пищевых добавок, не рекомендуемых людям.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article-1200993-05C7015C000005DC-647_468x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1508439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6052012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9132"/>
            <a:ext cx="1620686" cy="132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ХОД РАБОТЫ: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857356" y="1428736"/>
            <a:ext cx="5000660" cy="71438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indent="6350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Выяснить: какие продукты предпочитают покупать студенты на переменах.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857356" y="2285992"/>
            <a:ext cx="5000660" cy="71438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Произвести анализ содержания пищевых добавок в отдельных пищевых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продуктах. Результаты занести в таблицу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857356" y="3143248"/>
            <a:ext cx="5072098" cy="71438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справочной таблицам проверить, все ли пищевые добавки относятся к числу разрешенных, в России.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857356" y="4000504"/>
            <a:ext cx="5072098" cy="8572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indent="6350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(если есть) продукты, содержащие: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indent="6350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а) запрещенные пищевые добавки,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indent="6350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большое количество пищевых добавок.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857356" y="5072074"/>
            <a:ext cx="5072098" cy="64294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рекомендации для студентов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10" name="Рисунок 9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1592147" cy="1592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url.й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857760"/>
            <a:ext cx="1547792" cy="114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ысыu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29000"/>
            <a:ext cx="1571604" cy="111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81938" cy="685800"/>
          </a:xfrm>
        </p:spPr>
        <p:txBody>
          <a:bodyPr/>
          <a:lstStyle/>
          <a:p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 СОЦИОЛОГИЧЕСКОГО ОПРОСА</a:t>
            </a:r>
            <a:endParaRPr lang="ru-RU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72" y="1571612"/>
          <a:ext cx="642942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638800" cy="685800"/>
          </a:xfrm>
        </p:spPr>
        <p:txBody>
          <a:bodyPr/>
          <a:lstStyle/>
          <a:p>
            <a:pPr algn="ctr"/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 </a:t>
            </a:r>
            <a:b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СОЦИОЛОГИЧЕСКОГО ОПРОСА</a:t>
            </a:r>
            <a:endParaRPr lang="ru-RU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1828800"/>
          <a:ext cx="6600852" cy="402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СУХАРИКИ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P10500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0" r="240"/>
          <a:stretch>
            <a:fillRect/>
          </a:stretch>
        </p:blipFill>
        <p:spPr>
          <a:xfrm rot="5400000">
            <a:off x="1607323" y="892954"/>
            <a:ext cx="4214842" cy="542928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СУХАРИКИ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071678"/>
          <a:ext cx="6786610" cy="3957654"/>
        </p:xfrm>
        <a:graphic>
          <a:graphicData uri="http://schemas.openxmlformats.org/drawingml/2006/table">
            <a:tbl>
              <a:tblPr/>
              <a:tblGrid>
                <a:gridCol w="2066532"/>
                <a:gridCol w="2244844"/>
                <a:gridCol w="2475234"/>
              </a:tblGrid>
              <a:tr h="3957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Добавки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Производитель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915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корочки (семга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сыр)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Е621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Е527, Е631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Бриджтаун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Фудс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г.Владимир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57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корочки (чеснок)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Е621,Е635,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Е551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160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Бриджтаун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Фудс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915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корочки (томат, зелень)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Е621,Е627,Е631,Е160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Бриджтаун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Фудс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5830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Флинт (красная икра)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621,  Е160, 627, 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1450 модифицированный крахмал, 551, 340, 951 </a:t>
                      </a:r>
                      <a:r>
                        <a:rPr lang="ru-RU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аспартам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ООО Фактор </a:t>
                      </a:r>
                      <a:b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г.Днепропетровск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1428736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 Анализ качественного состава сухариков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СУХАРИКИ</a:t>
            </a:r>
            <a:endParaRPr lang="ru-RU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P10500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0" r="240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7620" y="4071942"/>
          <a:ext cx="1143009" cy="365760"/>
        </p:xfrm>
        <a:graphic>
          <a:graphicData uri="http://schemas.openxmlformats.org/drawingml/2006/table">
            <a:tbl>
              <a:tblPr/>
              <a:tblGrid>
                <a:gridCol w="1143009"/>
              </a:tblGrid>
              <a:tr h="142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486400" cy="566738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ЧИПСЫ</a:t>
            </a:r>
            <a:endParaRPr lang="ru-RU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060520121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0" r="240"/>
          <a:stretch>
            <a:fillRect/>
          </a:stretch>
        </p:blipFill>
        <p:spPr/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638800" cy="685800"/>
          </a:xfrm>
        </p:spPr>
        <p:txBody>
          <a:bodyPr/>
          <a:lstStyle/>
          <a:p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ЧИПСЫ</a:t>
            </a:r>
            <a:endParaRPr lang="ru-RU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2143116"/>
          <a:ext cx="6760240" cy="3500461"/>
        </p:xfrm>
        <a:graphic>
          <a:graphicData uri="http://schemas.openxmlformats.org/drawingml/2006/table">
            <a:tbl>
              <a:tblPr/>
              <a:tblGrid>
                <a:gridCol w="1948839"/>
                <a:gridCol w="2980384"/>
                <a:gridCol w="1831017"/>
              </a:tblGrid>
              <a:tr h="583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Добавки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Производитель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Лейс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621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631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627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Эстрелла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621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627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83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Читос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621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, Е551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68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Московский картофель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621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Е 551,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627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643050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качественного состава чипсов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ГАЗИРОВАННЫЕ НАПИТКИ</a:t>
            </a:r>
            <a:endParaRPr lang="ru-RU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060520121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0" r="2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Качественный анализ газированных напитков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038864" cy="100013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01600">
                    <a:schemeClr val="bg1">
                      <a:lumMod val="20000"/>
                      <a:lumOff val="80000"/>
                      <a:alpha val="60000"/>
                    </a:schemeClr>
                  </a:glow>
                </a:effectLst>
              </a:rPr>
              <a:t>Актуальность исследования</a:t>
            </a:r>
            <a:endParaRPr lang="en-US" dirty="0">
              <a:effectLst>
                <a:glow rad="101600">
                  <a:schemeClr val="bg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00166" y="1714488"/>
            <a:ext cx="5929354" cy="492922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14546" y="1785926"/>
            <a:ext cx="507209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основных условий рационального (здорового) питания является то, что пища должна быть безопасной и соответствовать санитарным нормам и правилам, действующим в РФ. Каждый продукт должен иметь свои пищевые достоинства, полезные для человека вещества. К сожалению, все чаще источником опасности для здоровья становятся сами продукты питания, об этом свидетельствуют многочисленные статьи, предупреждения в СМИ. Продукт, который еще вчера был частым гостем в нашем рационе, сегодня, содержит пищевые добавки, наносящие непоправимый вред здоровью. Какие продукты и почему становятся опасными для жизни? Какие продукты поступают на российские рынки? Чем предпочитают питаться российские студенты?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6" name="Рисунок 5" descr="13ыыы.jpg"/>
          <p:cNvPicPr>
            <a:picLocks noChangeAspect="1"/>
          </p:cNvPicPr>
          <p:nvPr/>
        </p:nvPicPr>
        <p:blipFill>
          <a:blip r:embed="rId2" cstate="print"/>
          <a:srcRect l="16617" r="19692"/>
          <a:stretch>
            <a:fillRect/>
          </a:stretch>
        </p:blipFill>
        <p:spPr>
          <a:xfrm>
            <a:off x="0" y="2214554"/>
            <a:ext cx="1643042" cy="247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929354" cy="6858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ГАЗИРОВАННЫЕ НАПИТКИ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214554"/>
          <a:ext cx="7000923" cy="3214709"/>
        </p:xfrm>
        <a:graphic>
          <a:graphicData uri="http://schemas.openxmlformats.org/drawingml/2006/table">
            <a:tbl>
              <a:tblPr/>
              <a:tblGrid>
                <a:gridCol w="1687194"/>
                <a:gridCol w="3597767"/>
                <a:gridCol w="1715962"/>
              </a:tblGrid>
              <a:tr h="4592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Добавки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Производитель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Апельсиновый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Е950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Е951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Е952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Е954, Е330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Е211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Золотая корона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Буратино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Е330,Е952,Е950, </a:t>
                      </a:r>
                      <a:r>
                        <a:rPr lang="ru-RU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сахарат</a:t>
                      </a: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натрия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Лимонадия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9184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Лимонад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Е330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Е211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Е952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Е951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Е950, </a:t>
                      </a:r>
                      <a:r>
                        <a:rPr lang="ru-RU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фенилаланин</a:t>
                      </a: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Фруктайм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Экстро</a:t>
                      </a: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Ситро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Е330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Е211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Е951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Е950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Калинов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Pepsi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Е338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Е330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Е124</a:t>
                      </a:r>
                      <a:r>
                        <a:rPr lang="ru-RU" sz="1800" kern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Е152А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Пепси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500174"/>
            <a:ext cx="721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качественного состава газированных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напитков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ГАЗИРОВАННЫЕ НАПИТКИ</a:t>
            </a:r>
            <a:endParaRPr lang="ru-RU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P10500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0" r="240"/>
          <a:stretch>
            <a:fillRect/>
          </a:stretch>
        </p:blipFill>
        <p:spPr>
          <a:xfrm>
            <a:off x="1214414" y="1643050"/>
            <a:ext cx="52578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Вредная добавка Е 338</a:t>
            </a:r>
            <a:endParaRPr lang="ru-RU" u="sng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0" y="3500438"/>
          <a:ext cx="617517" cy="365760"/>
        </p:xfrm>
        <a:graphic>
          <a:graphicData uri="http://schemas.openxmlformats.org/drawingml/2006/table">
            <a:tbl>
              <a:tblPr/>
              <a:tblGrid>
                <a:gridCol w="617517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ЖЕВАТЕЛЬНЫЕ РЕЗИНКИ</a:t>
            </a:r>
            <a:endParaRPr lang="ru-RU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Качественный анализ жевательных резинок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 descr="9ыы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5286412" cy="392909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9" y="0"/>
            <a:ext cx="5638800" cy="6858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ЖЕВАТЕЛЬНЫЕ РЕЗИНКИ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357430"/>
          <a:ext cx="6286544" cy="3642751"/>
        </p:xfrm>
        <a:graphic>
          <a:graphicData uri="http://schemas.openxmlformats.org/drawingml/2006/table">
            <a:tbl>
              <a:tblPr/>
              <a:tblGrid>
                <a:gridCol w="1588179"/>
                <a:gridCol w="3110185"/>
                <a:gridCol w="1588180"/>
              </a:tblGrid>
              <a:tr h="3030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Добавки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Производитель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5656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Стиморол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171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414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,903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6061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Дирол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171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322,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414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903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1131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Орбит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171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414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422, 420, 421, 967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950, 903,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951, 102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965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848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Eclipse</a:t>
                      </a:r>
                      <a:r>
                        <a:rPr lang="ru-RU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 (гранат)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420, 421, 422, 965, 950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Wrigle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28662" y="1357298"/>
            <a:ext cx="65008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качественного состава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жевательных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резинок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ЖЕВАТЕЛЬНЫЕ РЕЗИНКИ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P1050094.JPG"/>
          <p:cNvPicPr>
            <a:picLocks noChangeAspect="1"/>
          </p:cNvPicPr>
          <p:nvPr/>
        </p:nvPicPr>
        <p:blipFill>
          <a:blip r:embed="rId2" cstate="print"/>
          <a:srcRect t="36458" r="10937" b="15625"/>
          <a:stretch>
            <a:fillRect/>
          </a:stretch>
        </p:blipFill>
        <p:spPr>
          <a:xfrm>
            <a:off x="357158" y="1714488"/>
            <a:ext cx="672757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ШОКОЛАДНЫЕ БАТОНЧИКИ </a:t>
            </a:r>
            <a:endParaRPr lang="ru-RU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327" b="133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38996" cy="6858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ШОКОЛАДНЫЕ БАТОНЧИКИ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2643182"/>
          <a:ext cx="6643732" cy="3360432"/>
        </p:xfrm>
        <a:graphic>
          <a:graphicData uri="http://schemas.openxmlformats.org/drawingml/2006/table">
            <a:tbl>
              <a:tblPr/>
              <a:tblGrid>
                <a:gridCol w="2214346"/>
                <a:gridCol w="2214346"/>
                <a:gridCol w="2215040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Добавки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Страна-производитель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Натс</a:t>
                      </a: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307, 551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621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627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Альпен</a:t>
                      </a: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Гольд»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 322,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«Сникерс»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«Пикник»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476</a:t>
                      </a: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471, 422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714488"/>
            <a:ext cx="700092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5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 качественного состава шоколадных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батончиков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</a:t>
            </a:r>
            <a:endParaRPr lang="ru-RU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500174"/>
            <a:ext cx="785814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Качественный  анализ сухариков показал наличие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следующих вредных  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пищевых добавок:</a:t>
            </a: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14348" y="2143116"/>
            <a:ext cx="6500858" cy="407196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indent="450850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527, 621 – очень опасно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160 – вредно для кожи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 627, 631, 635, 340 –</a:t>
            </a:r>
          </a:p>
          <a:p>
            <a:pPr lvl="0" indent="450850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расстройство   кишечника         </a:t>
            </a:r>
          </a:p>
          <a:p>
            <a:pPr lvl="0" indent="450850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951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аспартам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вреден  для кожи</a:t>
            </a:r>
          </a:p>
          <a:p>
            <a:pPr lvl="0" indent="450850"/>
            <a:endParaRPr lang="ru-RU" sz="16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может быть использован для питания, но не рекомендуется лицам, страдающим частыми расстройствами желудка и кишечника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indent="450850"/>
            <a:endParaRPr lang="ru-RU" sz="1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  <a:p>
            <a:pPr lvl="0" indent="450850"/>
            <a:endParaRPr lang="ru-RU" sz="11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72" y="4429132"/>
            <a:ext cx="6429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14348" y="1857364"/>
            <a:ext cx="6786610" cy="442915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indent="450850" algn="just" eaLnBrk="1" hangingPunct="1"/>
            <a:endParaRPr lang="ru-RU" sz="800" dirty="0" smtClean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621 – опасный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indent="450850"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631, 627 - расстройство кишечника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чипсах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Lays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со вкусом краба так же предупреждение о содержании в них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фенилаланина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больных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феникетонурией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других чипсах этой марки такого предупреждения нет. На всех упаковках чипсов стоит «противопоказание при индивидуальной непереносимости к белку молока и к яичному белку». </a:t>
            </a:r>
            <a:endParaRPr lang="ru-RU" sz="10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1" hangingPunct="1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этикеток чипов показал наличие следующих вредных пищевых добавок: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6054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1" hangingPunct="1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этикеток газированной воды показал наличие следующих вредных пищевых добавок:</a:t>
            </a:r>
            <a:endPara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714348" y="2071678"/>
            <a:ext cx="6572296" cy="428628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7290" y="2786058"/>
            <a:ext cx="585791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951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аспартам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вредно для кожи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952, 152 – запрещено к применению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954, 330, 211 – канцерогены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338 – вызывает расстройство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кишечника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124 – опасное вещество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ГИПОТЕЗА:</a:t>
            </a:r>
            <a:endParaRPr lang="ru-RU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714488"/>
            <a:ext cx="5857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Пищевые добавки оказывают отрицательное действие на организм.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5" name="Рисунок 4" descr="ыы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143248"/>
            <a:ext cx="4786346" cy="285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357158" y="1643050"/>
            <a:ext cx="7000924" cy="442915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3042" y="2333685"/>
            <a:ext cx="55007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Жевательные резинки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Orbit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Dirol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Stimorol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Eclipse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содержат пищевые добавки,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вредные для организма: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171 – вещество под подозрением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331, 320 – повышает уровень холестерина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341 – вызывает расстройство кишечника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951 – вредно для кожи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414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ракообразующий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102, 110, 129 – опасный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1" hangingPunct="1"/>
            <a:r>
              <a:rPr lang="ru-RU" b="1" dirty="0" smtClean="0">
                <a:solidFill>
                  <a:srgbClr val="446EB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упаковок  шоколадных батончиков показал наличие следующих вредных добавок</a:t>
            </a:r>
            <a:r>
              <a:rPr lang="ru-RU" sz="1400" b="1" dirty="0" smtClean="0">
                <a:solidFill>
                  <a:srgbClr val="446EB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100" dirty="0" smtClean="0">
              <a:solidFill>
                <a:srgbClr val="446EB2"/>
              </a:solidFill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000100" y="2428868"/>
            <a:ext cx="6357982" cy="3857652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4480" y="3000372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476 – запрещенная добавка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627 – вызывает расстройство кишечника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631- вызывает расстройство кишечника</a:t>
            </a:r>
            <a:endParaRPr lang="ru-RU" sz="1200" dirty="0" smtClean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621 – опасный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Шоколады «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Альпен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Гольд», «Сникерс» и «Пикник» содержат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запрещенную пищевую добавку Е 476.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на упаковках не указаны индексы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ароматизаторов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эмульгаторов, но есть ссылка, что они идентичны натуральным, т.е. их опасность невозможно определить.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71472" y="1643050"/>
            <a:ext cx="678661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 3</a:t>
            </a:r>
            <a:endParaRPr lang="ru-RU" sz="11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вредных пищевых добавок в продуктах питания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2714620"/>
          <a:ext cx="685804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85786" y="1428736"/>
            <a:ext cx="5715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пищевых добавок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классам опасности</a:t>
            </a: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2143116"/>
          <a:ext cx="7500947" cy="371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РЕКОМЕНДАЦИИ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785918" y="1571612"/>
            <a:ext cx="5857916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Внимательно изучайте этикетку. Обращайте внимание на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маркировку и срок годности продукта.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Ограничьте потребление продуктов питания с неестественно яркой окраской (в них содержатся искусственные красители);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Избегайте продуктов с длинным перечнем "E"-добавок и длительным сроком хранения (он говорит о присутствии консервантов);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Чем меньше список ингредиентов, тем меньше добавок;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4.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 Исключить из своего рациона чипсы и сухарики, так как в них находится огромное количество пищевых добавок, негативно влияющих на организм человека, а именно, вызывающих заболевания желудочно-кишечного тракта, а также болезни почек и печени;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100" b="1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5.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Исключить из своего рациона газированные напитки, так как они содержат запрещенные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ракообразующие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добавки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uлдл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142876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uдшдш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736"/>
            <a:ext cx="1571626" cy="15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rl.j686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14884"/>
            <a:ext cx="1428760" cy="144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РЕКОМЕНДАЦИИ</a:t>
            </a:r>
            <a:endParaRPr lang="ru-RU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85926"/>
            <a:ext cx="60722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1400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6. Если Вы склонны к аллергическим реакциям, исключите из своего    рациона продукты, содержащие пищевые добавки, вызывающие аллергию.</a:t>
            </a:r>
          </a:p>
          <a:p>
            <a:pPr marL="342900" lvl="0" indent="-342900">
              <a:buAutoNum type="arabicParenR" startAt="6"/>
            </a:pPr>
            <a:endParaRPr lang="ru-RU" sz="1400" b="1" dirty="0" smtClean="0">
              <a:solidFill>
                <a:schemeClr val="tx2"/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  <a:p>
            <a:pPr marL="342900" lvl="0" indent="-342900"/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7. Продукты, употребляемые между основными приемами пищи, заменить на фрукты, овощи и соки. Так как овощи считаются богатым источником минеральных веществ, а фрукты –витаминов. Фрукты очищают организм стимулируя работу кишечника;</a:t>
            </a:r>
          </a:p>
          <a:p>
            <a:pPr marL="342900" lvl="0" indent="-342900"/>
            <a:endParaRPr lang="ru-RU" sz="1400" b="1" dirty="0" smtClean="0">
              <a:solidFill>
                <a:schemeClr val="tx2"/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8.  Зимой рекомендуется  употреблять  «оживленные» </a:t>
            </a: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      сухофрукты;</a:t>
            </a:r>
          </a:p>
          <a:p>
            <a:pPr lvl="0"/>
            <a:endParaRPr lang="ru-RU" sz="1400" b="1" dirty="0" smtClean="0">
              <a:solidFill>
                <a:schemeClr val="tx2"/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9. Употребляйте как можно больше зелени, она является </a:t>
            </a: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    чудесным     источником витамина А в виде каротина. Самые   </a:t>
            </a:r>
          </a:p>
          <a:p>
            <a:pPr lvl="0"/>
            <a:r>
              <a:rPr lang="ru-RU" sz="1400" b="1" dirty="0" smtClean="0">
                <a:solidFill>
                  <a:schemeClr val="tx2"/>
                </a:solidFill>
                <a:effectLst>
                  <a:glow rad="101600">
                    <a:schemeClr val="tx1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  <a:ea typeface="Calibri" pitchFamily="34" charset="0"/>
                <a:cs typeface="Times New Roman" pitchFamily="18" charset="0"/>
              </a:rPr>
              <a:t>     большие запасы витамина А находятся в морковном соке.</a:t>
            </a:r>
            <a:endParaRPr lang="ru-RU" sz="1400" b="1" dirty="0" smtClean="0">
              <a:solidFill>
                <a:schemeClr val="tx2"/>
              </a:solidFill>
              <a:effectLst>
                <a:glow rad="101600">
                  <a:schemeClr val="tx1">
                    <a:lumMod val="20000"/>
                    <a:lumOff val="80000"/>
                    <a:alpha val="60000"/>
                  </a:schemeClr>
                </a:glow>
              </a:effectLst>
              <a:latin typeface="+mn-lt"/>
            </a:endParaRPr>
          </a:p>
        </p:txBody>
      </p:sp>
      <p:pic>
        <p:nvPicPr>
          <p:cNvPr id="4" name="Рисунок 3" descr="polunyt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157163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url.апвр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214950"/>
            <a:ext cx="1619235" cy="121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rl.j686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1460327" cy="176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785818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285992"/>
            <a:ext cx="7042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вам доброго!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Будьте здоровы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endParaRPr lang="ru-RU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857356" y="1500174"/>
            <a:ext cx="5857916" cy="485778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57356" y="1841242"/>
            <a:ext cx="542928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пищевые добавки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содержатся в наиболее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употребляемых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студентами  продуктах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какому виду они </a:t>
            </a: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относятся: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разрешенным,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запрещенным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разрешенным. </a:t>
            </a:r>
            <a:endParaRPr kumimoji="0" lang="en-US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5" name="Рисунок 4" descr="2ф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179927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ЗАДАЧИ:</a:t>
            </a:r>
            <a:endParaRPr lang="ru-RU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1428736"/>
            <a:ext cx="51435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литературу о значении пищевых добавок.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CCFF66">
                    <a:alpha val="60000"/>
                  </a:srgb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Ознакомиться с номенклатурой отдельных групп пищевых добавок.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CCFF66">
                    <a:alpha val="60000"/>
                  </a:srgb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разрешенных,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неразрешенных и запрещенных пищевых добавок. Познакомиться с характеристикой отдельных продуктов.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CCFF66">
                    <a:alpha val="60000"/>
                  </a:srgb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анализ продуктов питания, входящих в пищевой рацион студентов.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CCFF66">
                    <a:alpha val="60000"/>
                  </a:srgb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Выявить, какие продукты питания предпочитают употреблять студенты в промежутках между основными приемами пищи.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CCFF66">
                    <a:alpha val="60000"/>
                  </a:srgb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практическую работу по анализу содержания пищевых добавок в отдельных пищевых продуктах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CCFF66">
                    <a:alpha val="60000"/>
                  </a:srgb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CCFF66">
                      <a:alpha val="60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рекомендации для студентов ТОМК по организации оздоровительного питания.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b="1" dirty="0" smtClean="0">
              <a:effectLst>
                <a:glow rad="101600">
                  <a:srgbClr val="CCFF66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в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28" y="1857364"/>
            <a:ext cx="1489371" cy="108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6052012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282" y="3571852"/>
            <a:ext cx="1381168" cy="103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ц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382" y="5357826"/>
            <a:ext cx="1490961" cy="110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7772400" cy="1362075"/>
          </a:xfrm>
        </p:spPr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ЭТАПЫ ИССЛЕДОВАНИЯ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69552325_310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500174"/>
            <a:ext cx="3500462" cy="2692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Теоретический этап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85918" y="1500174"/>
            <a:ext cx="5643602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Пищевые добавки – это вещества, улучшающие цвет, запах, вкус, внешний вид продукта или его консистенцию.</a:t>
            </a:r>
            <a:endParaRPr lang="ru-RU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Упаковка, этикетка продукта несет информацию о качестве </a:t>
            </a:r>
            <a:r>
              <a:rPr kumimoji="0" lang="en-US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товара в виде штрихового кода, пользуясь которым можно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страну производителя товара и соответствует ли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 качественным стандартам. Но штрих-код не указывает на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в продукте пищевой добавки.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Классификация пищевых добавок широка - красители,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консерванты, антиокислители, стабилизаторы, загустители,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эмульгаторы, усилители вкуса и аромата, </a:t>
            </a:r>
            <a:r>
              <a:rPr kumimoji="0" lang="ru-RU" sz="1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пеногасители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глазирователи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 Все добавки делятся на </a:t>
            </a:r>
            <a:r>
              <a:rPr lang="en-US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разрешенные,  </a:t>
            </a:r>
            <a:endParaRPr kumimoji="0" lang="en-US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запрещенные и неразрешенные к применению.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11ы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570"/>
            <a:ext cx="1864823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904a8200fcf74b66d96d65937ed0fb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15144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500174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Цифровой индекс поможет определить, к какой группе принадлежит определенная пищевая добавка: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 Е100-Е182 – красители.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 Е200-Е280 – консерванты.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 Е300-Е391 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антиоксиданты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*Е400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Е481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стабилизаторы, эмульгаторы,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загустители.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 Е500-Е585 – разные: регуляторы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кислотности, влаги,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улучшители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муки, разрыхлители,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Е600-Е699 – усилители аромата и вкуса.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 Е900-Е999 –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подсластители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антифламенги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пеногасители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* Е1000-Е1521 – вещества для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глазировки,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разделители.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635798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Пищевые «Е» добавки</a:t>
            </a:r>
          </a:p>
        </p:txBody>
      </p:sp>
      <p:pic>
        <p:nvPicPr>
          <p:cNvPr id="4" name="Рисунок 3" descr="988467_200709061319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151172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ц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143512"/>
            <a:ext cx="1630394" cy="120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ыы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00372"/>
            <a:ext cx="1737580" cy="165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ТЕОРЕТИЧЕСКИЙ ЭТАП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28794" y="2071678"/>
            <a:ext cx="542928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Мнение специалистов однозначно: употреблять жевательную резинку, чипсы, сухарики, газированную воду не желательно. Все эти продукты несут в своем составе большое количество пищевых добавок, оказывающих вредное воздействие на организм.</a:t>
            </a: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газированных напитков входят </a:t>
            </a:r>
            <a:r>
              <a:rPr kumimoji="0" lang="ru-RU" sz="1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ракообразующие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добавки. В чипсах и сухариках содержится акриламид, который  оказывает токсичное действие на нервную систему животных и человека. Он повреждает нервную систему и, по утверждению онкологов, вызывает генетические мутации и образование злокачественных опухолей в брюшной полости.</a:t>
            </a:r>
            <a:endParaRPr kumimoji="0" lang="en-US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4" name="Рисунок 3" descr="P1050064.JPG"/>
          <p:cNvPicPr>
            <a:picLocks noChangeAspect="1"/>
          </p:cNvPicPr>
          <p:nvPr/>
        </p:nvPicPr>
        <p:blipFill>
          <a:blip r:embed="rId2" cstate="print"/>
          <a:srcRect l="3125" t="19791" r="12500" b="13095"/>
          <a:stretch>
            <a:fillRect/>
          </a:stretch>
        </p:blipFill>
        <p:spPr>
          <a:xfrm rot="5400000">
            <a:off x="32106" y="1825226"/>
            <a:ext cx="1757380" cy="125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6052012172.jpg"/>
          <p:cNvPicPr>
            <a:picLocks noChangeAspect="1"/>
          </p:cNvPicPr>
          <p:nvPr/>
        </p:nvPicPr>
        <p:blipFill>
          <a:blip r:embed="rId3" cstate="print"/>
          <a:srcRect b="18750"/>
          <a:stretch>
            <a:fillRect/>
          </a:stretch>
        </p:blipFill>
        <p:spPr>
          <a:xfrm>
            <a:off x="142844" y="3714752"/>
            <a:ext cx="1524007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6052012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5072074"/>
            <a:ext cx="1509706" cy="113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3_Blue green">
  <a:themeElements>
    <a:clrScheme name="Office Theme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Anim-3_Blue green</Template>
  <TotalTime>613</TotalTime>
  <Words>1518</Words>
  <Application>Microsoft Office PowerPoint</Application>
  <PresentationFormat>Экран (4:3)</PresentationFormat>
  <Paragraphs>268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Anim-3_Blue green</vt:lpstr>
      <vt:lpstr>Слайд 1</vt:lpstr>
      <vt:lpstr>Актуальность исследования</vt:lpstr>
      <vt:lpstr>ГИПОТЕЗА:</vt:lpstr>
      <vt:lpstr>ЦЕЛЬ:</vt:lpstr>
      <vt:lpstr>ЗАДАЧИ:</vt:lpstr>
      <vt:lpstr>ЭТАПЫ ИССЛЕДОВАНИЯ</vt:lpstr>
      <vt:lpstr>Теоретический этап</vt:lpstr>
      <vt:lpstr>Слайд 8</vt:lpstr>
      <vt:lpstr>ТЕОРЕТИЧЕСКИЙ ЭТАП</vt:lpstr>
      <vt:lpstr>ПРАКТИЧЕСКИЙ ЭТАП</vt:lpstr>
      <vt:lpstr>ХОД РАБОТЫ:</vt:lpstr>
      <vt:lpstr>РЕЗУЛЬТАТЫ СОЦИОЛОГИЧЕСКОГО ОПРОСА</vt:lpstr>
      <vt:lpstr>РЕЗУЛЬТАТЫ  СОЦИОЛОГИЧЕСКОГО ОПРОСА</vt:lpstr>
      <vt:lpstr>СУХАРИКИ</vt:lpstr>
      <vt:lpstr>СУХАРИКИ</vt:lpstr>
      <vt:lpstr>СУХАРИКИ</vt:lpstr>
      <vt:lpstr>ЧИПСЫ</vt:lpstr>
      <vt:lpstr>ЧИПСЫ</vt:lpstr>
      <vt:lpstr>ГАЗИРОВАННЫЕ НАПИТКИ</vt:lpstr>
      <vt:lpstr>ГАЗИРОВАННЫЕ НАПИТКИ</vt:lpstr>
      <vt:lpstr>ГАЗИРОВАННЫЕ НАПИТКИ</vt:lpstr>
      <vt:lpstr>ЖЕВАТЕЛЬНЫЕ РЕЗИНКИ</vt:lpstr>
      <vt:lpstr>ЖЕВАТЕЛЬНЫЕ РЕЗИНКИ</vt:lpstr>
      <vt:lpstr>ЖЕВАТЕЛЬНЫЕ РЕЗИНКИ</vt:lpstr>
      <vt:lpstr>ШОКОЛАДНЫЕ БАТОНЧИКИ </vt:lpstr>
      <vt:lpstr>ШОКОЛАДНЫЕ БАТОНЧИКИ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РЕКОМЕНДАЦИИ</vt:lpstr>
      <vt:lpstr>РЕКОМЕНДАЦИИ</vt:lpstr>
      <vt:lpstr>Слайд 36</vt:lpstr>
    </vt:vector>
  </TitlesOfParts>
  <Manager/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Анимированный шаблон</dc:subject>
  <dc:creator>Admin</dc:creator>
  <cp:keywords/>
  <dc:description>Презентации по МХК, шаблоны PowerPoint - http://freeppt.ru/</dc:description>
  <cp:lastModifiedBy>User</cp:lastModifiedBy>
  <cp:revision>51</cp:revision>
  <cp:lastPrinted>1601-01-01T00:00:00Z</cp:lastPrinted>
  <dcterms:created xsi:type="dcterms:W3CDTF">2012-05-06T06:03:45Z</dcterms:created>
  <dcterms:modified xsi:type="dcterms:W3CDTF">2016-02-17T16:29:41Z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TC010721221033</vt:lpwstr>
  </property>
</Properties>
</file>