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2" r:id="rId5"/>
    <p:sldId id="273" r:id="rId6"/>
    <p:sldId id="274" r:id="rId7"/>
    <p:sldId id="275" r:id="rId8"/>
    <p:sldId id="287" r:id="rId9"/>
    <p:sldId id="288" r:id="rId10"/>
    <p:sldId id="283" r:id="rId11"/>
    <p:sldId id="278" r:id="rId12"/>
    <p:sldId id="284" r:id="rId13"/>
    <p:sldId id="271" r:id="rId14"/>
    <p:sldId id="279" r:id="rId15"/>
    <p:sldId id="281" r:id="rId16"/>
    <p:sldId id="290" r:id="rId17"/>
    <p:sldId id="292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9D5B-F50F-4BBE-83DE-D9E094DC00B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F12-72F9-4AB1-BF23-BA1946C25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57356" y="135729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функциональной грамотности  </a:t>
            </a:r>
          </a:p>
          <a:p>
            <a:pPr algn="ctr"/>
            <a:r>
              <a:rPr lang="ru-RU" sz="4000" dirty="0" smtClean="0"/>
              <a:t>в начальной школе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500042"/>
            <a:ext cx="56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Формирование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xn--j1ahfl.xn--p1ai/data/ppt_to_html/u393354/p24037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AutoShape 2" descr="https://myslide.ru/documents_7/7c5ef64ecae24d4f4f66312d862f0b38/img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s://myslide.ru/documents_7/7c5ef64ecae24d4f4f66312d862f0b38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fs03.metod-kopilka.ru/images/doc/58/57457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dop.sgo41.ru/images/events/cover/017603f92722a859187382d4d15dc9f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541" cy="661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cosmeteria.ru/wp-content/uploads/0/e/b/0eb8f53e5503de11834ab06cccc044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596" cy="671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vraki.net/sites/default/files/inline/images/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slide.ru/documents_7/8e542a7ad3fb4fdeb7f0c98905530afe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fsd.kopilkaurokov.ru/up/html/2016/11/25/k_58389bc046960/362595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ovyatka.ru/800/600/https/ds04.infourok.ru/uploads/ex/074e/0005fabd-fab94f0d/3/hello_html_m5994b9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7205656" cy="459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60 картинок &amp;quot;Спасибо за внимание!&amp;quot; для конца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xn--j1ahfl.xn--p1ai/data/ppt_to_html/u393354/p24037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14288"/>
            <a:ext cx="9174163" cy="6888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67151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Одна из составляющих </a:t>
            </a:r>
            <a:r>
              <a:rPr lang="ru-RU" sz="2800" b="1" dirty="0" smtClean="0"/>
              <a:t>функциональной грамотности</a:t>
            </a:r>
            <a:r>
              <a:rPr lang="ru-RU" sz="2800" dirty="0" smtClean="0"/>
              <a:t> – это </a:t>
            </a:r>
            <a:r>
              <a:rPr lang="ru-RU" sz="2800" b="1" dirty="0" smtClean="0"/>
              <a:t>математическая грамотность</a:t>
            </a:r>
            <a:r>
              <a:rPr lang="ru-RU" sz="2800" dirty="0" smtClean="0"/>
              <a:t> учащихся. </a:t>
            </a:r>
          </a:p>
          <a:p>
            <a:r>
              <a:rPr lang="ru-RU" sz="2800" dirty="0" smtClean="0"/>
              <a:t>	Математическая грамотность – это способность человека определять и понимать роль математики в мире, в котором он живёт, высказывать обоснованные математические суждения и использовать математику так, чтобы удовлетворять в настоящем и будущем потребности, свойственные созидательному, заинтересованному и мыслящему гражданину.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500042"/>
            <a:ext cx="6215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Одно из ведущих мест в «математической грамотности» отводится учебной задаче.  </a:t>
            </a:r>
          </a:p>
          <a:p>
            <a:r>
              <a:rPr lang="ru-RU" sz="2400" dirty="0" smtClean="0"/>
              <a:t>Термин «учебная задача» — это то, что выдвигается самим учеником для выполнения в процессе обучения в познавательных целях. </a:t>
            </a:r>
          </a:p>
          <a:p>
            <a:r>
              <a:rPr lang="ru-RU" sz="2400" dirty="0" smtClean="0"/>
              <a:t>Учебная задача часто рождается из проблемной ситуации, когда незнание сталкивается с чем-то новым, неизвестным, но решение учебной задачи состоит не в нахождении конкретного выхода, а в отыскивании общего способа действия, принципа решения целого класса аналогичных задач. Учебная задача решается школьниками путем выполнения определенных действий: знаю – не знаю – хочу узнать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785794"/>
            <a:ext cx="5715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Типы учебных задач:</a:t>
            </a:r>
            <a:endParaRPr lang="ru-RU" sz="3200" b="1" dirty="0" smtClean="0"/>
          </a:p>
          <a:p>
            <a:r>
              <a:rPr lang="ru-RU" sz="2800" dirty="0" smtClean="0"/>
              <a:t>-задания, в которых имеются лишние данные;</a:t>
            </a:r>
          </a:p>
          <a:p>
            <a:r>
              <a:rPr lang="ru-RU" sz="2800" dirty="0" smtClean="0"/>
              <a:t>-задания с противоречивыми данными;</a:t>
            </a:r>
          </a:p>
          <a:p>
            <a:r>
              <a:rPr lang="ru-RU" sz="2800" dirty="0" smtClean="0"/>
              <a:t>-задания, в которых данных недостаточно для решения;</a:t>
            </a:r>
          </a:p>
          <a:p>
            <a:r>
              <a:rPr lang="ru-RU" sz="2800" dirty="0" smtClean="0"/>
              <a:t> -</a:t>
            </a:r>
            <a:r>
              <a:rPr lang="ru-RU" sz="2800" dirty="0" err="1" smtClean="0"/>
              <a:t>многовариативные</a:t>
            </a:r>
            <a:r>
              <a:rPr lang="ru-RU" sz="2800" dirty="0" smtClean="0"/>
              <a:t> задания (имеют несколько вариантов решения).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6000" y="571480"/>
            <a:ext cx="61436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учителя научить учащихся добывать знания, умения, навыки и применять их в практических ситуациях, оценивая факты, явления, события и на основе полученных знаний принимать решения, действовать. Все методы, используемые педагогом, должны быть направлены на развитие познавательной, мыслительной активности, которая в свою очередь направлена на отработку, обогащение знаний каждого учащегося, развитие его функциональной грамотности.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642918"/>
            <a:ext cx="642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Систематическое использование на уроках математики специальных заданий и проблемных ситуаций, формирует и развивает основы функциональной грамотности младших школьников,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357166"/>
            <a:ext cx="68580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Для достижения результата на уроках математики необходимо применение различных форм работы:</a:t>
            </a:r>
            <a:endParaRPr lang="ru-RU" sz="2800" b="1" dirty="0" smtClean="0"/>
          </a:p>
          <a:p>
            <a:r>
              <a:rPr lang="ru-RU" sz="2800" dirty="0" smtClean="0"/>
              <a:t>1.Работа над решённой задачей. Многие учащиеся только после повторного анализа осознают план решения задачи.</a:t>
            </a:r>
          </a:p>
          <a:p>
            <a:r>
              <a:rPr lang="ru-RU" sz="2800" dirty="0" smtClean="0"/>
              <a:t>2.Решение задач различными способами.</a:t>
            </a:r>
          </a:p>
          <a:p>
            <a:r>
              <a:rPr lang="ru-RU" sz="2800" dirty="0" smtClean="0"/>
              <a:t>3. Правильно организованный способ анализа задачи - от вопроса или от данных к вопросу.</a:t>
            </a:r>
          </a:p>
          <a:p>
            <a:r>
              <a:rPr lang="ru-RU" sz="2800" dirty="0" smtClean="0"/>
              <a:t>4.Представления ситуации, описанной в задаче. Разбиение задачи на смысловые части. Моделирование ситуации с помощью чертежа, рисунка.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тем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14480" y="500042"/>
            <a:ext cx="65722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5.Самостоятельное составление задач учащимися по данному плану решения, по выражению.</a:t>
            </a:r>
          </a:p>
          <a:p>
            <a:r>
              <a:rPr lang="ru-RU" sz="2800" dirty="0" smtClean="0"/>
              <a:t>6.Решение задач с недостающими и избыточными данными.</a:t>
            </a:r>
          </a:p>
          <a:p>
            <a:r>
              <a:rPr lang="ru-RU" sz="2800" dirty="0" smtClean="0"/>
              <a:t>7.Изменение вопроса задачи.</a:t>
            </a:r>
          </a:p>
          <a:p>
            <a:r>
              <a:rPr lang="ru-RU" sz="2800" dirty="0" smtClean="0"/>
              <a:t>8.Объяснение готового решения задачи.</a:t>
            </a:r>
          </a:p>
          <a:p>
            <a:r>
              <a:rPr lang="ru-RU" sz="2800" dirty="0" smtClean="0"/>
              <a:t>9.Использование приема сравнения задач.</a:t>
            </a:r>
          </a:p>
          <a:p>
            <a:r>
              <a:rPr lang="ru-RU" sz="2800" dirty="0" smtClean="0"/>
              <a:t>10.Запись двух решений - одного правильного другого неправильного.</a:t>
            </a:r>
          </a:p>
          <a:p>
            <a:r>
              <a:rPr lang="ru-RU" sz="2800" dirty="0" smtClean="0"/>
              <a:t>11.Изменение задачи так, чтобы она решалась другим действием.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280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Школа</cp:lastModifiedBy>
  <cp:revision>17</cp:revision>
  <dcterms:created xsi:type="dcterms:W3CDTF">2022-12-18T09:32:52Z</dcterms:created>
  <dcterms:modified xsi:type="dcterms:W3CDTF">2022-12-19T05:46:56Z</dcterms:modified>
</cp:coreProperties>
</file>