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56" r:id="rId2"/>
    <p:sldId id="302" r:id="rId3"/>
    <p:sldId id="257" r:id="rId4"/>
    <p:sldId id="260" r:id="rId5"/>
    <p:sldId id="261" r:id="rId6"/>
    <p:sldId id="262" r:id="rId7"/>
    <p:sldId id="263" r:id="rId8"/>
    <p:sldId id="303" r:id="rId9"/>
    <p:sldId id="304" r:id="rId10"/>
    <p:sldId id="264" r:id="rId11"/>
    <p:sldId id="265" r:id="rId12"/>
    <p:sldId id="314" r:id="rId13"/>
    <p:sldId id="315" r:id="rId14"/>
    <p:sldId id="296" r:id="rId15"/>
    <p:sldId id="305" r:id="rId16"/>
    <p:sldId id="306" r:id="rId17"/>
    <p:sldId id="309" r:id="rId18"/>
    <p:sldId id="298" r:id="rId19"/>
    <p:sldId id="310" r:id="rId20"/>
    <p:sldId id="313" r:id="rId21"/>
    <p:sldId id="311" r:id="rId22"/>
    <p:sldId id="318" r:id="rId23"/>
    <p:sldId id="312" r:id="rId24"/>
    <p:sldId id="297" r:id="rId25"/>
    <p:sldId id="295" r:id="rId26"/>
    <p:sldId id="299" r:id="rId27"/>
    <p:sldId id="316" r:id="rId28"/>
    <p:sldId id="300" r:id="rId29"/>
    <p:sldId id="317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рина Афонькина" initials="ИА" lastIdx="1" clrIdx="0">
    <p:extLst>
      <p:ext uri="{19B8F6BF-5375-455C-9EA6-DF929625EA0E}">
        <p15:presenceInfo xmlns:p15="http://schemas.microsoft.com/office/powerpoint/2012/main" userId="72b991e33de8dd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FEBE-3CF1-4FC3-A6DF-18474370C32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DA3B-464A-427D-B636-ACC88F7E41D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51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FEBE-3CF1-4FC3-A6DF-18474370C32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DA3B-464A-427D-B636-ACC88F7E4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601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FEBE-3CF1-4FC3-A6DF-18474370C32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DA3B-464A-427D-B636-ACC88F7E4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416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FEBE-3CF1-4FC3-A6DF-18474370C32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DA3B-464A-427D-B636-ACC88F7E4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16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FEBE-3CF1-4FC3-A6DF-18474370C32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DA3B-464A-427D-B636-ACC88F7E41D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14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FEBE-3CF1-4FC3-A6DF-18474370C32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DA3B-464A-427D-B636-ACC88F7E4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095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FEBE-3CF1-4FC3-A6DF-18474370C32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DA3B-464A-427D-B636-ACC88F7E4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407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FEBE-3CF1-4FC3-A6DF-18474370C32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DA3B-464A-427D-B636-ACC88F7E4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843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FEBE-3CF1-4FC3-A6DF-18474370C32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DA3B-464A-427D-B636-ACC88F7E4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046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CA3FEBE-3CF1-4FC3-A6DF-18474370C32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B8DA3B-464A-427D-B636-ACC88F7E4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013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FEBE-3CF1-4FC3-A6DF-18474370C32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DA3B-464A-427D-B636-ACC88F7E4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94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CA3FEBE-3CF1-4FC3-A6DF-18474370C32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AB8DA3B-464A-427D-B636-ACC88F7E41D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23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9B461-A57B-4C9F-8172-E82CE1184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3061" y="760468"/>
            <a:ext cx="9755187" cy="2766528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управления.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персонала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3A296C-8B73-4C81-9046-9CFAA81884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4869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F5A66B-8413-4F68-A57B-797078AB9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5E967C4-A291-49AB-A204-4A3F7D5F3C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685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9CEFF0-87AA-4BBF-87E2-A64980DF7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242" y="2024742"/>
            <a:ext cx="6216056" cy="462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50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7BD3F-48ED-4828-9B01-6E6437516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B6784C-56E4-4391-A790-1AE2EB8E2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A9608D-3C80-436C-85DF-1739E511C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92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66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CD99D-FC77-4921-B679-6F65039C9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3C0BBE-509E-4684-B54E-EBD8168CC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DB0E20-4C1E-47B0-9774-13BB1F3F3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629"/>
            <a:ext cx="12192000" cy="672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50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318C58-03EC-4B54-B208-F3F2359C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E297317-9E56-4786-91FD-50F0ADBFA2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24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A0A54B-9507-4359-AC33-310A4734F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принципы мотивации: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FF72FA-5EEC-477D-8ACF-49699B92A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94" y="1502229"/>
            <a:ext cx="11588620" cy="4833257"/>
          </a:xfrm>
        </p:spPr>
        <p:txBody>
          <a:bodyPr>
            <a:normAutofit/>
          </a:bodyPr>
          <a:lstStyle/>
          <a:p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работы персонала весьма эффективна, если при этом каждый работник может ощущать свою значимость. Коллеги искренне уважают и «по белому» завидуют сотруднику, добившемуся поощрения. Причем здесь требуется большая деликатность, потому что у человека может совсем пропасть желание работать, если он вдруг перестанет получать награды.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работают разовые вознаграждения, в то время как постоянные (вроде обязательных ежемесячных премий) через какое-то время воспринимаются сотрудниками как нечто само собой разумеющееся.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Хвалить всегда лучше, чем ругать.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 бы ни был результат (хорошим или не очень) руководитель должен реагировать оперативно, сразу либо поощрять, либо наказывать. Тогда работник видит, что он – важная часть механизма, и его успехи и ошибки имеют большое значение.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следует поощрять и за промежуточные достижения на пути к общей цели. Тогда каждый шаг сотрудников будет все лучше и лучше.</a:t>
            </a:r>
          </a:p>
        </p:txBody>
      </p:sp>
    </p:spTree>
    <p:extLst>
      <p:ext uri="{BB962C8B-B14F-4D97-AF65-F5344CB8AC3E}">
        <p14:creationId xmlns:p14="http://schemas.microsoft.com/office/powerpoint/2010/main" val="1266955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C7037-EBB2-44F9-8AC5-6282B4967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Современная мотивация персонала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002B15-1BB2-47D5-BF91-7DD3C4C61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90261"/>
            <a:ext cx="10058400" cy="5467739"/>
          </a:xfrm>
        </p:spPr>
        <p:txBody>
          <a:bodyPr>
            <a:normAutofit/>
          </a:bodyPr>
          <a:lstStyle/>
          <a:p>
            <a:endParaRPr lang="ru-RU" dirty="0"/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Добиваться повышения результативности работы сотрудников можно разными способами, среди них есть и инновационные. В целом все их можно объединить в три большие группы: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подход к каждому отдельно взятому человеку.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морального и психологического воздействия, в основе которых лежит понимание стремления людей к удовлетворению собственных нужд.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меры, направленные на улучшение условий работы и системы поощрений на предприятии.</a:t>
            </a:r>
          </a:p>
        </p:txBody>
      </p:sp>
    </p:spTree>
    <p:extLst>
      <p:ext uri="{BB962C8B-B14F-4D97-AF65-F5344CB8AC3E}">
        <p14:creationId xmlns:p14="http://schemas.microsoft.com/office/powerpoint/2010/main" val="4173327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8390D9-0DE4-4F44-8E17-495E5A175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01" y="286603"/>
            <a:ext cx="11560629" cy="1450757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 индивидуальных способов мотивации: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2329C8-7736-4CE2-8340-66A0C8B54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31" y="1399592"/>
            <a:ext cx="10689149" cy="5038530"/>
          </a:xfrm>
        </p:spPr>
        <p:txBody>
          <a:bodyPr>
            <a:norm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общих праздников по поводу, к примеру, дня рождения или свадьбы, повышения по службе, получения награды и т. д.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то одного, то другого сотрудника (всех по очереди) в качестве ответственного лица за устройство подобных праздников.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специальной комнаты для отдыха сотрудников, где можно как бы перезагрузиться морально и психологически.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Публичное объявление фамилий и похвала сотрудников, добившихся высоких результатов (на доске почета или в местной газете либо даже на собрании).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соревновательного настроя в коллективе, награждение победителей так же отлично работает в качестве метода мотивации персонала.</a:t>
            </a:r>
          </a:p>
        </p:txBody>
      </p:sp>
    </p:spTree>
    <p:extLst>
      <p:ext uri="{BB962C8B-B14F-4D97-AF65-F5344CB8AC3E}">
        <p14:creationId xmlns:p14="http://schemas.microsoft.com/office/powerpoint/2010/main" val="3225790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76CE1-C7AB-48AE-91D1-44EA08798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" y="286603"/>
            <a:ext cx="11635273" cy="189676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морального и психологического воздействия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BA642D-79DB-45A7-850D-A70C784CE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845734"/>
            <a:ext cx="11635273" cy="449908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b="0" i="0" dirty="0">
                <a:solidFill>
                  <a:srgbClr val="2727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методы усиливают работоспособность сотрудников и стимулируют их к повышению своего профессионального мастерства. Вот несколько примеров: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диагностики в социальной сфере. Собранные данные позволят увидеть полную картину актуальных социальных нужд сотрудников. Таким образом руководство может применять социальную мотивацию персонала, зная и решая насущные проблемы людей.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специальных тренингов и конкурсных мероприятий, которые позволят определить явных лидеров в коллективе.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мер по формированию атмосферного интерьера и положительного настроя в целом. Например, расслабляющая музыка в комнате отдыха, приятные глазу цвета вокруг, возможность проявлять свои творческие способности и т. д.</a:t>
            </a:r>
          </a:p>
          <a:p>
            <a:pPr algn="just"/>
            <a:r>
              <a:rPr lang="ru-RU" sz="2400" b="0" i="0" dirty="0">
                <a:solidFill>
                  <a:srgbClr val="2727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моральными способами поощрения можно назвать: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вынесение похвалы, причем так, чтобы это слышали другие члены коллектива;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 от лица директора, которую можно объявить и в устной, и в письменной форме.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270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1CAEE-2ECB-4A28-9CCF-B7D1A8865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меры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996E66-813C-4EBB-8266-9B28AE9D7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02" y="802433"/>
            <a:ext cx="11644604" cy="563568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организационных способов мотивации персонала состоит в том, чтобы сделать работу всего предприятия слаженнее, четче, результативнее. Выделяют две разновидности организационных методик:</a:t>
            </a:r>
          </a:p>
          <a:p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всего коллектива к участию в планерках и совещаниях.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важно задействовать в рабочем процессе каждого сотрудника, ясно донести до него как общие цели, так и персональные, а также дать возможность высказывать свое мнение, вносить предложения и т. д.</a:t>
            </a:r>
          </a:p>
          <a:p>
            <a:r>
              <a:rPr lang="ru-RU" sz="9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администрирования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представляет собой:</a:t>
            </a: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составления списка должностных обязанностей сотрудников;</a:t>
            </a: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грамотный подход к изучению существующих норм для работы предприятия;</a:t>
            </a: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этических рамок и норм поведения в компании;</a:t>
            </a: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выработка правил культурного общения между коллегами;</a:t>
            </a: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перечня возможных взысканий и поощрений в отношении всех категорий сотрудников компании.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66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6C36EA-10C1-4545-AD89-14A486F00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09" y="286603"/>
            <a:ext cx="11681927" cy="1450757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Нестандартные методы усиления работоспособности коллектива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D3035E-E90F-4767-9111-87599405B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52" y="1948370"/>
            <a:ext cx="11485984" cy="4480421"/>
          </a:xfrm>
        </p:spPr>
        <p:txBody>
          <a:bodyPr>
            <a:normAutofit fontScale="92500" lnSpcReduction="20000"/>
          </a:bodyPr>
          <a:lstStyle/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практике показывают самые лучшие результаты. Здесь не требуется серьезных денежных вложений, лишь интересные идеи и грамотное их использование руководством. И есть смысл поощрять кадровых работников, которые умеют находить креативный подход к данному вопросу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несколько примеров нестандартных способов мотивации персонала: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Вынесение наказания в шуточной форме. Это вроде как не очень страшно, однако и неприятно. Человека не наказывают материально, а, к примеру, присваивают титул «Бездельник месяца». Человек, получив такое звание, начнет шевелиться быстрее, чтобы поскорее от него избавиться.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 комната для игр. За границей это пользуется большой популярностью. То есть людям предоставлено специальное помещение, где можно переключиться на игру. После такой небольшой перезагрузки работается гораздо лучше, да и в целом становится приятнее атмосфера в коллективе.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Небольшие презенты, пусть даже очень скромные, врученные неожиданно, по незначительному поводу. Это всегда приятно и подталкивает к лучшей работе.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внимания к семьям сотрудников. Например, оплата стоимости путевок на отдых, подарки детям к новому году, финансирование проведения детских праздничных мероприятий и т. д.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стремления людей неосознанно повторять за другими. Такой метод стал актуальным в кризисные времена, когда поощрять работников материально возможности не было, а как-то мотивировать – необходимо. Тогда директор сам на своем примере демонстрирует подчиненным ответственный подход к делу, а люди стараются не отставать.</a:t>
            </a:r>
          </a:p>
        </p:txBody>
      </p:sp>
    </p:spTree>
    <p:extLst>
      <p:ext uri="{BB962C8B-B14F-4D97-AF65-F5344CB8AC3E}">
        <p14:creationId xmlns:p14="http://schemas.microsoft.com/office/powerpoint/2010/main" val="1500549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743DD5-5BCE-42FF-97B2-45652A20F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55" y="286603"/>
            <a:ext cx="11271380" cy="1450757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функций управления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17A447-7B4E-461B-B930-76B1DE48A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69F78E-B3A0-42B8-AF37-40EE5D71B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62" y="1845734"/>
            <a:ext cx="11467322" cy="443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15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3EAFC1-4F5A-40AE-AB4E-5E47A6F70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персонала на практике небольшого предприятия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FA4AA2-1A44-4B74-9471-175CF5654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выполняется путем анкетирования. В анкету включается обширный перечень различных мотивирующих факторов, и в отношении каждого из них задается два вопроса: какова степень его важности и насколько качество его выполнения устраивает на данный момент сотрудника.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отлично подходит как для небольшого коллектива, так и в случае, когда необходимо провести опрос всех сотрудников целой корпорации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выполнения такова: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Разместить анкеты с вопросами на сайте и предложить сотрудникам дать свои ответы.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Свести в таблицу собранную информацию и выделить насущные вопросы, требующие доработки.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командой найти способы решения выявленных проблем</a:t>
            </a:r>
          </a:p>
        </p:txBody>
      </p:sp>
    </p:spTree>
    <p:extLst>
      <p:ext uri="{BB962C8B-B14F-4D97-AF65-F5344CB8AC3E}">
        <p14:creationId xmlns:p14="http://schemas.microsoft.com/office/powerpoint/2010/main" val="2432019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C8CB0-0AF0-40D2-B84A-9805E6AE7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«Вредные советы»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49F763-3207-42C6-84DA-F3F3F1D43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51" y="1845733"/>
            <a:ext cx="11821885" cy="472566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Обязательно ежедневно кричите на своих сотрудников, причем, если ввернете крепкое слово, так будет даже лучше.</a:t>
            </a:r>
          </a:p>
          <a:p>
            <a:r>
              <a:rPr lang="ru-RU" dirty="0"/>
              <a:t>Пусть каждый знает свое место и не смеет приближаться к вам. Всем своим видом и поведением показывайте, что вы – начальник. У вас должно быть отдельное место для авто, например, и никогда не обедайте вместе со всеми в местном буфете.</a:t>
            </a:r>
          </a:p>
          <a:p>
            <a:r>
              <a:rPr lang="ru-RU" dirty="0"/>
              <a:t>Любые денежные выплаты вроде зарплат или премий вручайте молча, без всяких там «спасибо».</a:t>
            </a:r>
          </a:p>
          <a:p>
            <a:r>
              <a:rPr lang="ru-RU" dirty="0"/>
              <a:t>В отношении всяких мероприятий, как обучающих, так и развлекательных, будьте весьма экономны и всегда старайтесь побыстрее уйти. Скажите, что очень заняты, но не оставайтесь долго с коллективом.</a:t>
            </a:r>
          </a:p>
          <a:p>
            <a:r>
              <a:rPr lang="ru-RU" dirty="0"/>
              <a:t>Проводите больше времени в путешествиях, демонстрируйте всем фото из роскошных мест с яхтами и самолетами. Пусть это будет примером для других.</a:t>
            </a:r>
          </a:p>
          <a:p>
            <a:r>
              <a:rPr lang="ru-RU" dirty="0"/>
              <a:t>Вернувшись после некоторого отсутствия (отпуска, например), найдите, кто «накосячил», пока вас не было. Накажите виновных.</a:t>
            </a:r>
          </a:p>
          <a:p>
            <a:r>
              <a:rPr lang="ru-RU" dirty="0"/>
              <a:t>Не стоит прислушиваться ни к каким идеям подчиненных. Вы сами себе начальник.</a:t>
            </a:r>
          </a:p>
          <a:p>
            <a:r>
              <a:rPr lang="ru-RU" dirty="0"/>
              <a:t>Не тратьте деньги впустую. Люди вполне нормально могут работать без кондиционера, чайника и прочей лишней ерунды.</a:t>
            </a:r>
          </a:p>
        </p:txBody>
      </p:sp>
    </p:spTree>
    <p:extLst>
      <p:ext uri="{BB962C8B-B14F-4D97-AF65-F5344CB8AC3E}">
        <p14:creationId xmlns:p14="http://schemas.microsoft.com/office/powerpoint/2010/main" val="3176810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AF91F-2C70-42FA-8724-2AADE04A8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«Вредные советы»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5BDEE6-3003-408C-A8E1-BD078EEFE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63904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допускайте никаких личных бесед с подчиненными и вообще любых разговоров по поводу каких-то своих идей либо планов.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компании – это строго засекреченная информация, всегда об этом помните.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каждого работника должен быть навешен ярлык, это обязательное правило, приятное для всех.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Те, кто пытается высказывать свою точку зрения, пусть ищут себе другое место работы. Вам такие не нужны.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 в коем случае не приветствуйте сотрудников первыми.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Зарплату лучше не повышать, или делать это не чаще одного раза в пять лет.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Опоздания – это привилегия для вас и ваших фаворитов, остальные за такой проступок должны быть строго наказаны.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совещание для сотрудников должно заканчиваться стрессом, пусть знают свое место.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364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1714AD-9C0C-4DD5-8394-25FEAC2CF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ошибки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402C50-01BA-4B4A-9C14-3E86DC831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95" y="1845733"/>
            <a:ext cx="11812555" cy="4872308"/>
          </a:xfrm>
        </p:spPr>
        <p:txBody>
          <a:bodyPr>
            <a:normAutofit fontScale="77500" lnSpcReduction="20000"/>
          </a:bodyPr>
          <a:lstStyle/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сотрудникам нет элементарного уважения. Это проявляется в поведении начальника, который позволяет себе переходить при общении на крик, устраивать скандалы, ругань, ограничивать доступ к необходимым для работы сведениям. С таким руководителем ни один профессионал долго не задержится.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коллективу нет достаточного доверия. Как результат – сотрудники боятся ответственности, становятся безынициативными, инертными, не стремятся к развитию. Это плохая мотивация для персонала, повышения результативности в работе можно при таких условиях не ждать.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 ждет наказание за любую ошибку, даже если она вызвана оправданным риском, либо произошла впервые. В таком случае люди будут просто бояться проявлять какую-то инициативу. А от дрожащих от страха сотрудников толку мало.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Читайте нашу статью «Стратегия развития предприятия: виды, этапы разработки, плюсы реализации».</a:t>
            </a:r>
          </a:p>
          <a:p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однообразной мотивации персонала, к примеру, только материальной или нематериальной. Далеко не всем нужен оплаченный абонемент в бассейн (может человек и плавать-то не любит). А вот повышение зарплаты было бы очень кстати. Важно выявить и учесть интересы каждого, тогда и результаты будут совсем другие.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подчиненных оценивается необъективно и непрозрачно. Никто не знает, за что можно ожидать наказания или поощрения. Демонстрировать высокую работоспособность в таких условиях вряд ли кто-то захочет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5745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65169-9F58-4DFA-90E2-469E7ED8D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73" y="102638"/>
            <a:ext cx="11355356" cy="1716832"/>
          </a:xfrm>
        </p:spPr>
        <p:txBody>
          <a:bodyPr>
            <a:noAutofit/>
          </a:bodyPr>
          <a:lstStyle/>
          <a:p>
            <a:pPr algn="ctr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Проанализируйте любые три  из предложенных десяти ситуаций, сложившихся на фирме, обоснуйте причины и источники их возникновения и предложите способы мотивации сотрудников с целью устранения конфликтной ситуации с максимальной пользой для фирмы.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2896A2-2CAF-4F53-9320-1ABC64934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347" y="1819470"/>
            <a:ext cx="11523306" cy="503853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4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6400" b="1" dirty="0">
                <a:effectLst/>
                <a:latin typeface="Times New Roman, serif"/>
              </a:rPr>
              <a:t>1. </a:t>
            </a:r>
            <a:r>
              <a:rPr lang="ru-RU" sz="8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Ценного специалиста по маркетингу переманивает конкурент.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8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Организация находится на начальной стадии формирования коллектива. Люди с большим трудом «притираются» друг к другу. Происходит много разногласий.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8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Отдел-победитель внутрифирменного соревнования прошлого года в новом году занял предпоследнее место.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8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В плановом отделе в третий раз возникают громкие скандалы между сотрудниками.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8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Из офиса генерального директора происходит утечка информации конкуренту.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8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В организации работают преимущественно женщины, межличностные отношения напряжены.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8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 Молодые сотрудники постоянно участвуют в проектах НИР на стороне.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8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8. В адрес руководства корпорации постоянно поступают анонимки на генерального директора.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8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9. Работники крупной корпорации противятся слиянию с другой крупной компанией.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8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10. Опытный (10 лет стажа работы) специалист стал хуже выполнять задания.</a:t>
            </a:r>
          </a:p>
          <a:p>
            <a:pPr marL="0" indent="0">
              <a:buNone/>
            </a:pP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40580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8B10A0-E9B2-4568-810C-1F8A01125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2269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86DD9-CDA4-4E6C-9786-5E464C149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071704" cy="56916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599B55-BA55-4591-9C18-B0FC68B0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14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2974EB-3FBE-4063-966C-A09F650A0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045" y="1828286"/>
            <a:ext cx="5487955" cy="425527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9ACE30-4902-4CEC-BC0E-F218323E0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Домашнее задание: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4D284D-FDE2-4698-A72F-20698D706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024" y="1737359"/>
            <a:ext cx="6486331" cy="4346199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1.Основы экономики, менеджмента и маркетинга в общественном питании:  учебник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учреждений сред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образования/ С.Б. Жабина, О.М.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Бурдюгова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А.В.Колесова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-2-е изд., стер. – М.: Издательский центр «Академия», 2018. – 320 с.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Самостоятельно изучить неразобранные на уроке теории мотивации, законспектировать в тетрадь и сделать мини сообщения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(автор теории – основная суть 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Примеры управления мотивацией персонала в России и за границей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(Россия, ОАЭ, Финляндия, Израиль, Запад, Норвегия, и т.д.)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721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90BFD-C4AF-4EC1-89DC-16C251CA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урока: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AD8057-AD6C-46FC-8EB0-5138218B8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Мы познакомились с еще одной важной функцией менеджмента – мотивация персонала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Уяснили для себя, как для будущих управленцев, что мотивация играет важную роль в повышении эффективности производства.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активно поработали на уроке и заработали следующие оценки: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получили домашнее задание, с которого мы и начнем следующий урок.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508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5FF26E-5485-4465-897F-3065F1BF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Наполеон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Бонапарт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EAE993-0C01-48F9-B783-F1B8E3E77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4718" y="1845734"/>
            <a:ext cx="6760962" cy="402336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бываю то лисой, то львом. Весь секрет управления в том, чтобы знать, когда следует быть тем или другим…»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EF0D62-14DA-4590-A791-A2BEBCFEC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662" y="1845734"/>
            <a:ext cx="3180056" cy="436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10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B2A5E-5215-43E5-B904-BCF71FCF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991" y="1891468"/>
            <a:ext cx="10058400" cy="1450757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РАБОТУ И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72B46D-1E3B-4E08-A779-5D681857F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3342225"/>
            <a:ext cx="10058400" cy="2526869"/>
          </a:xfrm>
        </p:spPr>
        <p:txBody>
          <a:bodyPr/>
          <a:lstStyle/>
          <a:p>
            <a:endParaRPr lang="ru-RU" dirty="0"/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окончен</a:t>
            </a:r>
          </a:p>
        </p:txBody>
      </p:sp>
    </p:spTree>
    <p:extLst>
      <p:ext uri="{BB962C8B-B14F-4D97-AF65-F5344CB8AC3E}">
        <p14:creationId xmlns:p14="http://schemas.microsoft.com/office/powerpoint/2010/main" val="43602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DF6FAD-B054-4C0B-BA7C-7FDBA29B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7CE94F-6FF7-4D06-BFA9-140B88F32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76" y="5766319"/>
            <a:ext cx="4864981" cy="1007845"/>
          </a:xfrm>
        </p:spPr>
        <p:txBody>
          <a:bodyPr>
            <a:normAutofit/>
          </a:bodyPr>
          <a:lstStyle/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9BB458-B71A-4C9C-85F4-87D82A235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82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B652D7-9F69-4EDF-B463-8D3642D99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14B0AC-7466-44AD-9C8B-B2AD0848F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0FC836-7791-47B4-A8CC-60A8CF3B2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2637"/>
            <a:ext cx="12192001" cy="797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12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9430F2-DAAD-404B-ACF6-104AF4A5F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047650B-9A36-46FA-8FE7-F8C8BACEC8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36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020249-D988-44D3-9DC1-529C965CA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0C5F84-BD63-4D3C-A50B-E939EA829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8B5B70-91F3-473A-9B43-0ECACB792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466531"/>
            <a:ext cx="12363062" cy="825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07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7CD61-9E03-4C1F-8DFA-C1CD8337F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2DC8E9-9C6F-4C1A-B5E1-D3A2D6FEB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BF4026-C376-4190-8C0D-35D0D33AB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87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0F467-53A1-4841-92A6-03FE8BCA8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1498DB-F1A3-45DC-B31F-309F5EBF1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65D91E-A10E-464F-83C0-BFE9712E2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52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7FD1D-12A7-4575-9860-C87243497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39CA1D-550E-4D04-81FE-F303A2F67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2E121B-98FA-453E-8A10-70043D616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812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57970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5128</TotalTime>
  <Words>1913</Words>
  <Application>Microsoft Office PowerPoint</Application>
  <PresentationFormat>Широкоэкранный</PresentationFormat>
  <Paragraphs>116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Times New Roman, serif</vt:lpstr>
      <vt:lpstr>Wingdings</vt:lpstr>
      <vt:lpstr>Ретро</vt:lpstr>
      <vt:lpstr> Тема:  Функции управления.  Мотивация персонала</vt:lpstr>
      <vt:lpstr>Классификация функций управления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Ключевые принципы мотивации: </vt:lpstr>
      <vt:lpstr>Современная мотивация персонала </vt:lpstr>
      <vt:lpstr>Примеры  индивидуальных способов мотивации:</vt:lpstr>
      <vt:lpstr>Способы морального и психологического воздействия </vt:lpstr>
      <vt:lpstr>Организационные меры </vt:lpstr>
      <vt:lpstr>Нестандартные методы усиления работоспособности коллектива </vt:lpstr>
      <vt:lpstr>Мотивация персонала на практике небольшого предприятия</vt:lpstr>
      <vt:lpstr>«Вредные советы»</vt:lpstr>
      <vt:lpstr>«Вредные советы»</vt:lpstr>
      <vt:lpstr>Типичные ошибки </vt:lpstr>
      <vt:lpstr>Задание.  Проанализируйте любые три  из предложенных десяти ситуаций, сложившихся на фирме, обоснуйте причины и источники их возникновения и предложите способы мотивации сотрудников с целью устранения конфликтной ситуации с максимальной пользой для фирмы.</vt:lpstr>
      <vt:lpstr>Вывод:</vt:lpstr>
      <vt:lpstr>Домашнее задание:</vt:lpstr>
      <vt:lpstr>Итоги урока:</vt:lpstr>
      <vt:lpstr>Наполеон I Бонапарт </vt:lpstr>
      <vt:lpstr>СПАСИБО ЗА РАБОТУ И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Лидерство и руководство  малыми группами</dc:title>
  <dc:creator>Ирина Афонькина</dc:creator>
  <cp:lastModifiedBy>Ирина Афонькина</cp:lastModifiedBy>
  <cp:revision>38</cp:revision>
  <dcterms:created xsi:type="dcterms:W3CDTF">2020-11-07T19:03:39Z</dcterms:created>
  <dcterms:modified xsi:type="dcterms:W3CDTF">2020-11-19T08:54:50Z</dcterms:modified>
</cp:coreProperties>
</file>