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68" r:id="rId3"/>
    <p:sldId id="259" r:id="rId4"/>
    <p:sldId id="260" r:id="rId5"/>
    <p:sldId id="261" r:id="rId6"/>
    <p:sldId id="271" r:id="rId7"/>
    <p:sldId id="272" r:id="rId8"/>
    <p:sldId id="269" r:id="rId9"/>
    <p:sldId id="262" r:id="rId10"/>
    <p:sldId id="270" r:id="rId11"/>
    <p:sldId id="263" r:id="rId12"/>
    <p:sldId id="273" r:id="rId13"/>
    <p:sldId id="274" r:id="rId14"/>
    <p:sldId id="264" r:id="rId15"/>
    <p:sldId id="265" r:id="rId16"/>
    <p:sldId id="275" r:id="rId17"/>
    <p:sldId id="266" r:id="rId18"/>
    <p:sldId id="267" r:id="rId1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50" autoAdjust="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736F3E6-D83B-4862-901F-A1BA914FC472}" type="datetimeFigureOut">
              <a:rPr lang="ru-RU" smtClean="0"/>
              <a:pPr/>
              <a:t>13.03.2023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2564632D-7040-4848-A3CD-056B46236345}"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736F3E6-D83B-4862-901F-A1BA914FC472}" type="datetimeFigureOut">
              <a:rPr lang="ru-RU" smtClean="0"/>
              <a:pPr/>
              <a:t>13.03.2023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2564632D-7040-4848-A3CD-056B46236345}"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B736F3E6-D83B-4862-901F-A1BA914FC472}" type="datetimeFigureOut">
              <a:rPr lang="ru-RU" smtClean="0"/>
              <a:pPr/>
              <a:t>13.03.2023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2564632D-7040-4848-A3CD-056B46236345}" type="slidenum">
              <a:rPr lang="ru-RU" smtClean="0"/>
              <a:pPr/>
              <a:t>‹#›</a:t>
            </a:fld>
            <a:endParaRPr lang="ru-RU" dirty="0"/>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736F3E6-D83B-4862-901F-A1BA914FC472}" type="datetimeFigureOut">
              <a:rPr lang="ru-RU" smtClean="0"/>
              <a:pPr/>
              <a:t>13.03.2023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2564632D-7040-4848-A3CD-056B46236345}" type="slidenum">
              <a:rPr lang="ru-RU" smtClean="0"/>
              <a:pPr/>
              <a:t>‹#›</a:t>
            </a:fld>
            <a:endParaRPr lang="ru-RU" dirty="0"/>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736F3E6-D83B-4862-901F-A1BA914FC472}" type="datetimeFigureOut">
              <a:rPr lang="ru-RU" smtClean="0"/>
              <a:pPr/>
              <a:t>13.03.2023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2564632D-7040-4848-A3CD-056B46236345}"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B736F3E6-D83B-4862-901F-A1BA914FC472}" type="datetimeFigureOut">
              <a:rPr lang="ru-RU" smtClean="0"/>
              <a:pPr/>
              <a:t>13.03.2023</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2564632D-7040-4848-A3CD-056B46236345}" type="slidenum">
              <a:rPr lang="ru-RU" smtClean="0"/>
              <a:pPr/>
              <a:t>‹#›</a:t>
            </a:fld>
            <a:endParaRPr lang="ru-RU" dirty="0"/>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736F3E6-D83B-4862-901F-A1BA914FC472}" type="datetimeFigureOut">
              <a:rPr lang="ru-RU" smtClean="0"/>
              <a:pPr/>
              <a:t>13.03.2023</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2564632D-7040-4848-A3CD-056B46236345}"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736F3E6-D83B-4862-901F-A1BA914FC472}" type="datetimeFigureOut">
              <a:rPr lang="ru-RU" smtClean="0"/>
              <a:pPr/>
              <a:t>13.03.2023</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2564632D-7040-4848-A3CD-056B46236345}"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Date Placeholder 1"/>
          <p:cNvSpPr>
            <a:spLocks noGrp="1"/>
          </p:cNvSpPr>
          <p:nvPr>
            <p:ph type="dt" sz="half" idx="10"/>
          </p:nvPr>
        </p:nvSpPr>
        <p:spPr/>
        <p:txBody>
          <a:bodyPr/>
          <a:lstStyle/>
          <a:p>
            <a:fld id="{B736F3E6-D83B-4862-901F-A1BA914FC472}" type="datetimeFigureOut">
              <a:rPr lang="ru-RU" smtClean="0"/>
              <a:pPr/>
              <a:t>13.03.2023</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2564632D-7040-4848-A3CD-056B46236345}"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B736F3E6-D83B-4862-901F-A1BA914FC472}" type="datetimeFigureOut">
              <a:rPr lang="ru-RU" smtClean="0"/>
              <a:pPr/>
              <a:t>13.03.2023</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2564632D-7040-4848-A3CD-056B46236345}" type="slidenum">
              <a:rPr lang="ru-RU" smtClean="0"/>
              <a:pPr/>
              <a:t>‹#›</a:t>
            </a:fld>
            <a:endParaRPr lang="ru-RU" dirty="0"/>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736F3E6-D83B-4862-901F-A1BA914FC472}" type="datetimeFigureOut">
              <a:rPr lang="ru-RU" smtClean="0"/>
              <a:pPr/>
              <a:t>13.03.2023</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2564632D-7040-4848-A3CD-056B46236345}" type="slidenum">
              <a:rPr lang="ru-RU" smtClean="0"/>
              <a:pPr/>
              <a:t>‹#›</a:t>
            </a:fld>
            <a:endParaRPr lang="ru-RU" dirty="0"/>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B736F3E6-D83B-4862-901F-A1BA914FC472}" type="datetimeFigureOut">
              <a:rPr lang="ru-RU" smtClean="0"/>
              <a:pPr/>
              <a:t>13.03.2023</a:t>
            </a:fld>
            <a:endParaRPr lang="ru-RU" dirty="0"/>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2564632D-7040-4848-A3CD-056B46236345}" type="slidenum">
              <a:rPr lang="ru-RU" smtClean="0"/>
              <a:pPr/>
              <a:t>‹#›</a:t>
            </a:fld>
            <a:endParaRPr lang="ru-RU" dirty="0"/>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9.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860032" y="1556792"/>
            <a:ext cx="3812645" cy="2429934"/>
          </a:xfrm>
        </p:spPr>
        <p:txBody>
          <a:bodyPr>
            <a:normAutofit/>
          </a:bodyPr>
          <a:lstStyle/>
          <a:p>
            <a:r>
              <a:rPr lang="en-US" sz="3200" b="1" dirty="0" smtClean="0">
                <a:solidFill>
                  <a:schemeClr val="tx2">
                    <a:lumMod val="75000"/>
                  </a:schemeClr>
                </a:solidFill>
                <a:latin typeface="Algerian" pitchFamily="82" charset="0"/>
              </a:rPr>
              <a:t>Christmas in Great Britain: customs and traditions </a:t>
            </a:r>
            <a:endParaRPr lang="ru-RU" sz="3200" b="1" dirty="0">
              <a:solidFill>
                <a:schemeClr val="tx2">
                  <a:lumMod val="75000"/>
                </a:schemeClr>
              </a:solidFill>
            </a:endParaRPr>
          </a:p>
        </p:txBody>
      </p:sp>
      <p:pic>
        <p:nvPicPr>
          <p:cNvPr id="10" name="Рисунок 9"/>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359" r="4359"/>
          <a:stretch>
            <a:fillRect/>
          </a:stretch>
        </p:blipFill>
        <p:spPr>
          <a:xfrm>
            <a:off x="571472" y="1071546"/>
            <a:ext cx="4214842" cy="4143404"/>
          </a:xfrm>
        </p:spPr>
      </p:pic>
    </p:spTree>
    <p:extLst>
      <p:ext uri="{BB962C8B-B14F-4D97-AF65-F5344CB8AC3E}">
        <p14:creationId xmlns:p14="http://schemas.microsoft.com/office/powerpoint/2010/main" val="1629878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half" idx="2"/>
          </p:nvPr>
        </p:nvSpPr>
        <p:spPr>
          <a:xfrm>
            <a:off x="4427985" y="476673"/>
            <a:ext cx="4258816" cy="4730328"/>
          </a:xfrm>
        </p:spPr>
        <p:txBody>
          <a:bodyPr>
            <a:normAutofit lnSpcReduction="10000"/>
          </a:bodyPr>
          <a:lstStyle/>
          <a:p>
            <a:pPr algn="ctr"/>
            <a:r>
              <a:rPr lang="en-US" sz="2400" dirty="0" smtClean="0">
                <a:solidFill>
                  <a:schemeClr val="tx2">
                    <a:lumMod val="75000"/>
                  </a:schemeClr>
                </a:solidFill>
              </a:rPr>
              <a:t>The traditional colors of Christmas are green and red. White, silver and gold are also popular. Red symbolizes the blood of Jesus, which was shed in his crucifixion, while green symbolizes eternal life. Besides the Christmas tree, holly and mistletoe are used to decorate the house. Mistletoe is hung over doors. It is said that the girl who was not kissed under it at Christmas wouldn’t get married that year. </a:t>
            </a:r>
            <a:endParaRPr lang="ru-RU" sz="2400" dirty="0">
              <a:solidFill>
                <a:schemeClr val="tx2">
                  <a:lumMod val="75000"/>
                </a:schemeClr>
              </a:solidFill>
            </a:endParaRPr>
          </a:p>
        </p:txBody>
      </p:sp>
      <p:pic>
        <p:nvPicPr>
          <p:cNvPr id="3074"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3327" b="3327"/>
          <a:stretch>
            <a:fillRect/>
          </a:stretch>
        </p:blipFill>
        <p:spPr bwMode="auto">
          <a:xfrm>
            <a:off x="467544" y="908720"/>
            <a:ext cx="4176464"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6086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half" idx="2"/>
          </p:nvPr>
        </p:nvSpPr>
        <p:spPr>
          <a:xfrm>
            <a:off x="4788024" y="548680"/>
            <a:ext cx="3818467" cy="4392488"/>
          </a:xfrm>
        </p:spPr>
        <p:txBody>
          <a:bodyPr>
            <a:noAutofit/>
          </a:bodyPr>
          <a:lstStyle/>
          <a:p>
            <a:pPr algn="ctr"/>
            <a:r>
              <a:rPr lang="en-US" sz="2400" dirty="0" smtClean="0">
                <a:solidFill>
                  <a:schemeClr val="tx2">
                    <a:lumMod val="75000"/>
                  </a:schemeClr>
                </a:solidFill>
              </a:rPr>
              <a:t>The following tradition connected with Christmas is gift giving. Children believe that Santa Claus gives presents to them. On the eve of Christmas children hang  their stockings, so that Santa could put presents into them, and if the child didn’t behave properly Santa Claus can put in the stockings a piece of coal. </a:t>
            </a:r>
            <a:endParaRPr lang="ru-RU" sz="2400" dirty="0">
              <a:solidFill>
                <a:schemeClr val="tx2">
                  <a:lumMod val="75000"/>
                </a:schemeClr>
              </a:solidFill>
            </a:endParaRPr>
          </a:p>
        </p:txBody>
      </p:sp>
      <p:pic>
        <p:nvPicPr>
          <p:cNvPr id="1027" name="Picture 3"/>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2117" r="12117"/>
          <a:stretch>
            <a:fillRect/>
          </a:stretch>
        </p:blipFill>
        <p:spPr bwMode="auto">
          <a:xfrm>
            <a:off x="0" y="908720"/>
            <a:ext cx="5112568"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7255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half" idx="2"/>
          </p:nvPr>
        </p:nvSpPr>
        <p:spPr>
          <a:xfrm>
            <a:off x="4499992" y="980728"/>
            <a:ext cx="3818467" cy="4464496"/>
          </a:xfrm>
        </p:spPr>
        <p:txBody>
          <a:bodyPr>
            <a:normAutofit/>
          </a:bodyPr>
          <a:lstStyle/>
          <a:p>
            <a:pPr algn="ctr"/>
            <a:r>
              <a:rPr lang="en-US" sz="2400" dirty="0" smtClean="0">
                <a:solidFill>
                  <a:schemeClr val="tx2">
                    <a:lumMod val="75000"/>
                  </a:schemeClr>
                </a:solidFill>
              </a:rPr>
              <a:t>Santa Claus got its name from a man known as Saint Nicholas. Nicholas was Bishop of Myra, in modern day Turkey, during the 4</a:t>
            </a:r>
            <a:r>
              <a:rPr lang="en-US" sz="2400" baseline="30000" dirty="0" smtClean="0">
                <a:solidFill>
                  <a:schemeClr val="tx2">
                    <a:lumMod val="75000"/>
                  </a:schemeClr>
                </a:solidFill>
              </a:rPr>
              <a:t>th</a:t>
            </a:r>
            <a:r>
              <a:rPr lang="en-US" sz="2400" dirty="0" smtClean="0">
                <a:solidFill>
                  <a:schemeClr val="tx2">
                    <a:lumMod val="75000"/>
                  </a:schemeClr>
                </a:solidFill>
              </a:rPr>
              <a:t> century. He was noted for the care of children, generosity, and the giving of gifts. He gave his wealth to the poor and often to children.</a:t>
            </a:r>
            <a:endParaRPr lang="ru-RU" sz="2400" dirty="0">
              <a:solidFill>
                <a:schemeClr val="tx2">
                  <a:lumMod val="75000"/>
                </a:schemeClr>
              </a:solidFill>
            </a:endParaRPr>
          </a:p>
        </p:txBody>
      </p:sp>
      <p:pic>
        <p:nvPicPr>
          <p:cNvPr id="1026"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0628" b="10628"/>
          <a:stretch>
            <a:fillRect/>
          </a:stretch>
        </p:blipFill>
        <p:spPr bwMode="auto">
          <a:xfrm>
            <a:off x="107504" y="620688"/>
            <a:ext cx="4873708"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8270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half" idx="2"/>
          </p:nvPr>
        </p:nvSpPr>
        <p:spPr>
          <a:xfrm>
            <a:off x="4644008" y="1556792"/>
            <a:ext cx="3818467" cy="2421467"/>
          </a:xfrm>
        </p:spPr>
        <p:txBody>
          <a:bodyPr>
            <a:normAutofit/>
          </a:bodyPr>
          <a:lstStyle/>
          <a:p>
            <a:pPr algn="ctr"/>
            <a:r>
              <a:rPr lang="en-US" sz="2400" dirty="0" smtClean="0">
                <a:solidFill>
                  <a:schemeClr val="tx2">
                    <a:lumMod val="75000"/>
                  </a:schemeClr>
                </a:solidFill>
              </a:rPr>
              <a:t>The modern popular image of Santa Claus was created in the USA, and particular in New York. A new image of Santa Claus created the artist named Nast in 1863. </a:t>
            </a:r>
            <a:endParaRPr lang="ru-RU" sz="2400" dirty="0">
              <a:solidFill>
                <a:schemeClr val="tx2">
                  <a:lumMod val="75000"/>
                </a:schemeClr>
              </a:solidFill>
            </a:endParaRPr>
          </a:p>
        </p:txBody>
      </p:sp>
      <p:pic>
        <p:nvPicPr>
          <p:cNvPr id="8194"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253" r="1253"/>
          <a:stretch>
            <a:fillRect/>
          </a:stretch>
        </p:blipFill>
        <p:spPr bwMode="auto">
          <a:xfrm>
            <a:off x="0" y="476672"/>
            <a:ext cx="4968552" cy="4868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7875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half" idx="2"/>
          </p:nvPr>
        </p:nvSpPr>
        <p:spPr>
          <a:xfrm>
            <a:off x="4644008" y="908720"/>
            <a:ext cx="3818467" cy="3888432"/>
          </a:xfrm>
        </p:spPr>
        <p:txBody>
          <a:bodyPr>
            <a:normAutofit/>
          </a:bodyPr>
          <a:lstStyle/>
          <a:p>
            <a:pPr algn="ctr"/>
            <a:r>
              <a:rPr lang="en-US" sz="2400" dirty="0" smtClean="0">
                <a:solidFill>
                  <a:schemeClr val="tx2">
                    <a:lumMod val="75000"/>
                  </a:schemeClr>
                </a:solidFill>
              </a:rPr>
              <a:t>Carol singing is an essential part of Christmas. No church or school is without its carol service. Before Christmas groups of singers perform traditional Christmas songs or carols in the streets, shops and squares. They collect money for charity.</a:t>
            </a:r>
            <a:endParaRPr lang="ru-RU" sz="2400" dirty="0">
              <a:solidFill>
                <a:schemeClr val="tx2">
                  <a:lumMod val="75000"/>
                </a:schemeClr>
              </a:solidFill>
            </a:endParaRPr>
          </a:p>
        </p:txBody>
      </p:sp>
      <p:pic>
        <p:nvPicPr>
          <p:cNvPr id="5" name="Рисунок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640" r="1640"/>
          <a:stretch>
            <a:fillRect/>
          </a:stretch>
        </p:blipFill>
        <p:spPr>
          <a:xfrm>
            <a:off x="755576" y="692696"/>
            <a:ext cx="3566160" cy="2926080"/>
          </a:xfr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32" y="3717032"/>
            <a:ext cx="2647950" cy="1724025"/>
          </a:xfrm>
          <a:prstGeom prst="rect">
            <a:avLst/>
          </a:prstGeom>
        </p:spPr>
      </p:pic>
    </p:spTree>
    <p:extLst>
      <p:ext uri="{BB962C8B-B14F-4D97-AF65-F5344CB8AC3E}">
        <p14:creationId xmlns:p14="http://schemas.microsoft.com/office/powerpoint/2010/main" val="3846232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half" idx="2"/>
          </p:nvPr>
        </p:nvSpPr>
        <p:spPr>
          <a:xfrm>
            <a:off x="4716016" y="1052736"/>
            <a:ext cx="3890475" cy="3600400"/>
          </a:xfrm>
        </p:spPr>
        <p:txBody>
          <a:bodyPr>
            <a:noAutofit/>
          </a:bodyPr>
          <a:lstStyle/>
          <a:p>
            <a:pPr algn="ctr"/>
            <a:r>
              <a:rPr lang="en-US" sz="2400" dirty="0" smtClean="0">
                <a:solidFill>
                  <a:schemeClr val="tx2">
                    <a:lumMod val="75000"/>
                  </a:schemeClr>
                </a:solidFill>
              </a:rPr>
              <a:t>Christmas dinner usually consists of roast turkey, sometimes with roast beef or ham. There is also cranberry sauce, bread sauce, roast potatoes, vegetables, Brussels sprouts, parsnips and carrots, Christmas pudding and mince pies.</a:t>
            </a:r>
            <a:endParaRPr lang="ru-RU" sz="2400" dirty="0">
              <a:solidFill>
                <a:schemeClr val="tx2">
                  <a:lumMod val="75000"/>
                </a:schemeClr>
              </a:solidFill>
            </a:endParaRPr>
          </a:p>
        </p:txBody>
      </p:sp>
      <p:pic>
        <p:nvPicPr>
          <p:cNvPr id="43" name="Рисунок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3418" y="4509120"/>
            <a:ext cx="2428875" cy="1885950"/>
          </a:xfrm>
          <a:prstGeom prst="rect">
            <a:avLst/>
          </a:prstGeom>
        </p:spPr>
      </p:pic>
      <p:pic>
        <p:nvPicPr>
          <p:cNvPr id="7" name="Рисунок 6"/>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9819" r="9819"/>
          <a:stretch>
            <a:fillRect/>
          </a:stretch>
        </p:blipFill>
        <p:spPr>
          <a:xfrm>
            <a:off x="539552" y="332656"/>
            <a:ext cx="3566160" cy="2926080"/>
          </a:xfr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971" y="3388221"/>
            <a:ext cx="2466975" cy="1847850"/>
          </a:xfrm>
          <a:prstGeom prst="rect">
            <a:avLst/>
          </a:prstGeom>
        </p:spPr>
      </p:pic>
    </p:spTree>
    <p:extLst>
      <p:ext uri="{BB962C8B-B14F-4D97-AF65-F5344CB8AC3E}">
        <p14:creationId xmlns:p14="http://schemas.microsoft.com/office/powerpoint/2010/main" val="701205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half" idx="2"/>
          </p:nvPr>
        </p:nvSpPr>
        <p:spPr>
          <a:xfrm>
            <a:off x="4860032" y="1700808"/>
            <a:ext cx="3818467" cy="2421467"/>
          </a:xfrm>
        </p:spPr>
        <p:txBody>
          <a:bodyPr>
            <a:normAutofit/>
          </a:bodyPr>
          <a:lstStyle/>
          <a:p>
            <a:pPr algn="ctr"/>
            <a:r>
              <a:rPr lang="en-US" sz="2400" dirty="0" smtClean="0">
                <a:solidFill>
                  <a:schemeClr val="tx2">
                    <a:lumMod val="75000"/>
                  </a:schemeClr>
                </a:solidFill>
              </a:rPr>
              <a:t>After the meal the members of the family sit down in front of the television for traditional Christmas speech of the British Monarch.</a:t>
            </a:r>
            <a:endParaRPr lang="ru-RU" sz="2400" dirty="0">
              <a:solidFill>
                <a:schemeClr val="tx2">
                  <a:lumMod val="75000"/>
                </a:schemeClr>
              </a:solidFill>
            </a:endParaRPr>
          </a:p>
        </p:txBody>
      </p:sp>
      <p:pic>
        <p:nvPicPr>
          <p:cNvPr id="9218" name="Picture 2"/>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18114" r="18114"/>
          <a:stretch>
            <a:fillRect/>
          </a:stretch>
        </p:blipFill>
        <p:spPr bwMode="auto">
          <a:xfrm>
            <a:off x="467544" y="908720"/>
            <a:ext cx="4680520" cy="4174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8249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92500"/>
          </a:bodyPr>
          <a:lstStyle/>
          <a:p>
            <a:pPr algn="ctr"/>
            <a:r>
              <a:rPr lang="en-US" b="1" dirty="0" smtClean="0"/>
              <a:t>Conclusion </a:t>
            </a:r>
          </a:p>
          <a:p>
            <a:r>
              <a:rPr lang="en-US" dirty="0" smtClean="0"/>
              <a:t>In our opinion working on this problem we have received additional knowledge about Christmas in Great Britain and customs and traditions which are connected with this holiday. It has helped us to expand our lexical stock and our general outlook. We  have found interesting information about some customs and traditions. And the educational complex doesn’t contain this information. We  think that this work will be useful as for students as well for teachers.  </a:t>
            </a:r>
            <a:endParaRPr lang="ru-RU" dirty="0"/>
          </a:p>
        </p:txBody>
      </p:sp>
    </p:spTree>
    <p:extLst>
      <p:ext uri="{BB962C8B-B14F-4D97-AF65-F5344CB8AC3E}">
        <p14:creationId xmlns:p14="http://schemas.microsoft.com/office/powerpoint/2010/main" val="3684628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766" b="766"/>
          <a:stretch>
            <a:fillRect/>
          </a:stretch>
        </p:blipFill>
        <p:spPr>
          <a:xfrm>
            <a:off x="2843808" y="1772816"/>
            <a:ext cx="3566160" cy="2926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6087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Текст 5"/>
          <p:cNvSpPr>
            <a:spLocks noGrp="1"/>
          </p:cNvSpPr>
          <p:nvPr>
            <p:ph type="body" sz="half" idx="2"/>
          </p:nvPr>
        </p:nvSpPr>
        <p:spPr>
          <a:xfrm>
            <a:off x="4716016" y="548680"/>
            <a:ext cx="3890475" cy="5040560"/>
          </a:xfrm>
        </p:spPr>
        <p:txBody>
          <a:bodyPr>
            <a:normAutofit lnSpcReduction="10000"/>
          </a:bodyPr>
          <a:lstStyle/>
          <a:p>
            <a:pPr algn="ctr"/>
            <a:r>
              <a:rPr lang="en-US" sz="2400" dirty="0" smtClean="0">
                <a:solidFill>
                  <a:schemeClr val="tx2">
                    <a:lumMod val="75000"/>
                  </a:schemeClr>
                </a:solidFill>
              </a:rPr>
              <a:t>On the 25</a:t>
            </a:r>
            <a:r>
              <a:rPr lang="en-US" sz="2400" baseline="30000" dirty="0" smtClean="0">
                <a:solidFill>
                  <a:schemeClr val="tx2">
                    <a:lumMod val="75000"/>
                  </a:schemeClr>
                </a:solidFill>
              </a:rPr>
              <a:t>th</a:t>
            </a:r>
            <a:r>
              <a:rPr lang="en-US" sz="2400" dirty="0" smtClean="0">
                <a:solidFill>
                  <a:schemeClr val="tx2">
                    <a:lumMod val="75000"/>
                  </a:schemeClr>
                </a:solidFill>
              </a:rPr>
              <a:t> of December people in many countries celebrate Christmas. The word “Christmas”  comes from the words “Christ’s Mass” that is the celebration of the birth of Jesus Christ. This holiday means the beginning of the New Year and the new life. For many people it is the most important festival of the year. It’s time of love and happiness</a:t>
            </a:r>
            <a:r>
              <a:rPr lang="en-US" sz="2400" dirty="0" smtClean="0">
                <a:solidFill>
                  <a:schemeClr val="bg1"/>
                </a:solidFill>
              </a:rPr>
              <a:t>. </a:t>
            </a:r>
            <a:endParaRPr lang="ru-RU" sz="2400" dirty="0">
              <a:solidFill>
                <a:schemeClr val="bg1"/>
              </a:solidFill>
            </a:endParaRPr>
          </a:p>
        </p:txBody>
      </p:sp>
      <p:pic>
        <p:nvPicPr>
          <p:cNvPr id="1026" name="Picture 2" descr="http://guennbretagne.g.u.pic.centerblog.net/o/c2c2d2d6.jp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4241" r="4241"/>
          <a:stretch>
            <a:fillRect/>
          </a:stretch>
        </p:blipFill>
        <p:spPr bwMode="auto">
          <a:xfrm>
            <a:off x="604323" y="1268760"/>
            <a:ext cx="3861429"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527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Текст 5"/>
          <p:cNvSpPr>
            <a:spLocks noGrp="1"/>
          </p:cNvSpPr>
          <p:nvPr>
            <p:ph type="body" sz="half" idx="2"/>
          </p:nvPr>
        </p:nvSpPr>
        <p:spPr>
          <a:xfrm>
            <a:off x="4788024" y="980728"/>
            <a:ext cx="3818467" cy="3744416"/>
          </a:xfrm>
        </p:spPr>
        <p:txBody>
          <a:bodyPr>
            <a:noAutofit/>
          </a:bodyPr>
          <a:lstStyle/>
          <a:p>
            <a:pPr algn="ctr"/>
            <a:r>
              <a:rPr lang="en-US" sz="2400" dirty="0" smtClean="0">
                <a:solidFill>
                  <a:schemeClr val="tx2">
                    <a:lumMod val="75000"/>
                  </a:schemeClr>
                </a:solidFill>
              </a:rPr>
              <a:t>On this day people celebrate the birth of Jesus Christ, the Son of God. The birth took place in a stable – the place, where animals lived. Shepherds from the fields surrounding Bethlehem were told of the birth of Jesus by angels, and they were the first to see the Child.</a:t>
            </a:r>
          </a:p>
          <a:p>
            <a:endParaRPr lang="ru-RU" sz="2400" dirty="0"/>
          </a:p>
        </p:txBody>
      </p:sp>
      <p:pic>
        <p:nvPicPr>
          <p:cNvPr id="11" name="Рисунок 10"/>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501" r="2501"/>
          <a:stretch>
            <a:fillRect/>
          </a:stretch>
        </p:blipFill>
        <p:spPr>
          <a:xfrm>
            <a:off x="714348" y="1071546"/>
            <a:ext cx="3929090" cy="3714776"/>
          </a:xfrm>
        </p:spPr>
      </p:pic>
    </p:spTree>
    <p:extLst>
      <p:ext uri="{BB962C8B-B14F-4D97-AF65-F5344CB8AC3E}">
        <p14:creationId xmlns:p14="http://schemas.microsoft.com/office/powerpoint/2010/main" val="2260274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half" idx="2"/>
          </p:nvPr>
        </p:nvSpPr>
        <p:spPr>
          <a:xfrm>
            <a:off x="4788024" y="476672"/>
            <a:ext cx="3818467" cy="4608512"/>
          </a:xfrm>
        </p:spPr>
        <p:txBody>
          <a:bodyPr>
            <a:noAutofit/>
          </a:bodyPr>
          <a:lstStyle/>
          <a:p>
            <a:pPr algn="ctr"/>
            <a:r>
              <a:rPr lang="en-US" sz="2400" dirty="0" smtClean="0">
                <a:solidFill>
                  <a:schemeClr val="tx2">
                    <a:lumMod val="75000"/>
                  </a:schemeClr>
                </a:solidFill>
              </a:rPr>
              <a:t>Three wise men, they were kings, visited the infant Jesus in the stable. In a land far away from Judea they saw a new star in the sky. They understood  a new star meant someone special was born. They decided to follow the star and find the Baby. These wise men wanted to worship Jesus and to give Him wonderful gifts. </a:t>
            </a:r>
            <a:endParaRPr lang="ru-RU" sz="2400" dirty="0">
              <a:solidFill>
                <a:schemeClr val="tx2">
                  <a:lumMod val="75000"/>
                </a:schemeClr>
              </a:solidFill>
            </a:endParaRPr>
          </a:p>
        </p:txBody>
      </p:sp>
      <p:pic>
        <p:nvPicPr>
          <p:cNvPr id="5" name="Рисунок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687" r="2687"/>
          <a:stretch>
            <a:fillRect/>
          </a:stretch>
        </p:blipFill>
        <p:spPr>
          <a:xfrm>
            <a:off x="500034" y="1000108"/>
            <a:ext cx="4214842" cy="4071966"/>
          </a:xfrm>
        </p:spPr>
      </p:pic>
    </p:spTree>
    <p:extLst>
      <p:ext uri="{BB962C8B-B14F-4D97-AF65-F5344CB8AC3E}">
        <p14:creationId xmlns:p14="http://schemas.microsoft.com/office/powerpoint/2010/main" val="2032309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half" idx="2"/>
          </p:nvPr>
        </p:nvSpPr>
        <p:spPr>
          <a:xfrm>
            <a:off x="4727848" y="404664"/>
            <a:ext cx="3829615" cy="5184576"/>
          </a:xfrm>
        </p:spPr>
        <p:txBody>
          <a:bodyPr>
            <a:noAutofit/>
          </a:bodyPr>
          <a:lstStyle/>
          <a:p>
            <a:pPr algn="ctr"/>
            <a:r>
              <a:rPr lang="en-US" sz="2400" dirty="0" smtClean="0">
                <a:solidFill>
                  <a:schemeClr val="tx2">
                    <a:lumMod val="75000"/>
                  </a:schemeClr>
                </a:solidFill>
              </a:rPr>
              <a:t>In general, British people get prepared for this holiday very carefully. They decorate their houses in the traditional way. Christmas trees are set up in houses, in the streets and churches. The outside of houses may be decorated with lights and illuminated Christmas figures. Other traditional decorations include bells, candles, stockings, wreaths and angels. </a:t>
            </a:r>
            <a:endParaRPr lang="ru-RU" sz="2400" dirty="0">
              <a:solidFill>
                <a:schemeClr val="tx2">
                  <a:lumMod val="75000"/>
                </a:schemeClr>
              </a:solidFill>
            </a:endParaRPr>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578" y="548680"/>
            <a:ext cx="4411730" cy="4536504"/>
          </a:xfrm>
          <a:prstGeom prst="rect">
            <a:avLst/>
          </a:prstGeom>
        </p:spPr>
      </p:pic>
    </p:spTree>
    <p:extLst>
      <p:ext uri="{BB962C8B-B14F-4D97-AF65-F5344CB8AC3E}">
        <p14:creationId xmlns:p14="http://schemas.microsoft.com/office/powerpoint/2010/main" val="1416250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23528" y="125361"/>
            <a:ext cx="8496944" cy="6694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5256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79512" y="201853"/>
            <a:ext cx="8856984" cy="6585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9088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half" idx="2"/>
          </p:nvPr>
        </p:nvSpPr>
        <p:spPr>
          <a:xfrm>
            <a:off x="4499992" y="692696"/>
            <a:ext cx="3962483" cy="5112568"/>
          </a:xfrm>
        </p:spPr>
        <p:txBody>
          <a:bodyPr>
            <a:noAutofit/>
          </a:bodyPr>
          <a:lstStyle/>
          <a:p>
            <a:pPr algn="ctr"/>
            <a:r>
              <a:rPr lang="en-US" sz="2400" dirty="0" smtClean="0">
                <a:solidFill>
                  <a:schemeClr val="tx2">
                    <a:lumMod val="75000"/>
                  </a:schemeClr>
                </a:solidFill>
              </a:rPr>
              <a:t>The Germans are believed to be the first to use the Christmas tree in their celebrations and Martin Luther was the first to place a star on the top of the tree. This star represents the star which appeared over the stable in which Christ was born. From </a:t>
            </a:r>
            <a:r>
              <a:rPr lang="en-US" sz="2400" dirty="0">
                <a:solidFill>
                  <a:schemeClr val="tx2">
                    <a:lumMod val="75000"/>
                  </a:schemeClr>
                </a:solidFill>
              </a:rPr>
              <a:t>G</a:t>
            </a:r>
            <a:r>
              <a:rPr lang="en-US" sz="2400" dirty="0" smtClean="0">
                <a:solidFill>
                  <a:schemeClr val="tx2">
                    <a:lumMod val="75000"/>
                  </a:schemeClr>
                </a:solidFill>
              </a:rPr>
              <a:t>ermany this custom was introduced to Britain while Queen Victoria ruled the country. It happened in the 19</a:t>
            </a:r>
            <a:r>
              <a:rPr lang="en-US" sz="2400" baseline="30000" dirty="0" smtClean="0">
                <a:solidFill>
                  <a:schemeClr val="tx2">
                    <a:lumMod val="75000"/>
                  </a:schemeClr>
                </a:solidFill>
              </a:rPr>
              <a:t>th</a:t>
            </a:r>
            <a:r>
              <a:rPr lang="en-US" sz="2400" dirty="0" smtClean="0">
                <a:solidFill>
                  <a:schemeClr val="tx2">
                    <a:lumMod val="75000"/>
                  </a:schemeClr>
                </a:solidFill>
              </a:rPr>
              <a:t> century.  </a:t>
            </a:r>
            <a:endParaRPr lang="ru-RU" sz="2400" dirty="0">
              <a:solidFill>
                <a:schemeClr val="tx2">
                  <a:lumMod val="75000"/>
                </a:schemeClr>
              </a:solidFill>
            </a:endParaRPr>
          </a:p>
        </p:txBody>
      </p:sp>
      <p:pic>
        <p:nvPicPr>
          <p:cNvPr id="2050"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1798" b="11798"/>
          <a:stretch>
            <a:fillRect/>
          </a:stretch>
        </p:blipFill>
        <p:spPr bwMode="auto">
          <a:xfrm>
            <a:off x="467544" y="764704"/>
            <a:ext cx="4264225"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0189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sz="half" idx="2"/>
          </p:nvPr>
        </p:nvSpPr>
        <p:spPr>
          <a:xfrm>
            <a:off x="4716016" y="476672"/>
            <a:ext cx="3818467" cy="5184576"/>
          </a:xfrm>
        </p:spPr>
        <p:txBody>
          <a:bodyPr>
            <a:noAutofit/>
          </a:bodyPr>
          <a:lstStyle/>
          <a:p>
            <a:pPr algn="ctr"/>
            <a:r>
              <a:rPr lang="en-US" sz="2400" dirty="0" smtClean="0">
                <a:solidFill>
                  <a:schemeClr val="tx2">
                    <a:lumMod val="75000"/>
                  </a:schemeClr>
                </a:solidFill>
              </a:rPr>
              <a:t>Every year a beautiful Christmas tree stands on Trafalgar Square. People of Norway send a Christmas tree to people of Great Britain every year. Norwegian people do it in thanks for Britain’s support during the Second World War. It comes to Britain by the sea and already decorated in Norwegian style and with 500 lights. </a:t>
            </a:r>
            <a:endParaRPr lang="ru-RU" sz="2400" dirty="0">
              <a:solidFill>
                <a:schemeClr val="tx2">
                  <a:lumMod val="75000"/>
                </a:schemeClr>
              </a:solidFill>
            </a:endParaRPr>
          </a:p>
        </p:txBody>
      </p:sp>
      <p:pic>
        <p:nvPicPr>
          <p:cNvPr id="6146"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5763" r="15763"/>
          <a:stretch>
            <a:fillRect/>
          </a:stretch>
        </p:blipFill>
        <p:spPr bwMode="auto">
          <a:xfrm>
            <a:off x="323528" y="465497"/>
            <a:ext cx="4752528" cy="4998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46612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434</TotalTime>
  <Words>815</Words>
  <Application>Microsoft Office PowerPoint</Application>
  <PresentationFormat>Экран (4:3)</PresentationFormat>
  <Paragraphs>16</Paragraphs>
  <Slides>18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Волна</vt:lpstr>
      <vt:lpstr>Christmas in Great Britain: customs and traditions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in Great Britain: customs and traditions</dc:title>
  <dc:creator>User</dc:creator>
  <cp:lastModifiedBy>Анна</cp:lastModifiedBy>
  <cp:revision>41</cp:revision>
  <dcterms:created xsi:type="dcterms:W3CDTF">2013-03-13T17:09:01Z</dcterms:created>
  <dcterms:modified xsi:type="dcterms:W3CDTF">2023-03-13T18:14:55Z</dcterms:modified>
</cp:coreProperties>
</file>