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3" r:id="rId1"/>
  </p:sldMasterIdLst>
  <p:sldIdLst>
    <p:sldId id="256" r:id="rId2"/>
    <p:sldId id="283" r:id="rId3"/>
    <p:sldId id="258" r:id="rId4"/>
    <p:sldId id="257" r:id="rId5"/>
    <p:sldId id="279" r:id="rId6"/>
    <p:sldId id="260" r:id="rId7"/>
    <p:sldId id="265" r:id="rId8"/>
    <p:sldId id="266" r:id="rId9"/>
    <p:sldId id="267" r:id="rId10"/>
    <p:sldId id="261" r:id="rId11"/>
    <p:sldId id="262" r:id="rId12"/>
    <p:sldId id="263" r:id="rId13"/>
    <p:sldId id="264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59" r:id="rId26"/>
    <p:sldId id="284" r:id="rId27"/>
    <p:sldId id="282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37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A16B2B-2E14-46C1-9127-659FC2B8BB82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15.03.2023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9144" y="4882896"/>
            <a:ext cx="4050792" cy="1197864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1CAE9-C203-48AA-B446-635A1FEF306A}" type="slidenum"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rgbClr val="B71E42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800" b="0" i="0" u="none" strike="noStrike" kern="1200" cap="none" spc="0" normalizeH="0" baseline="0" noProof="0">
              <a:ln>
                <a:noFill/>
              </a:ln>
              <a:solidFill>
                <a:srgbClr val="B71E42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99385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A16B2B-2E14-46C1-9127-659FC2B8BB82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15.03.2023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1CAE9-C203-48AA-B446-635A1FEF306A}" type="slidenum"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rgbClr val="B71E42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800" b="0" i="0" u="none" strike="noStrike" kern="1200" cap="none" spc="0" normalizeH="0" baseline="0" noProof="0">
              <a:ln>
                <a:noFill/>
              </a:ln>
              <a:solidFill>
                <a:srgbClr val="B71E42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002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A16B2B-2E14-46C1-9127-659FC2B8BB82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15.03.2023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1CAE9-C203-48AA-B446-635A1FEF306A}" type="slidenum"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rgbClr val="B71E42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800" b="0" i="0" u="none" strike="noStrike" kern="1200" cap="none" spc="0" normalizeH="0" baseline="0" noProof="0">
              <a:ln>
                <a:noFill/>
              </a:ln>
              <a:solidFill>
                <a:srgbClr val="B71E42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4413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A16B2B-2E14-46C1-9127-659FC2B8BB82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15.03.2023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1CAE9-C203-48AA-B446-635A1FEF306A}" type="slidenum"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rgbClr val="B71E42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800" b="0" i="0" u="none" strike="noStrike" kern="1200" cap="none" spc="0" normalizeH="0" baseline="0" noProof="0">
              <a:ln>
                <a:noFill/>
              </a:ln>
              <a:solidFill>
                <a:srgbClr val="B71E42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349371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A16B2B-2E14-46C1-9127-659FC2B8BB82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15.03.2023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1CAE9-C203-48AA-B446-635A1FEF306A}" type="slidenum"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rgbClr val="B71E42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800" b="0" i="0" u="none" strike="noStrike" kern="1200" cap="none" spc="0" normalizeH="0" baseline="0" noProof="0">
              <a:ln>
                <a:noFill/>
              </a:ln>
              <a:solidFill>
                <a:srgbClr val="B71E42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79113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A16B2B-2E14-46C1-9127-659FC2B8BB82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15.03.2023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1CAE9-C203-48AA-B446-635A1FEF306A}" type="slidenum"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rgbClr val="B71E42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800" b="0" i="0" u="none" strike="noStrike" kern="1200" cap="none" spc="0" normalizeH="0" baseline="0" noProof="0">
              <a:ln>
                <a:noFill/>
              </a:ln>
              <a:solidFill>
                <a:srgbClr val="B71E42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19939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A16B2B-2E14-46C1-9127-659FC2B8BB82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15.03.2023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1CAE9-C203-48AA-B446-635A1FEF306A}" type="slidenum"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rgbClr val="B71E42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800" b="0" i="0" u="none" strike="noStrike" kern="1200" cap="none" spc="0" normalizeH="0" baseline="0" noProof="0">
              <a:ln>
                <a:noFill/>
              </a:ln>
              <a:solidFill>
                <a:srgbClr val="B71E42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56792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A16B2B-2E14-46C1-9127-659FC2B8BB82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15.03.2023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1CAE9-C203-48AA-B446-635A1FEF306A}" type="slidenum"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rgbClr val="B71E42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800" b="0" i="0" u="none" strike="noStrike" kern="1200" cap="none" spc="0" normalizeH="0" baseline="0" noProof="0">
              <a:ln>
                <a:noFill/>
              </a:ln>
              <a:solidFill>
                <a:srgbClr val="B71E42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60657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A16B2B-2E14-46C1-9127-659FC2B8BB82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15.03.2023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1CAE9-C203-48AA-B446-635A1FEF306A}" type="slidenum"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rgbClr val="B71E42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800" b="0" i="0" u="none" strike="noStrike" kern="1200" cap="none" spc="0" normalizeH="0" baseline="0" noProof="0">
              <a:ln>
                <a:noFill/>
              </a:ln>
              <a:solidFill>
                <a:srgbClr val="B71E42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625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A16B2B-2E14-46C1-9127-659FC2B8BB82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15.03.2023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1CAE9-C203-48AA-B446-635A1FEF306A}" type="slidenum"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rgbClr val="B71E42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800" b="0" i="0" u="none" strike="noStrike" kern="1200" cap="none" spc="0" normalizeH="0" baseline="0" noProof="0">
              <a:ln>
                <a:noFill/>
              </a:ln>
              <a:solidFill>
                <a:srgbClr val="B71E42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736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A16B2B-2E14-46C1-9127-659FC2B8BB82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15.03.2023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1CAE9-C203-48AA-B446-635A1FEF306A}" type="slidenum"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rgbClr val="B71E42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800" b="0" i="0" u="none" strike="noStrike" kern="1200" cap="none" spc="0" normalizeH="0" baseline="0" noProof="0">
              <a:ln>
                <a:noFill/>
              </a:ln>
              <a:solidFill>
                <a:srgbClr val="B71E42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7873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A16B2B-2E14-46C1-9127-659FC2B8BB82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15.03.2023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1CAE9-C203-48AA-B446-635A1FEF306A}" type="slidenum"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rgbClr val="B71E42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800" b="0" i="0" u="none" strike="noStrike" kern="1200" cap="none" spc="0" normalizeH="0" baseline="0" noProof="0">
              <a:ln>
                <a:noFill/>
              </a:ln>
              <a:solidFill>
                <a:srgbClr val="B71E42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2133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A16B2B-2E14-46C1-9127-659FC2B8BB82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15.03.2023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1CAE9-C203-48AA-B446-635A1FEF306A}" type="slidenum"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rgbClr val="B71E42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800" b="0" i="0" u="none" strike="noStrike" kern="1200" cap="none" spc="0" normalizeH="0" baseline="0" noProof="0">
              <a:ln>
                <a:noFill/>
              </a:ln>
              <a:solidFill>
                <a:srgbClr val="B71E42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0513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A16B2B-2E14-46C1-9127-659FC2B8BB82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15.03.2023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1CAE9-C203-48AA-B446-635A1FEF306A}" type="slidenum"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rgbClr val="B71E42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800" b="0" i="0" u="none" strike="noStrike" kern="1200" cap="none" spc="0" normalizeH="0" baseline="0" noProof="0">
              <a:ln>
                <a:noFill/>
              </a:ln>
              <a:solidFill>
                <a:srgbClr val="B71E42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2946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A16B2B-2E14-46C1-9127-659FC2B8BB82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15.03.2023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1CAE9-C203-48AA-B446-635A1FEF306A}" type="slidenum"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rgbClr val="B71E42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800" b="0" i="0" u="none" strike="noStrike" kern="1200" cap="none" spc="0" normalizeH="0" baseline="0" noProof="0">
              <a:ln>
                <a:noFill/>
              </a:ln>
              <a:solidFill>
                <a:srgbClr val="B71E42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1580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A16B2B-2E14-46C1-9127-659FC2B8BB82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15.03.2023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1CAE9-C203-48AA-B446-635A1FEF306A}" type="slidenum"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rgbClr val="B71E42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800" b="0" i="0" u="none" strike="noStrike" kern="1200" cap="none" spc="0" normalizeH="0" baseline="0" noProof="0">
              <a:ln>
                <a:noFill/>
              </a:ln>
              <a:solidFill>
                <a:srgbClr val="B71E42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9771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A16B2B-2E14-46C1-9127-659FC2B8BB82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15.03.2023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1CAE9-C203-48AA-B446-635A1FEF306A}" type="slidenum"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rgbClr val="B71E42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800" b="0" i="0" u="none" strike="noStrike" kern="1200" cap="none" spc="0" normalizeH="0" baseline="0" noProof="0">
              <a:ln>
                <a:noFill/>
              </a:ln>
              <a:solidFill>
                <a:srgbClr val="B71E42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560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2"/>
                </a:gs>
                <a:gs pos="100000">
                  <a:schemeClr val="accent2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A16B2B-2E14-46C1-9127-659FC2B8BB82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15.03.2023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1CAE9-C203-48AA-B446-635A1FEF306A}" type="slidenum"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rgbClr val="B71E42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800" b="0" i="0" u="none" strike="noStrike" kern="1200" cap="none" spc="0" normalizeH="0" baseline="0" noProof="0">
              <a:ln>
                <a:noFill/>
              </a:ln>
              <a:solidFill>
                <a:srgbClr val="B71E42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5514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61490" y="500721"/>
            <a:ext cx="8915399" cy="226278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МДК 04.01.</a:t>
            </a:r>
            <a:br>
              <a:rPr lang="ru-RU" sz="28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Тема: Организация хранения, отпуска холодных и горячих сладких блюд, десертов, напитков с раздачи/прилавка, упаковки, подготовки готовой  продукции к отпуску на вынос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64728" y="3758209"/>
            <a:ext cx="5930722" cy="550333"/>
          </a:xfrm>
        </p:spPr>
        <p:txBody>
          <a:bodyPr/>
          <a:lstStyle/>
          <a:p>
            <a:r>
              <a:rPr lang="ru-RU" sz="2400" dirty="0" smtClean="0">
                <a:solidFill>
                  <a:schemeClr val="tx1"/>
                </a:solidFill>
              </a:rPr>
              <a:t>КГБПОУ Алтайская Академия гостеприимства 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 Михайлова Т.В.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816" y="2990876"/>
            <a:ext cx="4701886" cy="306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59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7163" y="222628"/>
            <a:ext cx="9603275" cy="1049235"/>
          </a:xfrm>
        </p:spPr>
        <p:txBody>
          <a:bodyPr>
            <a:no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Правила подачи сладких блюд, горячих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напитков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43345" y="2015732"/>
            <a:ext cx="5721929" cy="3450613"/>
          </a:xfrm>
        </p:spPr>
        <p:txBody>
          <a:bodyPr>
            <a:normAutofit lnSpcReduction="10000"/>
          </a:bodyPr>
          <a:lstStyle/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Большинство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холодных сладких блюд заранее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порционируют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индивидуальную посуду (десертные тарелки или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креманки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Подают с правой стороны правой рукой.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Креманку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ставят на пирожковую тарелку, на которую кладут десертную ложку ручкой вправо</a:t>
            </a:r>
            <a:r>
              <a:rPr lang="ru-RU" dirty="0"/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6120" y="1271863"/>
            <a:ext cx="4235003" cy="423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0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4964" y="153743"/>
            <a:ext cx="10396882" cy="1151965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Холодные сладкие блюда имеют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температуру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46363" y="2015732"/>
            <a:ext cx="5001491" cy="3450613"/>
          </a:xfrm>
        </p:spPr>
        <p:txBody>
          <a:bodyPr>
            <a:noAutofit/>
          </a:bodyPr>
          <a:lstStyle/>
          <a:p>
            <a:r>
              <a:rPr lang="ru-RU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Мороженое, мусс, желе, самбук, крем, взбитые сливки, ком­поты из консервированных фруктов подают</a:t>
            </a:r>
            <a:r>
              <a:rPr lang="ru-RU" dirty="0">
                <a:latin typeface="Calibri Light" panose="020F0302020204030204" pitchFamily="34" charset="0"/>
                <a:cs typeface="Calibri Light" panose="020F0302020204030204" pitchFamily="34" charset="0"/>
              </a:rPr>
              <a:t> в стеклянной </a:t>
            </a:r>
            <a:r>
              <a:rPr lang="ru-RU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креманке</a:t>
            </a:r>
            <a:r>
              <a:rPr lang="ru-RU" dirty="0">
                <a:latin typeface="Calibri Light" panose="020F0302020204030204" pitchFamily="34" charset="0"/>
                <a:cs typeface="Calibri Light" panose="020F0302020204030204" pitchFamily="34" charset="0"/>
              </a:rPr>
              <a:t>, поставленной на пирожковую тарелку с резной бумажной салфеткой и десертной ложкой. Ложку кладут перед </a:t>
            </a:r>
            <a:r>
              <a:rPr lang="ru-RU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креманкой</a:t>
            </a:r>
            <a:r>
              <a:rPr lang="ru-RU" dirty="0">
                <a:latin typeface="Calibri Light" panose="020F0302020204030204" pitchFamily="34" charset="0"/>
                <a:cs typeface="Calibri Light" panose="020F0302020204030204" pitchFamily="34" charset="0"/>
              </a:rPr>
              <a:t> ручкой </a:t>
            </a:r>
            <a:r>
              <a:rPr lang="ru-RU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вправо или с правой стороны</a:t>
            </a:r>
            <a:endParaRPr lang="ru-RU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026" name="Picture 2" descr="https://pixy.org/src/478/478381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768" y="1096166"/>
            <a:ext cx="7541580" cy="565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629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9765" y="297872"/>
            <a:ext cx="10396882" cy="1151965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Десерт из мусса и желе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32509" y="2043441"/>
            <a:ext cx="5126182" cy="3636923"/>
          </a:xfrm>
        </p:spPr>
        <p:txBody>
          <a:bodyPr>
            <a:no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Желе, крем, мусс можно приготовить в специальной форме, переложить на мелкую десертную тарелку, украсить взбитыми сливками, фруктами. Ставят перед гостем справа правой рукой. Стол предварительно сервируют десертной ложкой. Отдельно к блюду можно подать карамельный, фруктовый или кокосовый соус в фарфоровом соуснике на пирожковой тарелке с чайной ложкой.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388" y="2043441"/>
            <a:ext cx="5336766" cy="346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94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3120" y="148260"/>
            <a:ext cx="9601196" cy="1303867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Мороженое с фруктами.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03120" y="1853754"/>
            <a:ext cx="3602181" cy="4172973"/>
          </a:xfrm>
        </p:spPr>
        <p:txBody>
          <a:bodyPr>
            <a:noAutofit/>
          </a:bodyPr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Композицию из шариков мороженого, нарезанных фрук­тов, ягод и взбитых сливок можно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подать на мелкой десер­тной тарелке с десертной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ложкой или в стеклянной вазе. Аналогично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подают слад­кое блюдо ягодная россыпь с желе.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473" y="1853754"/>
            <a:ext cx="3455534" cy="36723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301" y="2548021"/>
            <a:ext cx="4018024" cy="305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2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9308" y="749684"/>
            <a:ext cx="6463143" cy="698012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Щербет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21673" y="2015732"/>
            <a:ext cx="5167745" cy="3450613"/>
          </a:xfrm>
        </p:spPr>
        <p:txBody>
          <a:bodyPr>
            <a:noAutofit/>
          </a:bodyPr>
          <a:lstStyle/>
          <a:p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Щербеты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отпускают в стеклянных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креманках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шампан­ским, различными соками, украшают свежими фруктами, ягодами. Их можно подать в половинках медовой дыни, апельсина, грейпфрута, ананаса, кокосового ореха, уложен­ных на мелкую десертную тарелку с десертной ложкой.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436" y="1317720"/>
            <a:ext cx="5375564" cy="4778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22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Фруктовый салат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43216" y="2143461"/>
            <a:ext cx="5323294" cy="3450613"/>
          </a:xfrm>
        </p:spPr>
        <p:txBody>
          <a:bodyPr>
            <a:normAutofit fontScale="77500" lnSpcReduction="20000"/>
          </a:bodyPr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Фруктовые салаты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готовят из смеси консервированных или свежих плодов и ягод. Для приготовления салата из апельсинов очищенные от кожуры и зерен апельсины наре­зают ломтиками, посыпают сахаром и охлаждают. Перед подачей ломтики апельсина следует полить коньяком и сверху из кондитерского мешка выпустить взбитые сливки. Подают фруктовые салаты в бокалах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коблер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широких стаканах,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креманках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которые ста­вят на десертные тарелки, едят десертной ложкой.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242" y="3255818"/>
            <a:ext cx="3089562" cy="31257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7865" y="125620"/>
            <a:ext cx="2936222" cy="3130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30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4109" y="511078"/>
            <a:ext cx="7086598" cy="1303867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Парфе </a:t>
            </a:r>
            <a:endParaRPr lang="ru-RU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77090" y="1814945"/>
            <a:ext cx="5694217" cy="3450613"/>
          </a:xfrm>
        </p:spPr>
        <p:txBody>
          <a:bodyPr>
            <a:noAutofit/>
          </a:bodyPr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Парфе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(мороженое из густых взбитых с сахаром сливок) подают на банкетах на круглом металлическом или фарфо­ровом блюде с десертной лопаткой. На виду у посетителей на подсобном столе парфе разрезают на порции и раскладыва­ют на мелкие десертные тарелки.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837" y="644834"/>
            <a:ext cx="4378035" cy="25410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574" y="3809999"/>
            <a:ext cx="4456298" cy="217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393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2945" y="358502"/>
            <a:ext cx="8527471" cy="89992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Мороженое сюрприз</a:t>
            </a:r>
            <a:endParaRPr lang="ru-RU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93964" y="1258424"/>
            <a:ext cx="5735781" cy="4107977"/>
          </a:xfrm>
        </p:spPr>
        <p:txBody>
          <a:bodyPr>
            <a:normAutofit fontScale="85000" lnSpcReduction="20000"/>
          </a:bodyPr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Мороженое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Сюрприз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готовят и подают на овальном ме­таллическом блюде. На блюдо укладывают выпеченный бис­квит, на него помещают нарезанные апельсины или консер­вированные фрукты, шарики мороженого, закрывают кон­сервированными фруктами и сверху изделие покрывают из кондитерского мешка взбитыми с сахарной пудрой яичными белками, запекают в сильно нагретом жарочном шкафу в течение нескольких минут. При подаче по краям блюда рас­кладывают мелкие кусочки сахара, поливают их коньяком и поджигают.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654" y="1573666"/>
            <a:ext cx="4951639" cy="347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632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0290" y="1"/>
            <a:ext cx="9603275" cy="914399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Канапе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49382" y="1475509"/>
            <a:ext cx="6359236" cy="4427254"/>
          </a:xfrm>
        </p:spPr>
        <p:txBody>
          <a:bodyPr>
            <a:no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индивидуальном обслуживании фрукты можно по­дать разделанными и очищенными в ассортименте на мелкой десертной тарелке, которую ставят перед гостем. Едят де­сертным ножом и вилкой. Если фрукты (яблоко, груша, ба­нан, персик, апельсин, нектарин) подают на стол неразделанными, то гости сами очищают плоды от косточек, кожи­цы. В этом случае перед гостем ставят мелкую десертную тарелку с фруктовым прибором (ножом и вилкой), а правее располагают десертную тарелку с фруктами. Для ополаски­вания пальцев приносят вазочку с теплой водой и лепестка­ми роз. Вазочку устанавливают в полотняной салфетке, сло­женной конвертом, на закусочной тарелке.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635" y="574856"/>
            <a:ext cx="4585855" cy="2009850"/>
          </a:xfrm>
          <a:prstGeom prst="rect">
            <a:avLst/>
          </a:prstGeom>
        </p:spPr>
      </p:pic>
      <p:pic>
        <p:nvPicPr>
          <p:cNvPr id="5122" name="Picture 2" descr="https://kartinkin.net/uploads/posts/2021-08/1629746492_16-kartinkin-com-p-klubnika-na-shpazhkakh-yeda-krasivo-foto-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996" y="2832433"/>
            <a:ext cx="4605494" cy="307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91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1672" y="900544"/>
            <a:ext cx="7951437" cy="33250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Грейпфрут и </a:t>
            </a:r>
            <a:r>
              <a:rPr lang="ru-RU" dirty="0" err="1" smtClean="0"/>
              <a:t>памелла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21672" y="1697078"/>
            <a:ext cx="3456709" cy="3450613"/>
          </a:xfrm>
        </p:spPr>
        <p:txBody>
          <a:bodyPr>
            <a:normAutofit fontScale="92500" lnSpcReduction="20000"/>
          </a:bodyPr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Грейпфрут и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памеллу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подают разрезанными поперек на две половинки на десертной тарелке. Едят чайной ложкой. Справа в розетке подают сахарную пудру с чайной ложкой.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361" y="2660073"/>
            <a:ext cx="3340113" cy="30618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455" y="900544"/>
            <a:ext cx="3594418" cy="292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96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урока: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63285" y="685800"/>
            <a:ext cx="10394707" cy="3311189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изучить 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Организацию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хранения, отпуска холодных и горячих сладких блюд, 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десертов в том числе и на вынос.</a:t>
            </a:r>
          </a:p>
          <a:p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условия для формирования общих и  профессиональных компетенций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78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5911" y="289405"/>
            <a:ext cx="9601196" cy="1303867"/>
          </a:xfrm>
        </p:spPr>
        <p:txBody>
          <a:bodyPr/>
          <a:lstStyle/>
          <a:p>
            <a:r>
              <a:rPr lang="ru-RU" dirty="0" smtClean="0"/>
              <a:t>Манго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81002" y="1433841"/>
            <a:ext cx="5112327" cy="3941723"/>
          </a:xfrm>
        </p:spPr>
        <p:txBody>
          <a:bodyPr>
            <a:normAutofit fontScale="85000" lnSpcReduction="10000"/>
          </a:bodyPr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Манго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подают на мелкой десертной тарелке. Тарелку с манго ставят справа от гостя. Стол сервируют мелкой десер­тной тарелкой и фруктовым прибором (нож и вилка). Для ополаскивания пальцев приносят вазочку с теплой водой. Гость очищает манго от кожицы, ополаскивает пальцы, вы­тирает их полотняной салфеткой, затем придерживая вил­кой косточку в середине плода, ножом срезает мякоть.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387" y="2396836"/>
            <a:ext cx="4348760" cy="375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88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82234"/>
            <a:ext cx="9885216" cy="832813"/>
          </a:xfrm>
        </p:spPr>
        <p:txBody>
          <a:bodyPr>
            <a:normAutofit/>
          </a:bodyPr>
          <a:lstStyle/>
          <a:p>
            <a:pPr algn="ctr"/>
            <a:r>
              <a:rPr lang="ru-RU" sz="4900" dirty="0" smtClean="0">
                <a:solidFill>
                  <a:srgbClr val="8FA751"/>
                </a:solidFill>
              </a:rPr>
              <a:t>фрукты</a:t>
            </a:r>
            <a:endParaRPr lang="ru-RU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74073" y="1638672"/>
            <a:ext cx="6386944" cy="3910359"/>
          </a:xfrm>
        </p:spPr>
        <p:txBody>
          <a:bodyPr>
            <a:normAutofit fontScale="85000" lnSpcReduction="10000"/>
          </a:bodyPr>
          <a:lstStyle/>
          <a:p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арамболла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 зеленые кислые фрукты огуречного де­рева в форме звездочки, используются при оформлении сладких блюд, которые подают на мелкой десертной тарел­ке. Едят десертным ножом и вилкой.</a:t>
            </a: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Киви, инжир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подают на мелкой десертной тарелке, раз­резанными пополам. Ставят перед гостем. Едят десертной или чайной ложкой, отделяя мякоть от кожицы.</a:t>
            </a: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Абрикосы, сливы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подают на десертной тарелке, при­бор фруктовый. Справа ставят пирожковую тарелку для косточек.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90" y="3593852"/>
            <a:ext cx="3823855" cy="22007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90" y="846753"/>
            <a:ext cx="3713019" cy="250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56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8471" y="490744"/>
            <a:ext cx="8014853" cy="76354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Ягоды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64573" y="1749084"/>
            <a:ext cx="5818909" cy="4080268"/>
          </a:xfrm>
        </p:spPr>
        <p:txBody>
          <a:bodyPr>
            <a:normAutofit fontScale="85000" lnSpcReduction="10000"/>
          </a:bodyPr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Клубнику, малину, ежевику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подают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креманке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Сверху ягоды можно оформить взбитыми сливками.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Креманку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ста­вят перед гостем на пирожковой тарелке с резной бумажной салфеткой и десертной ложкой.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ягоды подают с охлажденными сливками или мо­локом, стол сервируют глубокой и мелкой десертными тарелками и десертной ложкой. Молоко или сливки прино­сят в молочнике или сливочнике, ставят справа на пирож­ковую тарелку.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290" y="1254285"/>
            <a:ext cx="4516582" cy="47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244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Ананас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2015732"/>
            <a:ext cx="7176655" cy="4052559"/>
          </a:xfrm>
        </p:spPr>
        <p:txBody>
          <a:bodyPr>
            <a:normAutofit fontScale="85000" lnSpcReduction="20000"/>
          </a:bodyPr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Ананас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подают очищенным и нарезанным кружочками, залитым сиропом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креманке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пирожковой тарелке с рез­ной бумажной салфеткой и десертной ложкой. Ставят перед гостем. Ананас можно подать в целом виде в фарфоровой вазе, предварительно обработав его: срезают верхнюю часть султан и основание плода, затем выемкой удаляют середину и острым ножом отделяют мякоть от кожицы, стараясь не разрезать ее. Очистив от кожицы мякоть ананаса, ее нарезают тонкими кольцами. В вазу ставят полую кожуру, в кото­рой делают несколько отверстий. Внутри зажигают коньяк, сверху закрывают верхушкой. Ананас, нарезанный кольца­ми, раскладывают по всей вазе вокруг основания плода.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673" y="0"/>
            <a:ext cx="5112327" cy="36290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055" y="3629025"/>
            <a:ext cx="4100945" cy="251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439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Арбуз и дыня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93964" y="2015732"/>
            <a:ext cx="4253345" cy="4038704"/>
          </a:xfrm>
        </p:spPr>
        <p:txBody>
          <a:bodyPr>
            <a:normAutofit fontScale="92500"/>
          </a:bodyPr>
          <a:lstStyle/>
          <a:p>
            <a:r>
              <a:rPr lang="ru-RU" i="1" dirty="0"/>
              <a:t>Арбуз и дыню</a:t>
            </a:r>
            <a:r>
              <a:rPr lang="ru-RU" dirty="0"/>
              <a:t> можно подать разделанными на производ­стве. Стол сервируют десертной тарелкой и десертным при­бором (ножом и вилкой). Справа от гостя ставят десертную тарелку с дольками арбуза или дыни. Гость берет рукой доль­ку, перекладывает на свою тарелку, накалывает вилкой мякоть, отделяет кожицу ножом, удаляет косточки у арбуза.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684" y="2382981"/>
            <a:ext cx="3805064" cy="36714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673" y="0"/>
            <a:ext cx="5112327" cy="332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99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0551" y="388583"/>
            <a:ext cx="9911339" cy="1620326"/>
          </a:xfrm>
        </p:spPr>
        <p:txBody>
          <a:bodyPr>
            <a:normAutofit fontScale="90000"/>
          </a:bodyPr>
          <a:lstStyle/>
          <a:p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</a:t>
            </a:r>
            <a:r>
              <a:rPr lang="ru-RU" sz="31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31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закрепления </a:t>
            </a:r>
            <a:r>
              <a:rPr lang="ru-RU" sz="3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3100" b="1" i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Заполните таблицу -  </a:t>
            </a:r>
            <a:r>
              <a:rPr lang="ru-RU" sz="3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Посуда и правила подачи  сладких блюд и десертов</a:t>
            </a:r>
            <a:br>
              <a:rPr lang="ru-RU" sz="3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0890720"/>
              </p:ext>
            </p:extLst>
          </p:nvPr>
        </p:nvGraphicFramePr>
        <p:xfrm>
          <a:off x="815975" y="1842655"/>
          <a:ext cx="10461624" cy="38792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5406">
                  <a:extLst>
                    <a:ext uri="{9D8B030D-6E8A-4147-A177-3AD203B41FA5}">
                      <a16:colId xmlns:a16="http://schemas.microsoft.com/office/drawing/2014/main" val="3571592150"/>
                    </a:ext>
                  </a:extLst>
                </a:gridCol>
                <a:gridCol w="2615406">
                  <a:extLst>
                    <a:ext uri="{9D8B030D-6E8A-4147-A177-3AD203B41FA5}">
                      <a16:colId xmlns:a16="http://schemas.microsoft.com/office/drawing/2014/main" val="2828955396"/>
                    </a:ext>
                  </a:extLst>
                </a:gridCol>
                <a:gridCol w="2615406">
                  <a:extLst>
                    <a:ext uri="{9D8B030D-6E8A-4147-A177-3AD203B41FA5}">
                      <a16:colId xmlns:a16="http://schemas.microsoft.com/office/drawing/2014/main" val="3437686504"/>
                    </a:ext>
                  </a:extLst>
                </a:gridCol>
                <a:gridCol w="2615406">
                  <a:extLst>
                    <a:ext uri="{9D8B030D-6E8A-4147-A177-3AD203B41FA5}">
                      <a16:colId xmlns:a16="http://schemas.microsoft.com/office/drawing/2014/main" val="1405184355"/>
                    </a:ext>
                  </a:extLst>
                </a:gridCol>
              </a:tblGrid>
              <a:tr h="1140963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Сладкие блюда </a:t>
                      </a:r>
                      <a:endParaRPr lang="ru-RU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Виды посуды используемые для подачи</a:t>
                      </a:r>
                      <a:endParaRPr lang="ru-RU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Правило подачи</a:t>
                      </a:r>
                      <a:endParaRPr lang="ru-RU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Температура подачи</a:t>
                      </a:r>
                      <a:endParaRPr lang="ru-RU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4378414"/>
                  </a:ext>
                </a:extLst>
              </a:tr>
              <a:tr h="456385">
                <a:tc>
                  <a:txBody>
                    <a:bodyPr/>
                    <a:lstStyle/>
                    <a:p>
                      <a:r>
                        <a:rPr lang="ru-RU" dirty="0" smtClean="0"/>
                        <a:t>Суфле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4388349"/>
                  </a:ext>
                </a:extLst>
              </a:tr>
              <a:tr h="456385">
                <a:tc>
                  <a:txBody>
                    <a:bodyPr/>
                    <a:lstStyle/>
                    <a:p>
                      <a:r>
                        <a:rPr lang="ru-RU" dirty="0" smtClean="0"/>
                        <a:t>Фруктовое канапе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0686575"/>
                  </a:ext>
                </a:extLst>
              </a:tr>
              <a:tr h="456385">
                <a:tc>
                  <a:txBody>
                    <a:bodyPr/>
                    <a:lstStyle/>
                    <a:p>
                      <a:r>
                        <a:rPr lang="ru-RU" dirty="0" smtClean="0"/>
                        <a:t>Компоты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790711"/>
                  </a:ext>
                </a:extLst>
              </a:tr>
              <a:tr h="456385">
                <a:tc>
                  <a:txBody>
                    <a:bodyPr/>
                    <a:lstStyle/>
                    <a:p>
                      <a:r>
                        <a:rPr lang="ru-RU" dirty="0" smtClean="0"/>
                        <a:t>Мороженное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4701138"/>
                  </a:ext>
                </a:extLst>
              </a:tr>
              <a:tr h="456385">
                <a:tc>
                  <a:txBody>
                    <a:bodyPr/>
                    <a:lstStyle/>
                    <a:p>
                      <a:r>
                        <a:rPr lang="ru-RU" dirty="0" smtClean="0"/>
                        <a:t>Свежие ягоды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0914080"/>
                  </a:ext>
                </a:extLst>
              </a:tr>
              <a:tr h="456385">
                <a:tc>
                  <a:txBody>
                    <a:bodyPr/>
                    <a:lstStyle/>
                    <a:p>
                      <a:r>
                        <a:rPr lang="ru-RU" dirty="0" smtClean="0"/>
                        <a:t>Желе, муссы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34947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791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4855" y="-196394"/>
            <a:ext cx="10396882" cy="1151965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ОТВЕТЬТЕ НА ВОПРОСЫ.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2455" y="506567"/>
            <a:ext cx="1100743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400" dirty="0">
                <a:solidFill>
                  <a:prstClr val="black"/>
                </a:solidFill>
                <a:latin typeface="Calibri"/>
              </a:rPr>
              <a:t>1.Перечислите последовательность и охарактеризуйте технологические операции процесса механической кулинарной </a:t>
            </a:r>
            <a:r>
              <a:rPr lang="ru-RU" sz="2400" dirty="0" smtClean="0">
                <a:solidFill>
                  <a:prstClr val="black"/>
                </a:solidFill>
                <a:latin typeface="Calibri"/>
              </a:rPr>
              <a:t>обработки:</a:t>
            </a:r>
          </a:p>
          <a:p>
            <a:pPr lvl="0" algn="just"/>
            <a:r>
              <a:rPr lang="ru-RU" sz="2400" dirty="0" smtClean="0">
                <a:solidFill>
                  <a:prstClr val="black"/>
                </a:solidFill>
                <a:latin typeface="Calibri"/>
              </a:rPr>
              <a:t>А) </a:t>
            </a:r>
            <a:r>
              <a:rPr lang="ru-RU" sz="2400" dirty="0">
                <a:solidFill>
                  <a:prstClr val="black"/>
                </a:solidFill>
                <a:latin typeface="Calibri"/>
              </a:rPr>
              <a:t>свежих плодов и ягод, </a:t>
            </a:r>
            <a:endParaRPr lang="ru-RU" sz="2400" dirty="0" smtClean="0">
              <a:solidFill>
                <a:prstClr val="black"/>
              </a:solidFill>
              <a:latin typeface="Calibri"/>
            </a:endParaRPr>
          </a:p>
          <a:p>
            <a:pPr lvl="0" algn="just"/>
            <a:r>
              <a:rPr lang="ru-RU" sz="2400" dirty="0" smtClean="0">
                <a:solidFill>
                  <a:prstClr val="black"/>
                </a:solidFill>
                <a:latin typeface="Calibri"/>
              </a:rPr>
              <a:t>Б)консервированных</a:t>
            </a:r>
            <a:r>
              <a:rPr lang="ru-RU" sz="2400" dirty="0">
                <a:solidFill>
                  <a:prstClr val="black"/>
                </a:solidFill>
                <a:latin typeface="Calibri"/>
              </a:rPr>
              <a:t>, </a:t>
            </a:r>
            <a:endParaRPr lang="ru-RU" sz="2400" dirty="0" smtClean="0">
              <a:solidFill>
                <a:prstClr val="black"/>
              </a:solidFill>
              <a:latin typeface="Calibri"/>
            </a:endParaRPr>
          </a:p>
          <a:p>
            <a:pPr lvl="0" algn="just"/>
            <a:r>
              <a:rPr lang="ru-RU" sz="2400" dirty="0" smtClean="0">
                <a:solidFill>
                  <a:prstClr val="black"/>
                </a:solidFill>
                <a:latin typeface="Calibri"/>
              </a:rPr>
              <a:t>В)сушеных,</a:t>
            </a:r>
          </a:p>
          <a:p>
            <a:pPr lvl="0" algn="just"/>
            <a:r>
              <a:rPr lang="ru-RU" sz="2400" dirty="0" smtClean="0">
                <a:solidFill>
                  <a:prstClr val="black"/>
                </a:solidFill>
                <a:latin typeface="Calibri"/>
              </a:rPr>
              <a:t>Г) </a:t>
            </a:r>
            <a:r>
              <a:rPr lang="ru-RU" sz="2400" dirty="0">
                <a:solidFill>
                  <a:prstClr val="black"/>
                </a:solidFill>
                <a:latin typeface="Calibri"/>
              </a:rPr>
              <a:t>свежезамороженных плодов и ягод.</a:t>
            </a:r>
          </a:p>
          <a:p>
            <a:pPr algn="just"/>
            <a:r>
              <a:rPr lang="ru-RU" sz="2400" dirty="0" smtClean="0">
                <a:solidFill>
                  <a:prstClr val="black"/>
                </a:solidFill>
                <a:latin typeface="Calibri"/>
              </a:rPr>
              <a:t>3. </a:t>
            </a:r>
            <a:r>
              <a:rPr lang="ru-RU" sz="2400" dirty="0" smtClean="0"/>
              <a:t>Заполните  </a:t>
            </a:r>
            <a:r>
              <a:rPr lang="ru-RU" sz="2400" dirty="0"/>
              <a:t>таблицу хранения полуфабрикатов и готовых холодных и горячих сладких блюд, десертов, </a:t>
            </a:r>
            <a:r>
              <a:rPr lang="ru-RU" sz="2400" dirty="0" smtClean="0"/>
              <a:t>напитков</a:t>
            </a:r>
          </a:p>
          <a:p>
            <a:pPr algn="just"/>
            <a:endParaRPr lang="ru-RU" sz="2400" dirty="0"/>
          </a:p>
          <a:p>
            <a:pPr lvl="0" algn="just"/>
            <a:endParaRPr lang="ru-RU" sz="2400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8075927"/>
              </p:ext>
            </p:extLst>
          </p:nvPr>
        </p:nvGraphicFramePr>
        <p:xfrm>
          <a:off x="242455" y="3601410"/>
          <a:ext cx="11423072" cy="29102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90448">
                  <a:extLst>
                    <a:ext uri="{9D8B030D-6E8A-4147-A177-3AD203B41FA5}">
                      <a16:colId xmlns:a16="http://schemas.microsoft.com/office/drawing/2014/main" val="2717592550"/>
                    </a:ext>
                  </a:extLst>
                </a:gridCol>
                <a:gridCol w="3024933">
                  <a:extLst>
                    <a:ext uri="{9D8B030D-6E8A-4147-A177-3AD203B41FA5}">
                      <a16:colId xmlns:a16="http://schemas.microsoft.com/office/drawing/2014/main" val="3522534863"/>
                    </a:ext>
                  </a:extLst>
                </a:gridCol>
                <a:gridCol w="3807691">
                  <a:extLst>
                    <a:ext uri="{9D8B030D-6E8A-4147-A177-3AD203B41FA5}">
                      <a16:colId xmlns:a16="http://schemas.microsoft.com/office/drawing/2014/main" val="3175949785"/>
                    </a:ext>
                  </a:extLst>
                </a:gridCol>
              </a:tblGrid>
              <a:tr h="419524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Виды п/ф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сладких блюд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Температура хранения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хранения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6539807"/>
                  </a:ext>
                </a:extLst>
              </a:tr>
              <a:tr h="393081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Нарезанные свежие фрукты и ягоды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0639564"/>
                  </a:ext>
                </a:extLst>
              </a:tr>
              <a:tr h="419524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Быстрозамороженные плоды и ягоды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6223947"/>
                  </a:ext>
                </a:extLst>
              </a:tr>
              <a:tr h="419524">
                <a:tc>
                  <a:txBody>
                    <a:bodyPr/>
                    <a:lstStyle/>
                    <a:p>
                      <a:r>
                        <a:rPr lang="ru-RU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Желированные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блюда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6228167"/>
                  </a:ext>
                </a:extLst>
              </a:tr>
              <a:tr h="419524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Компоты и кисели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0207797"/>
                  </a:ext>
                </a:extLst>
              </a:tr>
              <a:tr h="419524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Горячие запеченные яблоки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0280218"/>
                  </a:ext>
                </a:extLst>
              </a:tr>
              <a:tr h="419524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Горячие сладкие каши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27868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05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 для СРО</a:t>
            </a:r>
            <a:endParaRPr lang="ru-RU" sz="28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685801" y="1107432"/>
            <a:ext cx="10394707" cy="3311189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Подготовить сообщение об использовании различных видах упаковки для сладких блюд и десертов реализуемых на вынос. </a:t>
            </a:r>
            <a:endParaRPr lang="ru-RU" dirty="0"/>
          </a:p>
        </p:txBody>
      </p:sp>
      <p:pic>
        <p:nvPicPr>
          <p:cNvPr id="3074" name="Picture 2" descr="https://ae04.alicdn.com/kf/HTB1hcDTbnjxK1Rjy0Fnq6yBaFXaU/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0191" y="2909453"/>
            <a:ext cx="3365675" cy="336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9000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91837" y="928255"/>
            <a:ext cx="10273146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ourierNewPSMT"/>
                <a:cs typeface="Times New Roman" panose="02020603050405020304" pitchFamily="18" charset="0"/>
              </a:rPr>
              <a:t>В процессе реализации сладких блюд и напитков следует строго соблюдать сроки и условия ее хранения.</a:t>
            </a:r>
            <a:endParaRPr lang="ru-RU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ourierNewPSMT"/>
                <a:cs typeface="Times New Roman" panose="02020603050405020304" pitchFamily="18" charset="0"/>
              </a:rPr>
              <a:t> Сроки хранения готовой продукции предприятия питания, в течение которых не снижается ее качество, ограниченны.</a:t>
            </a:r>
            <a:endParaRPr lang="ru-RU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ourierNewPSMT"/>
                <a:cs typeface="Times New Roman" panose="02020603050405020304" pitchFamily="18" charset="0"/>
              </a:rPr>
              <a:t>Температурные условия хранения готовой пищи регламентированы санитарными правилами, согласно которым температура холодных сладких блюд и напитков для потребителей должна составлять 10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ourierNewPSMT"/>
                <a:cs typeface="Times New Roman" panose="02020603050405020304" pitchFamily="18" charset="0"/>
              </a:rPr>
              <a:t>14 °С, горячих напитков 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ourierNewPSMT"/>
                <a:cs typeface="Times New Roman" panose="02020603050405020304" pitchFamily="18" charset="0"/>
              </a:rPr>
              <a:t> 55 °С.</a:t>
            </a:r>
            <a:endParaRPr lang="ru-RU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ourierNewPSMT"/>
                <a:cs typeface="Times New Roman" panose="02020603050405020304" pitchFamily="18" charset="0"/>
              </a:rPr>
              <a:t>Указанные температуры должны быть выдержаны при хранении готовых блюд. Наиболее благоприятная температура для развития микробиологических процессов в готовой пище 25 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ourierNewPSMT"/>
                <a:cs typeface="Times New Roman" panose="02020603050405020304" pitchFamily="18" charset="0"/>
              </a:rPr>
              <a:t> 50 °С.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1837" y="0"/>
            <a:ext cx="10396882" cy="1151965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хранения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44236" y="2080220"/>
            <a:ext cx="10394707" cy="3311189"/>
          </a:xfrm>
        </p:spPr>
        <p:txBody>
          <a:bodyPr/>
          <a:lstStyle/>
          <a:p>
            <a:r>
              <a:rPr lang="en-US" dirty="0" smtClean="0"/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535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69818" y="53612"/>
            <a:ext cx="8911687" cy="1280890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техническое  оснащение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рабочего места повара</a:t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порционирования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отпуска сладких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блюд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179833" y="1440873"/>
            <a:ext cx="11568822" cy="4705346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организации рабочего места повара для 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порционирования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сладких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блюд и напитков слева от производственного стола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ставят стеллаж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тележку с чистой посудой, под крышкой стола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укрепляют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полки для инструментов и инвентаря, на столе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устанавливают горку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специй и приправ и весы. Справа устанавливают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стеллаж с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подносами или тележку для приготовленных сладких блюд и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напитков. На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современных предприятиях в холодном цехе на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рабочем месте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порционирования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оформления холодных сладких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блюд  устанавливают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холодильные столы с горкой для хранения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подготовленных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отпуску охлажденных и замороженных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продуктов, фруктов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ягод,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холодных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сладких соусов и других заготовок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260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холодильные столы с горкой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07818" y="2114824"/>
            <a:ext cx="3614860" cy="28589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9491" y="2119086"/>
            <a:ext cx="3370810" cy="29494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8114" y="2114824"/>
            <a:ext cx="3108305" cy="295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46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0365" y="624110"/>
            <a:ext cx="9634248" cy="1280890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Правила подачи сладких блюд, горячих напитков</a:t>
            </a:r>
            <a:b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75854" y="2008909"/>
            <a:ext cx="9897485" cy="4456495"/>
          </a:xfrm>
        </p:spPr>
        <p:txBody>
          <a:bodyPr>
            <a:normAutofit/>
          </a:bodyPr>
          <a:lstStyle/>
          <a:p>
            <a:pPr indent="449580" algn="just">
              <a:lnSpc>
                <a:spcPct val="115000"/>
              </a:lnSpc>
            </a:pPr>
            <a:r>
              <a:rPr lang="ru-RU" dirty="0">
                <a:latin typeface="Times New Roman" panose="02020603050405020304" pitchFamily="18" charset="0"/>
                <a:ea typeface="CourierNewPSMT"/>
                <a:cs typeface="Times New Roman" panose="02020603050405020304" pitchFamily="18" charset="0"/>
              </a:rPr>
              <a:t>В настоящее время на предприятиях индустрии питания используют посуду из фарфора, фаянса, керамики, стекла, хрусталя, металла, дерева, пластика.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r>
              <a:rPr lang="ru-RU" dirty="0">
                <a:latin typeface="Times New Roman" panose="02020603050405020304" pitchFamily="18" charset="0"/>
                <a:ea typeface="CourierNewPSMT"/>
                <a:cs typeface="Times New Roman" panose="02020603050405020304" pitchFamily="18" charset="0"/>
              </a:rPr>
              <a:t>Важно, чтобы посуда, стекло, столовые приборы не только сочетались между собой, но и соответствовали концепции предприятия питания, его ценовой политике.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</a:pPr>
            <a:r>
              <a:rPr lang="ru-RU" dirty="0">
                <a:latin typeface="Times New Roman" panose="02020603050405020304" pitchFamily="18" charset="0"/>
                <a:ea typeface="CourierNewPSMT"/>
                <a:cs typeface="Times New Roman" panose="02020603050405020304" pitchFamily="18" charset="0"/>
              </a:rPr>
              <a:t>Для выездного обслуживания (по типу </a:t>
            </a:r>
            <a:r>
              <a:rPr lang="ru-RU" dirty="0" err="1">
                <a:latin typeface="Times New Roman" panose="02020603050405020304" pitchFamily="18" charset="0"/>
                <a:ea typeface="CourierNewPSMT"/>
                <a:cs typeface="Times New Roman" panose="02020603050405020304" pitchFamily="18" charset="0"/>
              </a:rPr>
              <a:t>кейтеринга</a:t>
            </a:r>
            <a:r>
              <a:rPr lang="ru-RU" dirty="0">
                <a:latin typeface="Times New Roman" panose="02020603050405020304" pitchFamily="18" charset="0"/>
                <a:ea typeface="CourierNewPSMT"/>
                <a:cs typeface="Times New Roman" panose="02020603050405020304" pitchFamily="18" charset="0"/>
              </a:rPr>
              <a:t>) на природе совсем не обязательно использовать посуду из серебра или мельхиора либо хрусталя, можно использовать посуду из высококачественного пластика, тем более что ассортимент такой посуды очень широк.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3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363635" y="527427"/>
            <a:ext cx="9603275" cy="1049235"/>
          </a:xfrm>
        </p:spPr>
        <p:txBody>
          <a:bodyPr>
            <a:normAutofit fontScale="90000"/>
          </a:bodyPr>
          <a:lstStyle/>
          <a:p>
            <a:r>
              <a:rPr lang="ru-RU" sz="2900" b="1" dirty="0">
                <a:solidFill>
                  <a:srgbClr val="4B4B4B"/>
                </a:solidFill>
                <a:latin typeface="Times New Roman" panose="02020603050405020304" pitchFamily="18" charset="0"/>
              </a:rPr>
              <a:t>Правила подачи сладких блюд, горячих напитков</a:t>
            </a:r>
            <a:br>
              <a:rPr lang="ru-RU" sz="2900" b="1" dirty="0">
                <a:solidFill>
                  <a:srgbClr val="4B4B4B"/>
                </a:solidFill>
                <a:latin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623455" y="2015732"/>
            <a:ext cx="11083636" cy="3450613"/>
          </a:xfrm>
        </p:spPr>
        <p:txBody>
          <a:bodyPr>
            <a:normAutofit lnSpcReduction="10000"/>
          </a:bodyPr>
          <a:lstStyle/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ourierNewPSMT"/>
                <a:cs typeface="Times New Roman" panose="02020603050405020304" pitchFamily="18" charset="0"/>
              </a:rPr>
              <a:t>Для доставки горячих сладких блюд с раздачи в зал к подсобному столу официанта, а также для подачи порционных запеченных сладких блюд, фруктов для </a:t>
            </a:r>
            <a:r>
              <a:rPr lang="ru-RU" dirty="0" err="1">
                <a:latin typeface="Times New Roman" panose="02020603050405020304" pitchFamily="18" charset="0"/>
                <a:ea typeface="CourierNewPSMT"/>
                <a:cs typeface="Times New Roman" panose="02020603050405020304" pitchFamily="18" charset="0"/>
              </a:rPr>
              <a:t>фламбирования</a:t>
            </a:r>
            <a:r>
              <a:rPr lang="ru-RU" dirty="0">
                <a:latin typeface="Times New Roman" panose="02020603050405020304" pitchFamily="18" charset="0"/>
                <a:ea typeface="CourierNewPSMT"/>
                <a:cs typeface="Times New Roman" panose="02020603050405020304" pitchFamily="18" charset="0"/>
              </a:rPr>
              <a:t> непосредственно на обеденный стол используют металлическую посуду, так как металл обладает свойством легко нагреваться и охлаждаться, что дает возможность подавать потребителю блюда требуемой температуры.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ourierNewPSMT"/>
                <a:cs typeface="Times New Roman" panose="02020603050405020304" pitchFamily="18" charset="0"/>
              </a:rPr>
              <a:t>Для подачи жареных или запеченных горячих сладких блюд без соуса (соус подается при необходимости отдельно в соуснике) используют овальное металлическое блюдо, а для сладких блинчиков и суфле </a:t>
            </a:r>
            <a:r>
              <a:rPr lang="ru-RU" dirty="0">
                <a:latin typeface="MS Mincho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ea typeface="CourierNewPSMT"/>
                <a:cs typeface="Times New Roman" panose="02020603050405020304" pitchFamily="18" charset="0"/>
              </a:rPr>
              <a:t> круглый баранчик или порционную сковородку.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617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900" b="1" dirty="0">
                <a:solidFill>
                  <a:srgbClr val="4B4B4B"/>
                </a:solidFill>
                <a:latin typeface="Times New Roman" panose="02020603050405020304" pitchFamily="18" charset="0"/>
              </a:rPr>
              <a:t>Правила подачи сладких блюд, горячих напитков</a:t>
            </a:r>
            <a:br>
              <a:rPr lang="ru-RU" sz="2900" b="1" dirty="0">
                <a:solidFill>
                  <a:srgbClr val="4B4B4B"/>
                </a:solidFill>
                <a:latin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04800" y="1261782"/>
            <a:ext cx="10906676" cy="3450613"/>
          </a:xfrm>
        </p:spPr>
        <p:txBody>
          <a:bodyPr>
            <a:normAutofit/>
          </a:bodyPr>
          <a:lstStyle/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ourierNewPSMT"/>
                <a:cs typeface="Times New Roman" panose="02020603050405020304" pitchFamily="18" charset="0"/>
              </a:rPr>
              <a:t>Большинство холодных блюд заранее </a:t>
            </a:r>
            <a:r>
              <a:rPr lang="ru-RU" b="1" dirty="0" err="1">
                <a:latin typeface="Times New Roman" panose="02020603050405020304" pitchFamily="18" charset="0"/>
                <a:ea typeface="CourierNewPSMT"/>
                <a:cs typeface="Times New Roman" panose="02020603050405020304" pitchFamily="18" charset="0"/>
              </a:rPr>
              <a:t>порционируют</a:t>
            </a:r>
            <a:r>
              <a:rPr lang="ru-RU" b="1" dirty="0">
                <a:latin typeface="Times New Roman" panose="02020603050405020304" pitchFamily="18" charset="0"/>
                <a:ea typeface="CourierNewPSMT"/>
                <a:cs typeface="Times New Roman" panose="02020603050405020304" pitchFamily="18" charset="0"/>
              </a:rPr>
              <a:t> в индивидуальную посуду и подают в стеклянных </a:t>
            </a:r>
            <a:r>
              <a:rPr lang="ru-RU" b="1" dirty="0" err="1">
                <a:latin typeface="Times New Roman" panose="02020603050405020304" pitchFamily="18" charset="0"/>
                <a:ea typeface="CourierNewPSMT"/>
                <a:cs typeface="Times New Roman" panose="02020603050405020304" pitchFamily="18" charset="0"/>
              </a:rPr>
              <a:t>креманках</a:t>
            </a:r>
            <a:r>
              <a:rPr lang="ru-RU" b="1" dirty="0">
                <a:latin typeface="Times New Roman" panose="02020603050405020304" pitchFamily="18" charset="0"/>
                <a:ea typeface="CourierNewPSMT"/>
                <a:cs typeface="Times New Roman" panose="02020603050405020304" pitchFamily="18" charset="0"/>
              </a:rPr>
              <a:t> или на мелких десертных тарелках.</a:t>
            </a:r>
            <a:endParaRPr lang="ru-RU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  <a:ea typeface="CourierNewPSMT"/>
                <a:cs typeface="Times New Roman" panose="02020603050405020304" pitchFamily="18" charset="0"/>
              </a:rPr>
              <a:t>Для </a:t>
            </a:r>
            <a:r>
              <a:rPr lang="ru-RU" b="1" dirty="0">
                <a:latin typeface="Times New Roman" panose="02020603050405020304" pitchFamily="18" charset="0"/>
                <a:ea typeface="CourierNewPSMT"/>
                <a:cs typeface="Times New Roman" panose="02020603050405020304" pitchFamily="18" charset="0"/>
              </a:rPr>
              <a:t>обслуживания по типу шведского стола горячие сладкие блюда хранят на настольных мармитах с подогревом (</a:t>
            </a:r>
            <a:r>
              <a:rPr lang="ru-RU" b="1" dirty="0" err="1">
                <a:latin typeface="Times New Roman" panose="02020603050405020304" pitchFamily="18" charset="0"/>
                <a:ea typeface="CourierNewPSMT"/>
                <a:cs typeface="Times New Roman" panose="02020603050405020304" pitchFamily="18" charset="0"/>
              </a:rPr>
              <a:t>шефингах</a:t>
            </a:r>
            <a:r>
              <a:rPr lang="ru-RU" b="1" dirty="0">
                <a:latin typeface="Times New Roman" panose="02020603050405020304" pitchFamily="18" charset="0"/>
                <a:ea typeface="CourierNewPSMT"/>
                <a:cs typeface="Times New Roman" panose="02020603050405020304" pitchFamily="18" charset="0"/>
              </a:rPr>
              <a:t>), где подогрев пищи осуществляется с помощью сухого горючего или специальных нагревательных элементов, установленных под </a:t>
            </a:r>
            <a:r>
              <a:rPr lang="ru-RU" b="1" dirty="0" err="1">
                <a:latin typeface="Times New Roman" panose="02020603050405020304" pitchFamily="18" charset="0"/>
                <a:ea typeface="CourierNewPSMT"/>
                <a:cs typeface="Times New Roman" panose="02020603050405020304" pitchFamily="18" charset="0"/>
              </a:rPr>
              <a:t>шефингами</a:t>
            </a:r>
            <a:r>
              <a:rPr lang="ru-RU" b="1" dirty="0">
                <a:latin typeface="Times New Roman" panose="02020603050405020304" pitchFamily="18" charset="0"/>
                <a:ea typeface="CourierNewPSMT"/>
                <a:cs typeface="Times New Roman" panose="02020603050405020304" pitchFamily="18" charset="0"/>
              </a:rPr>
              <a:t>.</a:t>
            </a:r>
            <a:endParaRPr lang="ru-RU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102" name="Picture 6" descr="https://img5.okidoki.st/c/1/0/3/3718/5577010/11792710_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455" y="3898549"/>
            <a:ext cx="3347154" cy="232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www.shkolazhizni.ru/img/content/i154/154847_o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145" y="3898549"/>
            <a:ext cx="3608633" cy="239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4079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5746" y="0"/>
            <a:ext cx="9601196" cy="1303867"/>
          </a:xfrm>
        </p:spPr>
        <p:txBody>
          <a:bodyPr/>
          <a:lstStyle/>
          <a:p>
            <a: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подачи сладких блюд, горячих напитков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35528" y="1524000"/>
            <a:ext cx="6497782" cy="3748383"/>
          </a:xfrm>
        </p:spPr>
        <p:txBody>
          <a:bodyPr>
            <a:normAutofit fontScale="85000" lnSpcReduction="10000"/>
          </a:bodyPr>
          <a:lstStyle/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ourierNewPSMT"/>
                <a:cs typeface="Times New Roman" panose="02020603050405020304" pitchFamily="18" charset="0"/>
              </a:rPr>
              <a:t>Сладкие соусы, сиропы располагают в специальных диспенсерах, сахарный песок </a:t>
            </a:r>
            <a:r>
              <a:rPr lang="ru-RU" dirty="0">
                <a:latin typeface="MS Mincho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ea typeface="CourierNewPSMT"/>
                <a:cs typeface="Times New Roman" panose="02020603050405020304" pitchFamily="18" charset="0"/>
              </a:rPr>
              <a:t> в дозаторах. Рядом с каждым блюдом обязательно располагают раскладочный прибор </a:t>
            </a:r>
            <a:r>
              <a:rPr lang="ru-RU" dirty="0">
                <a:latin typeface="MS Mincho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ea typeface="CourierNewPSMT"/>
                <a:cs typeface="Times New Roman" panose="02020603050405020304" pitchFamily="18" charset="0"/>
              </a:rPr>
              <a:t> либо щипчики, либо ложку с вилкой. Изготовлены, как правило, такие приборы из нержавеющей стали, но иногда используют раскладочные приборы из пластика (хотя пластик с точки зрения европейского ресторанного сервиса считается неприемлемым).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ourierNewPSMT"/>
                <a:cs typeface="Times New Roman" panose="02020603050405020304" pitchFamily="18" charset="0"/>
              </a:rPr>
              <a:t>Холодные сладкие блюда выкладывают в охлаждаемые витрины.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2050" name="Picture 2" descr="https://mykaleidoscope.ru/uploads/posts/2020-01/1579890380_30-p-krasivie-vitrini-s-desertami-1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4342" y="651933"/>
            <a:ext cx="4673138" cy="584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083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ое мероприятие">
  <a:themeElements>
    <a:clrScheme name="Главное мероприятие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8FA751"/>
      </a:accent1>
      <a:accent2>
        <a:srgbClr val="629D7D"/>
      </a:accent2>
      <a:accent3>
        <a:srgbClr val="5A7AAB"/>
      </a:accent3>
      <a:accent4>
        <a:srgbClr val="AA618F"/>
      </a:accent4>
      <a:accent5>
        <a:srgbClr val="BA5445"/>
      </a:accent5>
      <a:accent6>
        <a:srgbClr val="C8A547"/>
      </a:accent6>
      <a:hlink>
        <a:srgbClr val="91BF1A"/>
      </a:hlink>
      <a:folHlink>
        <a:srgbClr val="ADBE82"/>
      </a:folHlink>
    </a:clrScheme>
    <a:fontScheme name="Главное мероприятие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ое мероприятие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CF823853-53CC-4249-AEDB-2EA9F718B2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Главное мероприятие</Template>
  <TotalTime>379</TotalTime>
  <Words>948</Words>
  <Application>Microsoft Office PowerPoint</Application>
  <PresentationFormat>Широкоэкранный</PresentationFormat>
  <Paragraphs>90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5" baseType="lpstr">
      <vt:lpstr>Arial</vt:lpstr>
      <vt:lpstr>Calibri</vt:lpstr>
      <vt:lpstr>Calibri Light</vt:lpstr>
      <vt:lpstr>CourierNewPSMT</vt:lpstr>
      <vt:lpstr>Impact</vt:lpstr>
      <vt:lpstr>MS Mincho</vt:lpstr>
      <vt:lpstr>Times New Roman</vt:lpstr>
      <vt:lpstr>Главное мероприятие</vt:lpstr>
      <vt:lpstr>МДК 04.01. Тема: Организация хранения, отпуска холодных и горячих сладких блюд, десертов, напитков с раздачи/прилавка, упаковки, подготовки готовой  продукции к отпуску на вынос</vt:lpstr>
      <vt:lpstr>Цель урока:</vt:lpstr>
      <vt:lpstr>Организация хранения</vt:lpstr>
      <vt:lpstr>Организация и техническое  оснащение рабочего места повара для порционирования и отпуска сладких блюд</vt:lpstr>
      <vt:lpstr>холодильные столы с горкой</vt:lpstr>
      <vt:lpstr>Правила подачи сладких блюд, горячих напитков </vt:lpstr>
      <vt:lpstr>Правила подачи сладких блюд, горячих напитков </vt:lpstr>
      <vt:lpstr>Правила подачи сладких блюд, горячих напитков </vt:lpstr>
      <vt:lpstr>Правила подачи сладких блюд, горячих напитков</vt:lpstr>
      <vt:lpstr> Правила подачи сладких блюд, горячих  напитков</vt:lpstr>
      <vt:lpstr>Холодные сладкие блюда имеют температуру</vt:lpstr>
      <vt:lpstr>Десерт из мусса и желе</vt:lpstr>
      <vt:lpstr>Мороженое с фруктами.</vt:lpstr>
      <vt:lpstr>Щербет</vt:lpstr>
      <vt:lpstr>Фруктовый салат</vt:lpstr>
      <vt:lpstr>Парфе </vt:lpstr>
      <vt:lpstr>Мороженое сюрприз</vt:lpstr>
      <vt:lpstr>Канапе</vt:lpstr>
      <vt:lpstr>Грейпфрут и памелла</vt:lpstr>
      <vt:lpstr>Манго</vt:lpstr>
      <vt:lpstr>фрукты</vt:lpstr>
      <vt:lpstr>Ягоды</vt:lpstr>
      <vt:lpstr>Ананас</vt:lpstr>
      <vt:lpstr>Арбуз и дыня</vt:lpstr>
      <vt:lpstr>   Задание для закрепления  1. Заполните таблицу -  Посуда и правила подачи  сладких блюд и десертов  </vt:lpstr>
      <vt:lpstr>2. ОТВЕТЬТЕ НА ВОПРОСЫ.</vt:lpstr>
      <vt:lpstr>Задание  для СРО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 Организация хранения, отпуска холодных и горячих сладких блюд, десертов, напитков с раздачи/прилавка, упаковки, подготовки готовой  продукции к отпуску на вынос</dc:title>
  <dc:creator>иван михайлов</dc:creator>
  <cp:lastModifiedBy>Mr Lexan Михайлов</cp:lastModifiedBy>
  <cp:revision>26</cp:revision>
  <dcterms:created xsi:type="dcterms:W3CDTF">2022-01-20T15:12:44Z</dcterms:created>
  <dcterms:modified xsi:type="dcterms:W3CDTF">2023-03-15T04:28:16Z</dcterms:modified>
</cp:coreProperties>
</file>