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1" r:id="rId5"/>
    <p:sldId id="287" r:id="rId6"/>
    <p:sldId id="277" r:id="rId7"/>
    <p:sldId id="296" r:id="rId8"/>
    <p:sldId id="297" r:id="rId9"/>
    <p:sldId id="298" r:id="rId10"/>
    <p:sldId id="299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114263"/>
    <a:srgbClr val="248CD2"/>
    <a:srgbClr val="0B2B41"/>
    <a:srgbClr val="401918"/>
    <a:srgbClr val="731F1C"/>
    <a:srgbClr val="AB678E"/>
    <a:srgbClr val="B2606E"/>
    <a:srgbClr val="CA929B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703" autoAdjust="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13.03.2023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3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401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434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400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258" y="1291772"/>
            <a:ext cx="4822520" cy="3611880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Bahnschrift Condensed" panose="020B0502040204020203" pitchFamily="34" charset="0"/>
              </a:rPr>
              <a:t>Оценка эффективности учебно-тренировочного процесса в плавании</a:t>
            </a:r>
            <a:endParaRPr lang="ru-RU" dirty="0">
              <a:solidFill>
                <a:schemeClr val="accent2">
                  <a:lumMod val="90000"/>
                  <a:lumOff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9" b="10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365759" y="282633"/>
            <a:ext cx="5248945" cy="6059978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8" y="1292177"/>
            <a:ext cx="6312307" cy="358653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07877" y="557439"/>
            <a:ext cx="4879570" cy="5980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  <a:t>Комплексный контроль</a:t>
            </a:r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07877" y="1292177"/>
            <a:ext cx="4541173" cy="45516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Совместная реализация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этапного, 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екущего,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оперативного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видов контроля в процессе обследований спортсменов на основе всесторонней оценки их технической, функциональной подготовленности, содержания учебного процесса и соревновательной деятельности</a:t>
            </a:r>
            <a:r>
              <a:rPr lang="ru-RU" sz="1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4555330" y="2182740"/>
            <a:ext cx="3495676" cy="193357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2. Оценка соответствия годичных приростов нормативным с учётом индивидуальных особенностей темпов биологического развития</a:t>
            </a:r>
            <a:endParaRPr lang="ru-RU" sz="16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42912" y="2182740"/>
            <a:ext cx="3714750" cy="19335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114263"/>
                </a:solidFill>
              </a:rPr>
              <a:t>1. Определение изменения физического развития, общей и специальной подготовленности спортсмена</a:t>
            </a:r>
            <a:endParaRPr lang="ru-RU" sz="1600" b="1" dirty="0">
              <a:solidFill>
                <a:srgbClr val="114263"/>
              </a:solidFill>
            </a:endParaRPr>
          </a:p>
        </p:txBody>
      </p: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11" y="238654"/>
            <a:ext cx="10206264" cy="830997"/>
          </a:xfrm>
          <a:solidFill>
            <a:srgbClr val="248CD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rtl="0"/>
            <a:r>
              <a:rPr lang="ru-RU" sz="3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ЭТАПНЫЙ КОНТРОЛЬ</a:t>
            </a:r>
            <a:endParaRPr lang="ru-RU" sz="36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8277224" y="2189321"/>
            <a:ext cx="3267076" cy="193357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3.  Разработка индивидуальных рекомендаций для коррекции тренировочного процесса и перевода занимающегося на следующий этап многолетней подготовки</a:t>
            </a:r>
            <a:endParaRPr lang="ru-RU" sz="16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1061811" y="1286587"/>
            <a:ext cx="10206264" cy="6792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Проводится дважды в году (в начале и конце сезона), необходим для всех занимающихся </a:t>
            </a:r>
          </a:p>
          <a:p>
            <a:pPr algn="ctr"/>
            <a:r>
              <a:rPr lang="ru-RU" sz="2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ЗАДАЧИ</a:t>
            </a:r>
            <a:r>
              <a:rPr lang="ru-RU" sz="2000" b="1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:</a:t>
            </a:r>
            <a:endParaRPr lang="ru-RU" sz="2000" b="1" dirty="0">
              <a:ln w="0"/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5" name="Текст 13"/>
          <p:cNvSpPr txBox="1">
            <a:spLocks/>
          </p:cNvSpPr>
          <p:nvPr/>
        </p:nvSpPr>
        <p:spPr>
          <a:xfrm>
            <a:off x="519112" y="4346416"/>
            <a:ext cx="11101388" cy="22199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>Основные подходы этапного контроля:</a:t>
            </a:r>
          </a:p>
          <a:p>
            <a:pPr marL="342900" indent="-342900" algn="ctr">
              <a:lnSpc>
                <a:spcPct val="100000"/>
              </a:lnSpc>
              <a:buAutoNum type="arabicPeriod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Сопоставление данных обследуемого спортсмена с показателями спортсменов более высокой квалификации.</a:t>
            </a:r>
          </a:p>
          <a:p>
            <a:pPr algn="ctr">
              <a:lnSpc>
                <a:spcPct val="100000"/>
              </a:lnSpc>
            </a:pPr>
            <a:endParaRPr lang="ru-RU" sz="1600" b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2. Метод индивидуальных характеристик, ориентируясь на групповые модельные характеристики (индивидуализация тренировочного процесса предполагает использование оригинальных методик, направленных на учёт индивидуальных особенностей занимающихся)</a:t>
            </a:r>
            <a:endParaRPr lang="ru-RU" sz="16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7429499" y="3250949"/>
            <a:ext cx="3495676" cy="355283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Для оценки целесообразно использовать: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Стандартизированные тесты (непредельное </a:t>
            </a:r>
            <a:r>
              <a:rPr lang="ru-RU" sz="1600" b="1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проплывание</a:t>
            </a: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короткой дистанции с регистрацией ЧСС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Показатели самоконтроля (самочувствие, сон, аппетит, настроение </a:t>
            </a:r>
            <a:r>
              <a:rPr lang="ru-RU" sz="1600" b="1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ит.д</a:t>
            </a: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.)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Ортостатическая проба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Клиностатическая</a:t>
            </a: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проба</a:t>
            </a:r>
            <a:endParaRPr lang="ru-RU" sz="16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718911" y="3250949"/>
            <a:ext cx="3714750" cy="355283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ОСНОВНАЯ ЗАДАЧА: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114263"/>
                </a:solidFill>
              </a:rPr>
              <a:t>Оценка степени утомления и восстановления спортсмена после предшествующих нагрузок, его готовности к выполнению запланированных тренировочных нагрузок, недопущение переутомления.</a:t>
            </a:r>
            <a:endParaRPr lang="ru-RU" sz="1600" b="1" dirty="0">
              <a:solidFill>
                <a:srgbClr val="114263"/>
              </a:solidFill>
            </a:endParaRPr>
          </a:p>
        </p:txBody>
      </p: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11" y="480517"/>
            <a:ext cx="10206264" cy="830997"/>
          </a:xfrm>
          <a:solidFill>
            <a:srgbClr val="248CD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rtl="0"/>
            <a:r>
              <a:rPr lang="ru-RU" sz="3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ТЕКУЩИЙ КОНТРОЛЬ</a:t>
            </a:r>
            <a:endParaRPr lang="ru-RU" sz="36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3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661761" y="1476375"/>
            <a:ext cx="10206264" cy="1647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Проводится для регистрации и анализа текущих изменений функционального состояния организма  (каждодневных, еженедельных). </a:t>
            </a:r>
          </a:p>
          <a:p>
            <a:pPr algn="ctr"/>
            <a:endParaRPr lang="ru-RU" sz="2000" b="1" dirty="0" smtClean="0">
              <a:ln w="0"/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ru-RU" sz="2000" dirty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2000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начимость текущего </a:t>
            </a:r>
            <a:r>
              <a:rPr lang="ru-RU" sz="2000" dirty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контроля возрастает по мере увеличения тренировочных нагрузок на этапах многолетней </a:t>
            </a:r>
            <a:r>
              <a:rPr lang="ru-RU" sz="2000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подготовки.</a:t>
            </a:r>
            <a:endParaRPr lang="ru-RU" sz="2000" dirty="0">
              <a:ln w="0"/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dirty="0" smtClean="0">
              <a:ln w="0"/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82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7448549" y="2447919"/>
            <a:ext cx="3495676" cy="42291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Компоненты оценки состояния спортсмена: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Осознаваемый </a:t>
            </a:r>
            <a:r>
              <a:rPr lang="ru-RU" sz="16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(как спортсмен осознает себя и свою способность управлять собой)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Вегетативный </a:t>
            </a:r>
            <a:r>
              <a:rPr lang="ru-RU" sz="16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(эмоциональный уровень)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Функциональный </a:t>
            </a:r>
            <a:r>
              <a:rPr lang="ru-RU" sz="16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(уровень работы ведущих систем организма)</a:t>
            </a:r>
            <a:endParaRPr lang="ru-RU" sz="1600" b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Двигательный </a:t>
            </a:r>
            <a:r>
              <a:rPr lang="ru-RU" sz="16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(уровень ощущений и качества движений)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6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Регуляционный (волевой, регуляционный и целевой компонент)</a:t>
            </a:r>
            <a:endParaRPr lang="ru-RU" sz="1600" b="1" i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737961" y="2447919"/>
            <a:ext cx="3714750" cy="355283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ОСНОВНЫЕ ЗАДАЧИ: </a:t>
            </a:r>
          </a:p>
          <a:p>
            <a:pPr marL="285750" indent="-28575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14263"/>
                </a:solidFill>
              </a:rPr>
              <a:t>Прогноз результативности выполнения тренировочного задания (для коррекции заданий или требований к спортсмену)</a:t>
            </a:r>
            <a:endParaRPr lang="ru-RU" sz="1600" b="1" dirty="0">
              <a:solidFill>
                <a:srgbClr val="114263"/>
              </a:solidFill>
            </a:endParaRPr>
          </a:p>
        </p:txBody>
      </p: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61" y="51892"/>
            <a:ext cx="10206264" cy="830997"/>
          </a:xfrm>
          <a:solidFill>
            <a:srgbClr val="248CD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rtl="0"/>
            <a:r>
              <a:rPr lang="ru-RU" sz="3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ОПЕРАТИВНЫЙ КОНТРОЛЬ</a:t>
            </a:r>
            <a:endParaRPr lang="ru-RU" sz="36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3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804636" y="968607"/>
            <a:ext cx="10206264" cy="12316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Оценка состояния спортсмена с точки зрения соответствия конкретным задачам предстоящей тренировочной и соревновательной деятельности </a:t>
            </a:r>
          </a:p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(значимость оперативного контроля возрастает по мере увеличения тренировочных нагрузок на этапах многолетней подготовки)</a:t>
            </a:r>
          </a:p>
        </p:txBody>
      </p:sp>
    </p:spTree>
    <p:extLst>
      <p:ext uri="{BB962C8B-B14F-4D97-AF65-F5344CB8AC3E}">
        <p14:creationId xmlns:p14="http://schemas.microsoft.com/office/powerpoint/2010/main" val="331001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19083" y="398804"/>
            <a:ext cx="11668125" cy="809624"/>
          </a:xfrm>
          <a:solidFill>
            <a:schemeClr val="accent2">
              <a:lumMod val="25000"/>
              <a:lumOff val="75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0D3047"/>
                </a:solidFill>
              </a:rPr>
              <a:t>Оценивается </a:t>
            </a:r>
            <a:r>
              <a:rPr lang="ru-RU" sz="1600" b="1" dirty="0" err="1" smtClean="0">
                <a:solidFill>
                  <a:srgbClr val="0D3047"/>
                </a:solidFill>
              </a:rPr>
              <a:t>субьективными</a:t>
            </a:r>
            <a:r>
              <a:rPr lang="ru-RU" sz="1600" b="1" dirty="0" smtClean="0">
                <a:solidFill>
                  <a:srgbClr val="0D3047"/>
                </a:solidFill>
              </a:rPr>
              <a:t> оценками спортсмена своего самочувствия, настроения, активности, желания </a:t>
            </a:r>
            <a:r>
              <a:rPr lang="ru-RU" sz="1600" b="1" dirty="0" err="1" smtClean="0">
                <a:solidFill>
                  <a:srgbClr val="0D3047"/>
                </a:solidFill>
              </a:rPr>
              <a:t>треироваться</a:t>
            </a:r>
            <a:r>
              <a:rPr lang="ru-RU" sz="1600" b="1" dirty="0" smtClean="0">
                <a:solidFill>
                  <a:srgbClr val="0D3047"/>
                </a:solidFill>
              </a:rPr>
              <a:t> или выступать, удовлетворенности тренировочным процессом, ясности цели и т.д., исходя из 10 баллов или 100%.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D3047"/>
                </a:solidFill>
              </a:rPr>
              <a:t>Показатели менее 70% должны насторожить тренера, так как отражает недостаточный настрой спортсмена или говорит о его апатии.</a:t>
            </a:r>
            <a:endParaRPr lang="ru-RU" sz="1600" b="1" dirty="0">
              <a:solidFill>
                <a:srgbClr val="0D304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3766" y="55110"/>
            <a:ext cx="11158765" cy="366486"/>
          </a:xfrm>
          <a:gradFill>
            <a:gsLst>
              <a:gs pos="14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Осознаваемый компонент состояния: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497566" y="1217952"/>
            <a:ext cx="11158765" cy="366486"/>
          </a:xfrm>
          <a:prstGeom prst="rect">
            <a:avLst/>
          </a:prstGeom>
          <a:gradFill>
            <a:gsLst>
              <a:gs pos="14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Вегетативный компонент состояния: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2"/>
          </p:nvPr>
        </p:nvSpPr>
        <p:spPr>
          <a:xfrm>
            <a:off x="319082" y="1584438"/>
            <a:ext cx="11668125" cy="1014639"/>
          </a:xfrm>
          <a:solidFill>
            <a:schemeClr val="accent2">
              <a:lumMod val="25000"/>
              <a:lumOff val="75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0D3047"/>
                </a:solidFill>
              </a:rPr>
              <a:t>Оценивается с помощью биометрии, оценки </a:t>
            </a:r>
            <a:r>
              <a:rPr lang="ru-RU" sz="1600" b="1" dirty="0" err="1" smtClean="0">
                <a:solidFill>
                  <a:srgbClr val="0D3047"/>
                </a:solidFill>
              </a:rPr>
              <a:t>электрокожного</a:t>
            </a:r>
            <a:r>
              <a:rPr lang="ru-RU" sz="1600" b="1" dirty="0" smtClean="0">
                <a:solidFill>
                  <a:srgbClr val="0D3047"/>
                </a:solidFill>
              </a:rPr>
              <a:t> сопротивления, </a:t>
            </a:r>
            <a:r>
              <a:rPr lang="ru-RU" sz="1600" b="1" dirty="0" err="1" smtClean="0">
                <a:solidFill>
                  <a:srgbClr val="0D3047"/>
                </a:solidFill>
              </a:rPr>
              <a:t>кожногальванического</a:t>
            </a:r>
            <a:r>
              <a:rPr lang="ru-RU" sz="1600" b="1" dirty="0" smtClean="0">
                <a:solidFill>
                  <a:srgbClr val="0D3047"/>
                </a:solidFill>
              </a:rPr>
              <a:t> рефлекса и критической частоты мелькания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D3047"/>
                </a:solidFill>
              </a:rPr>
              <a:t>В зависимости от эмоционального состояния спортсмена тренер предусматривает особенности разминки, настраивание на работу, специфику включения в игру и т.д.</a:t>
            </a:r>
            <a:endParaRPr lang="ru-RU" sz="1600" b="1" dirty="0">
              <a:solidFill>
                <a:srgbClr val="0D3047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573766" y="2599077"/>
            <a:ext cx="11158765" cy="366486"/>
          </a:xfrm>
          <a:prstGeom prst="rect">
            <a:avLst/>
          </a:prstGeom>
          <a:gradFill>
            <a:gsLst>
              <a:gs pos="14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Функциональный компонент состояния: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2"/>
          </p:nvPr>
        </p:nvSpPr>
        <p:spPr>
          <a:xfrm>
            <a:off x="319081" y="2945493"/>
            <a:ext cx="11668125" cy="807357"/>
          </a:xfrm>
          <a:solidFill>
            <a:schemeClr val="accent2">
              <a:lumMod val="25000"/>
              <a:lumOff val="75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0D3047"/>
                </a:solidFill>
              </a:rPr>
              <a:t>Оценивается множеством методов доступных тренеру (</a:t>
            </a:r>
            <a:r>
              <a:rPr lang="ru-RU" sz="1600" b="1" dirty="0" err="1" smtClean="0">
                <a:solidFill>
                  <a:srgbClr val="0D3047"/>
                </a:solidFill>
              </a:rPr>
              <a:t>пульсометрия</a:t>
            </a:r>
            <a:r>
              <a:rPr lang="ru-RU" sz="1600" b="1" dirty="0" smtClean="0">
                <a:solidFill>
                  <a:srgbClr val="0D3047"/>
                </a:solidFill>
              </a:rPr>
              <a:t>, измерение артериального давления, функциональные пробы)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D3047"/>
                </a:solidFill>
              </a:rPr>
              <a:t>Оценка тонуса мышц </a:t>
            </a:r>
            <a:r>
              <a:rPr lang="ru-RU" sz="1600" b="1" dirty="0" err="1" smtClean="0">
                <a:solidFill>
                  <a:srgbClr val="0D3047"/>
                </a:solidFill>
              </a:rPr>
              <a:t>миотонометром</a:t>
            </a:r>
            <a:r>
              <a:rPr lang="ru-RU" sz="1600" b="1" dirty="0" smtClean="0">
                <a:solidFill>
                  <a:srgbClr val="0D3047"/>
                </a:solidFill>
              </a:rPr>
              <a:t> позволяет оценить расслабление и напряжение мышц, информирует о степени готовности мышц к работе.</a:t>
            </a:r>
            <a:endParaRPr lang="ru-RU" sz="1600" b="1" dirty="0">
              <a:solidFill>
                <a:srgbClr val="0D3047"/>
              </a:solidFill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592812" y="3746838"/>
            <a:ext cx="11158765" cy="385535"/>
          </a:xfrm>
          <a:prstGeom prst="rect">
            <a:avLst/>
          </a:prstGeom>
          <a:gradFill>
            <a:gsLst>
              <a:gs pos="14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Двигательный компонент состояния: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2"/>
          </p:nvPr>
        </p:nvSpPr>
        <p:spPr>
          <a:xfrm>
            <a:off x="338131" y="4138385"/>
            <a:ext cx="11668125" cy="1014639"/>
          </a:xfrm>
          <a:solidFill>
            <a:schemeClr val="accent2">
              <a:lumMod val="25000"/>
              <a:lumOff val="75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0D3047"/>
                </a:solidFill>
              </a:rPr>
              <a:t>Наиболее информативен в плане готовности организма к деятельности. (методы динамометрии, </a:t>
            </a:r>
            <a:r>
              <a:rPr lang="ru-RU" sz="1600" b="1" dirty="0" err="1" smtClean="0">
                <a:solidFill>
                  <a:srgbClr val="0D3047"/>
                </a:solidFill>
              </a:rPr>
              <a:t>кинематометрия</a:t>
            </a:r>
            <a:r>
              <a:rPr lang="ru-RU" sz="1600" b="1" dirty="0" smtClean="0">
                <a:solidFill>
                  <a:srgbClr val="0D3047"/>
                </a:solidFill>
              </a:rPr>
              <a:t>, оценка простой и сложной реакции на движущийся </a:t>
            </a:r>
            <a:r>
              <a:rPr lang="ru-RU" sz="1600" b="1" dirty="0" err="1" smtClean="0">
                <a:solidFill>
                  <a:srgbClr val="0D3047"/>
                </a:solidFill>
              </a:rPr>
              <a:t>обьект</a:t>
            </a:r>
            <a:r>
              <a:rPr lang="ru-RU" sz="1600" b="1" dirty="0" smtClean="0">
                <a:solidFill>
                  <a:srgbClr val="0D3047"/>
                </a:solidFill>
              </a:rPr>
              <a:t>, </a:t>
            </a:r>
            <a:r>
              <a:rPr lang="ru-RU" sz="1600" b="1" dirty="0" err="1" smtClean="0">
                <a:solidFill>
                  <a:srgbClr val="0D3047"/>
                </a:solidFill>
              </a:rPr>
              <a:t>теппинг</a:t>
            </a:r>
            <a:r>
              <a:rPr lang="ru-RU" sz="1600" b="1" dirty="0">
                <a:solidFill>
                  <a:srgbClr val="0D3047"/>
                </a:solidFill>
              </a:rPr>
              <a:t>-</a:t>
            </a:r>
            <a:r>
              <a:rPr lang="ru-RU" sz="1600" b="1" dirty="0" smtClean="0">
                <a:solidFill>
                  <a:srgbClr val="0D3047"/>
                </a:solidFill>
              </a:rPr>
              <a:t>тест).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D3047"/>
                </a:solidFill>
              </a:rPr>
              <a:t>Результаты двигательных тестов отражают особенности возможностей спортсмена, </a:t>
            </a:r>
            <a:r>
              <a:rPr lang="ru-RU" sz="1600" b="1" dirty="0" err="1" smtClean="0">
                <a:solidFill>
                  <a:srgbClr val="0D3047"/>
                </a:solidFill>
              </a:rPr>
              <a:t>саморегуляции</a:t>
            </a:r>
            <a:r>
              <a:rPr lang="ru-RU" sz="1600" b="1" dirty="0" smtClean="0">
                <a:solidFill>
                  <a:srgbClr val="0D3047"/>
                </a:solidFill>
              </a:rPr>
              <a:t> движений и действий, установки и степень контроля своих действий</a:t>
            </a:r>
            <a:endParaRPr lang="ru-RU" sz="1600" b="1" dirty="0">
              <a:solidFill>
                <a:srgbClr val="0D3047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592812" y="5153024"/>
            <a:ext cx="11158765" cy="385535"/>
          </a:xfrm>
          <a:prstGeom prst="rect">
            <a:avLst/>
          </a:prstGeom>
          <a:gradFill>
            <a:gsLst>
              <a:gs pos="1400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Регуляционный компонент состояния: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2"/>
          </p:nvPr>
        </p:nvSpPr>
        <p:spPr>
          <a:xfrm>
            <a:off x="338131" y="5538559"/>
            <a:ext cx="11668125" cy="1014639"/>
          </a:xfrm>
          <a:solidFill>
            <a:schemeClr val="accent2">
              <a:lumMod val="25000"/>
              <a:lumOff val="75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0D3047"/>
                </a:solidFill>
              </a:rPr>
              <a:t>Оценивается с помощью различных дифференцировок в двигательных тестах в изменяющихся условиях или меняющихся установках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D3047"/>
                </a:solidFill>
              </a:rPr>
              <a:t>В зависимости от эмоционального состояния спортсмена тренер предусматривает особенности разминки, настраивание на работу, специфику включения в игру и т.д.</a:t>
            </a:r>
            <a:endParaRPr lang="ru-RU" sz="1600" b="1" dirty="0">
              <a:solidFill>
                <a:srgbClr val="0D3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29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171448" y="4695819"/>
            <a:ext cx="11868148" cy="204788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Комплексная оценка </a:t>
            </a: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подготовленности спортсмена</a:t>
            </a:r>
            <a:r>
              <a:rPr lang="ru-RU" sz="16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:</a:t>
            </a:r>
            <a:endParaRPr lang="ru-RU" sz="1600" b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Специальная физическая подготовка (оценка уровня основных физических качеств: выносливости, силы, быстроты, ловкости и гибкости).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Технико-тактическая подготовленность (результативность техники при учете ее эффективности, стабильности, вариативности и т.д.  А также используются современные методики регистрации кинематических, динамических и ритмических характеристик движений).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Психологическое состояние и поведение на соревнованиях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171449" y="2549758"/>
            <a:ext cx="11868149" cy="158409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ТЕСТ - </a:t>
            </a:r>
            <a:r>
              <a:rPr lang="ru-RU" sz="1600" b="1" dirty="0">
                <a:solidFill>
                  <a:srgbClr val="114263"/>
                </a:solidFill>
              </a:rPr>
              <a:t>н</a:t>
            </a:r>
            <a:r>
              <a:rPr lang="ru-RU" sz="1600" b="1" dirty="0" smtClean="0">
                <a:solidFill>
                  <a:srgbClr val="114263"/>
                </a:solidFill>
              </a:rPr>
              <a:t>еспецифическое упражнение, выполнение которого тесно связано с основным (соревновательным) упражнением или двигательным качеством.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14263"/>
                </a:solidFill>
              </a:rPr>
              <a:t>Процедура выполнения теста называется </a:t>
            </a:r>
            <a:r>
              <a:rPr lang="ru-RU" sz="1600" b="1" dirty="0" smtClean="0">
                <a:solidFill>
                  <a:srgbClr val="FF0000"/>
                </a:solidFill>
              </a:rPr>
              <a:t>тестированием</a:t>
            </a:r>
            <a:r>
              <a:rPr lang="ru-RU" sz="1600" b="1" dirty="0" smtClean="0">
                <a:solidFill>
                  <a:srgbClr val="114263"/>
                </a:solidFill>
              </a:rPr>
              <a:t>, результатом которого является численное значение, полученное в ходе измерений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114263"/>
                </a:solidFill>
              </a:rPr>
              <a:t>Как правило, для оценки подготовленности </a:t>
            </a:r>
            <a:r>
              <a:rPr lang="ru-RU" sz="1600" b="1" dirty="0" err="1" smtClean="0">
                <a:solidFill>
                  <a:srgbClr val="114263"/>
                </a:solidFill>
              </a:rPr>
              <a:t>спорсмена</a:t>
            </a:r>
            <a:r>
              <a:rPr lang="ru-RU" sz="1600" b="1" dirty="0" smtClean="0">
                <a:solidFill>
                  <a:srgbClr val="114263"/>
                </a:solidFill>
              </a:rPr>
              <a:t> используется несколько тестов</a:t>
            </a:r>
          </a:p>
          <a:p>
            <a:pPr marL="285750" indent="-28575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114263"/>
              </a:solidFill>
            </a:endParaRPr>
          </a:p>
        </p:txBody>
      </p: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8" y="119892"/>
            <a:ext cx="11868148" cy="662483"/>
          </a:xfrm>
          <a:solidFill>
            <a:srgbClr val="248CD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rtl="0"/>
            <a:r>
              <a:rPr lang="ru-RU" sz="2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Оценка состояния подготовленности спортсмена проводится в ходе </a:t>
            </a:r>
            <a:r>
              <a:rPr lang="ru-RU" sz="2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тестирования</a:t>
            </a:r>
            <a:r>
              <a:rPr lang="ru-RU" sz="2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или </a:t>
            </a:r>
            <a:br>
              <a:rPr lang="ru-RU" sz="2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в процессе </a:t>
            </a:r>
            <a:r>
              <a:rPr lang="ru-RU" sz="2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соревнований</a:t>
            </a:r>
            <a:endParaRPr lang="ru-RU" sz="2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3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171448" y="806683"/>
            <a:ext cx="11868149" cy="7554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Одним из объективных критериев эффективности учебно-тренировочного процесса является </a:t>
            </a:r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выполнение нормативов </a:t>
            </a:r>
            <a:r>
              <a:rPr lang="ru-RU" sz="2000" b="1" dirty="0" smtClean="0">
                <a:ln w="0"/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по виду спорта, которые разрабатываются с учетом возраста и пола спортсменов.</a:t>
            </a:r>
          </a:p>
        </p:txBody>
      </p:sp>
    </p:spTree>
    <p:extLst>
      <p:ext uri="{BB962C8B-B14F-4D97-AF65-F5344CB8AC3E}">
        <p14:creationId xmlns:p14="http://schemas.microsoft.com/office/powerpoint/2010/main" val="39824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sharepoint/v3"/>
    <ds:schemaRef ds:uri="http://purl.org/dc/terms/"/>
    <ds:schemaRef ds:uri="http://purl.org/dc/dcmitype/"/>
    <ds:schemaRef ds:uri="6dc4bcd6-49db-4c07-9060-8acfc67cef9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b0879af-3eba-417a-a55a-ffe6dcd6ca77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0</TotalTime>
  <Words>692</Words>
  <Application>Microsoft Office PowerPoint</Application>
  <PresentationFormat>Широкоэкранный</PresentationFormat>
  <Paragraphs>71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Bahnschrift Condensed</vt:lpstr>
      <vt:lpstr>Calibri</vt:lpstr>
      <vt:lpstr>Calibri Light</vt:lpstr>
      <vt:lpstr>Corbel</vt:lpstr>
      <vt:lpstr>Franklin Gothic Heavy</vt:lpstr>
      <vt:lpstr>Wingdings</vt:lpstr>
      <vt:lpstr>Тема Office</vt:lpstr>
      <vt:lpstr>Оценка эффективности учебно-тренировочного процесса в плавании</vt:lpstr>
      <vt:lpstr>Комплексный контроль</vt:lpstr>
      <vt:lpstr>ЭТАПНЫЙ КОНТРОЛЬ</vt:lpstr>
      <vt:lpstr>ТЕКУЩИЙ КОНТРОЛЬ</vt:lpstr>
      <vt:lpstr>ОПЕРАТИВНЫЙ КОНТРОЛЬ</vt:lpstr>
      <vt:lpstr>Осознаваемый компонент состояния:</vt:lpstr>
      <vt:lpstr>Оценка состояния подготовленности спортсмена проводится в ходе тестирования или  в процессе соревнований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2023-03-13T07:40:35Z</dcterms:created>
  <dcterms:modified xsi:type="dcterms:W3CDTF">2023-03-16T10:30:10Z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