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5"/>
  </p:handoutMasterIdLst>
  <p:sldIdLst>
    <p:sldId id="256" r:id="rId2"/>
    <p:sldId id="264" r:id="rId3"/>
    <p:sldId id="263" r:id="rId4"/>
    <p:sldId id="271" r:id="rId5"/>
    <p:sldId id="265" r:id="rId6"/>
    <p:sldId id="266" r:id="rId7"/>
    <p:sldId id="267" r:id="rId8"/>
    <p:sldId id="268" r:id="rId9"/>
    <p:sldId id="269" r:id="rId10"/>
    <p:sldId id="270" r:id="rId11"/>
    <p:sldId id="272" r:id="rId12"/>
    <p:sldId id="273" r:id="rId13"/>
    <p:sldId id="274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42C7C62C-6075-426B-B9CE-B65FA7FF71B9}">
          <p14:sldIdLst>
            <p14:sldId id="256"/>
            <p14:sldId id="263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0ED"/>
    <a:srgbClr val="E1DAD2"/>
    <a:srgbClr val="FEFEFE"/>
    <a:srgbClr val="C1C9CD"/>
    <a:srgbClr val="7C96A3"/>
    <a:srgbClr val="FFFFFF"/>
    <a:srgbClr val="003374"/>
    <a:srgbClr val="3A5896"/>
    <a:srgbClr val="385592"/>
    <a:srgbClr val="173A8D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59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129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2952" y="102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2DD1C9-4BB6-422A-8F34-C157EA500BD9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997E4-EE34-411C-9FF1-22B934EF53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274113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50845649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2725447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82581019"/>
      </p:ext>
    </p:extLst>
  </p:cSld>
  <p:clrMapOvr>
    <a:masterClrMapping/>
  </p:clrMapOvr>
  <p:transition>
    <p:zoom dir="in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0094933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9467566"/>
      </p:ext>
    </p:extLst>
  </p:cSld>
  <p:clrMapOvr>
    <a:masterClrMapping/>
  </p:clrMapOvr>
  <p:transition>
    <p:zoom dir="in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18750251"/>
      </p:ext>
    </p:extLst>
  </p:cSld>
  <p:clrMapOvr>
    <a:masterClrMapping/>
  </p:clrMapOvr>
  <p:transition>
    <p:zoom dir="in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48137797"/>
      </p:ext>
    </p:extLst>
  </p:cSld>
  <p:clrMapOvr>
    <a:masterClrMapping/>
  </p:clrMapOvr>
  <p:transition>
    <p:zoom dir="in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17867633"/>
      </p:ext>
    </p:extLst>
  </p:cSld>
  <p:clrMapOvr>
    <a:masterClrMapping/>
  </p:clrMapOvr>
  <p:transition>
    <p:zoom dir="in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00246093"/>
      </p:ext>
    </p:extLst>
  </p:cSld>
  <p:clrMapOvr>
    <a:masterClrMapping/>
  </p:clrMapOvr>
  <p:transition>
    <p:zoom dir="in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897087"/>
      </p:ext>
    </p:extLst>
  </p:cSld>
  <p:clrMapOvr>
    <a:masterClrMapping/>
  </p:clrMapOvr>
  <p:transition>
    <p:zoom dir="in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08639507"/>
      </p:ext>
    </p:extLst>
  </p:cSld>
  <p:clrMapOvr>
    <a:masterClrMapping/>
  </p:clrMapOvr>
  <p:transition>
    <p:zoom dir="in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459" y="1287254"/>
            <a:ext cx="7869890" cy="48897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D9794-A4CC-42D0-9A65-24C6B9EF4076}" type="datetimeFigureOut">
              <a:rPr lang="en-US" smtClean="0"/>
              <a:pPr/>
              <a:t>4/1/2023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E8DF1E-33BB-4377-9A26-35481BA06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5459" y="163208"/>
            <a:ext cx="7869890" cy="99874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2332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zoom dir="in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multiurok.ru/files/ekologhichieskoie-vospitaniie-doshkol-nikov-v-soot.html" TargetMode="External"/><Relationship Id="rId2" Type="http://schemas.openxmlformats.org/officeDocument/2006/relationships/hyperlink" Target="https://vestnikprosveshheniya.ru/publikacii/na_portale/material?n=514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sportal.ru/detskii-sad/vospitatelnaya-rabota/2021/01/17/ekologicheskoe-vospitanie-doshkolnikov-formy-i-metody" TargetMode="External"/><Relationship Id="rId5" Type="http://schemas.openxmlformats.org/officeDocument/2006/relationships/hyperlink" Target="https://dcrr-rogachev.schools.by/pages/metodika-ekologicheskogo-vospitanija-detej-doshkolnogo-vozrasta" TargetMode="External"/><Relationship Id="rId4" Type="http://schemas.openxmlformats.org/officeDocument/2006/relationships/hyperlink" Target="https://blog.dohcolonoc.ru/entry/zanyatiya/sovremennye-podkhody-v-organizatsii-raboty-po-ekologicheskomu-vospitaniyu-doshkolnikov-1.html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0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2279984" y="3719620"/>
            <a:ext cx="4584032" cy="78833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b="1" dirty="0">
              <a:ln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99930" y="1966149"/>
            <a:ext cx="64935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Осуществление экологического воспитания в условиях ДОУ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63571" y="5020595"/>
            <a:ext cx="378042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МБДОУ №17</a:t>
            </a:r>
          </a:p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Воспитатель </a:t>
            </a:r>
          </a:p>
          <a:p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Темерова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Наталья Алексеевна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408227" y="6318912"/>
            <a:ext cx="13756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2023 Миасс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80652117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6692" y="163208"/>
            <a:ext cx="5304767" cy="998742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7746" y="938455"/>
            <a:ext cx="62093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Совместная деятельность с детьми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530087" y="1470991"/>
            <a:ext cx="8203095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походы и экскурсии, где дети много задают вопросов;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участие в экологических праздниках и подготовке к ним;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сбор коллекций природных материалов, марок, открыток, календарей, значков для экологической комнаты;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помощь в организации экологической комнаты, уголка природы, лаборатории;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природоохранные акции (уборка территории детского сада, посадка деревьев, оформление кормушек)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07a27894081a695761a02e475a9c8363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9479" y="3648657"/>
            <a:ext cx="4507232" cy="29973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j1r9h10w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173" y="2414104"/>
            <a:ext cx="6665844" cy="4443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1099931" y="331304"/>
            <a:ext cx="732845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Человек, конечно, хозяин природы, но не в смысле ее эксплуататора, а как ее понимающий и несущий нравственную ответственность за сохранение и совершенствование в ней (а, следовательно, и в себе) всего живого и прекрасного.</a:t>
            </a:r>
          </a:p>
          <a:p>
            <a:pPr algn="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А.С. Арсеньев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4157" y="189712"/>
            <a:ext cx="7381460" cy="764445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Используемые интернет-ресурсы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69843" y="808384"/>
            <a:ext cx="8269357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Сашинская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Н. А. Экологическое воспитание детей в условиях ДОО</a:t>
            </a:r>
          </a:p>
          <a:p>
            <a:pPr marL="800100" lvl="1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https://www.1urok.ru/categories/19/articles/17633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Синицына В.С.Методы и формы экологического воспитания детей в соответствии с ФГОС ДО</a:t>
            </a:r>
          </a:p>
          <a:p>
            <a:pPr marL="800100" lvl="1" indent="-342900"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2"/>
              </a:rPr>
              <a:t>https://vestnikprosveshheniya.ru/publikacii/na_portale/material?n=5149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Кочергина Н.А. Реализация интегрированного подхода в экологическом воспитании дошкольников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3"/>
              </a:rPr>
              <a:t>https://multiurok.ru/files/ekologhichieskoie-vospitaniie-doshkol-nikov-v-soot.html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Черноусова И.А. Современные подходы в организации работы по экологическому воспитанию дошкольников»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4"/>
              </a:rPr>
              <a:t>https://blog.dohcolonoc.ru/entry/zanyatiya/sovremennye-podkhody-v-organizatsii-raboty-po-ekologicheskomu-vospitaniyu-doshkolnikov-1.html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Редченко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И.Н. Методика экологического воспитания детей дошкольного возраста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5"/>
              </a:rPr>
              <a:t>https://dcrr-rogachev.schools.by/pages/metodika-ekologicheskogo-vospitanija-detej-doshkolnogo-vozrasta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Позднякова Е.А. Экологическое воспитание дошкольников. Формы и методы работы, примеры игр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  <a:hlinkClick r:id="rId6"/>
              </a:rPr>
              <a:t>https://nsportal.ru/detskii-sad/vospitatelnaya-rabota/2021/01/17/ekologicheskoe-vospitanie-doshkolnikov-formy-i-metody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342900" lvl="0" indent="-342900" algn="just" fontAlgn="base">
              <a:buFont typeface="+mj-lt"/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Шульженко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Т.Ф. Современные образовательные технологии по экологическому воспитанию дошкольников в соответствии с ФГОС ДО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https://xn----11-53dwcf1akj7fei.xn--p1ai/?page_id=10853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fontAlgn="ctr"/>
            <a:r>
              <a:rPr lang="ru-RU" dirty="0" smtClean="0"/>
              <a:t> </a:t>
            </a:r>
          </a:p>
          <a:p>
            <a:pPr fontAlgn="ctr"/>
            <a:r>
              <a:rPr lang="ru-RU" dirty="0" smtClean="0"/>
              <a:t> </a:t>
            </a:r>
          </a:p>
          <a:p>
            <a:r>
              <a:rPr lang="ru-RU" b="1" dirty="0" smtClean="0"/>
              <a:t> </a:t>
            </a:r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12938" y="2376321"/>
            <a:ext cx="7869890" cy="998742"/>
          </a:xfrm>
        </p:spPr>
        <p:txBody>
          <a:bodyPr>
            <a:noAutofit/>
          </a:bodyPr>
          <a:lstStyle/>
          <a:p>
            <a:r>
              <a:rPr lang="ru-RU" sz="48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4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609" y="189712"/>
            <a:ext cx="8223800" cy="998742"/>
          </a:xfrm>
        </p:spPr>
        <p:txBody>
          <a:bodyPr>
            <a:no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экологического образования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22853" y="1207742"/>
            <a:ext cx="7964556" cy="2873930"/>
          </a:xfrm>
        </p:spPr>
        <p:txBody>
          <a:bodyPr/>
          <a:lstStyle/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формирование нравственно-ценностных отношений к природе и людям, способности к самоограничению, чувства личной ответственности за состояние окружающей среды, практического участия в возрождении нарушенного равновесия между человеком и природой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les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31773" y="3472070"/>
            <a:ext cx="3273689" cy="338593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4416" y="0"/>
            <a:ext cx="4698723" cy="830646"/>
          </a:xfrm>
        </p:spPr>
        <p:txBody>
          <a:bodyPr/>
          <a:lstStyle/>
          <a:p>
            <a:pPr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Основные задачи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58866" y="3438451"/>
            <a:ext cx="8361025" cy="1107904"/>
            <a:chOff x="1263" y="1430"/>
            <a:chExt cx="2467" cy="544"/>
          </a:xfrm>
        </p:grpSpPr>
        <p:sp>
          <p:nvSpPr>
            <p:cNvPr id="6" name="Rectangle 4"/>
            <p:cNvSpPr>
              <a:spLocks noChangeArrowheads="1"/>
            </p:cNvSpPr>
            <p:nvPr/>
          </p:nvSpPr>
          <p:spPr bwMode="gray">
            <a:xfrm rot="3419336">
              <a:off x="1221" y="1537"/>
              <a:ext cx="248" cy="163"/>
            </a:xfrm>
            <a:prstGeom prst="rect">
              <a:avLst/>
            </a:prstGeom>
            <a:gradFill rotWithShape="1">
              <a:gsLst>
                <a:gs pos="0">
                  <a:srgbClr val="FF7C80"/>
                </a:gs>
                <a:gs pos="100000">
                  <a:srgbClr val="FF7C8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7C8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7" name="Text Box 5"/>
            <p:cNvSpPr txBox="1">
              <a:spLocks noChangeArrowheads="1"/>
            </p:cNvSpPr>
            <p:nvPr/>
          </p:nvSpPr>
          <p:spPr bwMode="gray">
            <a:xfrm>
              <a:off x="1505" y="1430"/>
              <a:ext cx="2225" cy="5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Непрерывное воспитание у детей ответственного отношения к окружающей среде и формирование основ здорового образа жизни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Text Box 6"/>
            <p:cNvSpPr txBox="1">
              <a:spLocks noChangeArrowheads="1"/>
            </p:cNvSpPr>
            <p:nvPr/>
          </p:nvSpPr>
          <p:spPr bwMode="gray">
            <a:xfrm>
              <a:off x="1296" y="1454"/>
              <a:ext cx="199" cy="2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9" name="Group 7"/>
          <p:cNvGrpSpPr>
            <a:grpSpLocks/>
          </p:cNvGrpSpPr>
          <p:nvPr/>
        </p:nvGrpSpPr>
        <p:grpSpPr bwMode="auto">
          <a:xfrm>
            <a:off x="733940" y="903307"/>
            <a:ext cx="8038579" cy="769938"/>
            <a:chOff x="1362" y="1972"/>
            <a:chExt cx="4221" cy="485"/>
          </a:xfrm>
        </p:grpSpPr>
        <p:sp>
          <p:nvSpPr>
            <p:cNvPr id="11" name="Rectangle 9"/>
            <p:cNvSpPr>
              <a:spLocks noChangeArrowheads="1"/>
            </p:cNvSpPr>
            <p:nvPr/>
          </p:nvSpPr>
          <p:spPr bwMode="gray">
            <a:xfrm rot="3419336">
              <a:off x="1334" y="2127"/>
              <a:ext cx="321" cy="265"/>
            </a:xfrm>
            <a:prstGeom prst="rect">
              <a:avLst/>
            </a:prstGeom>
            <a:gradFill rotWithShape="1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CC00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gray">
            <a:xfrm>
              <a:off x="1718" y="1972"/>
              <a:ext cx="3865" cy="4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Формирование экологического сознания и мышления, нравственно- этического восприятия природы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gray">
            <a:xfrm>
              <a:off x="1400" y="2094"/>
              <a:ext cx="178" cy="2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400" b="1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endParaRPr lang="en-US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703296" y="1757806"/>
            <a:ext cx="8082790" cy="985394"/>
            <a:chOff x="1328" y="2606"/>
            <a:chExt cx="6148" cy="204"/>
          </a:xfrm>
        </p:grpSpPr>
        <p:sp>
          <p:nvSpPr>
            <p:cNvPr id="16" name="Rectangle 14"/>
            <p:cNvSpPr>
              <a:spLocks noChangeArrowheads="1"/>
            </p:cNvSpPr>
            <p:nvPr/>
          </p:nvSpPr>
          <p:spPr bwMode="gray">
            <a:xfrm rot="3419336">
              <a:off x="1448" y="2518"/>
              <a:ext cx="113" cy="353"/>
            </a:xfrm>
            <a:prstGeom prst="rect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0066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gray">
            <a:xfrm>
              <a:off x="1801" y="2606"/>
              <a:ext cx="567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Формирование целостного представления о природном и социальном окружении как среды жизни человека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 Box 16"/>
            <p:cNvSpPr txBox="1">
              <a:spLocks noChangeArrowheads="1"/>
            </p:cNvSpPr>
            <p:nvPr/>
          </p:nvSpPr>
          <p:spPr bwMode="gray">
            <a:xfrm>
              <a:off x="1397" y="2637"/>
              <a:ext cx="23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09600" y="2597421"/>
            <a:ext cx="8017565" cy="768526"/>
            <a:chOff x="1248" y="3272"/>
            <a:chExt cx="2423" cy="323"/>
          </a:xfrm>
        </p:grpSpPr>
        <p:sp>
          <p:nvSpPr>
            <p:cNvPr id="21" name="Rectangle 19"/>
            <p:cNvSpPr>
              <a:spLocks noChangeArrowheads="1"/>
            </p:cNvSpPr>
            <p:nvPr/>
          </p:nvSpPr>
          <p:spPr bwMode="gray">
            <a:xfrm rot="3419336">
              <a:off x="1208" y="3349"/>
              <a:ext cx="223" cy="143"/>
            </a:xfrm>
            <a:prstGeom prst="rect">
              <a:avLst/>
            </a:prstGeom>
            <a:gradFill rotWithShape="1">
              <a:gsLst>
                <a:gs pos="0">
                  <a:srgbClr val="FF9933"/>
                </a:gs>
                <a:gs pos="100000">
                  <a:srgbClr val="FF993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9933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2" name="Text Box 20"/>
            <p:cNvSpPr txBox="1">
              <a:spLocks noChangeArrowheads="1"/>
            </p:cNvSpPr>
            <p:nvPr/>
          </p:nvSpPr>
          <p:spPr bwMode="gray">
            <a:xfrm>
              <a:off x="1480" y="3272"/>
              <a:ext cx="2191" cy="3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lvl="0"/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Совершенствовать воспитательно-образовательную работу через интеграцию всех видов деятельности</a:t>
              </a:r>
              <a:endParaRPr lang="ru-RU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Text Box 21"/>
            <p:cNvSpPr txBox="1">
              <a:spLocks noChangeArrowheads="1"/>
            </p:cNvSpPr>
            <p:nvPr/>
          </p:nvSpPr>
          <p:spPr bwMode="gray">
            <a:xfrm>
              <a:off x="1264" y="3295"/>
              <a:ext cx="120" cy="19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4" name="Group 22"/>
          <p:cNvGrpSpPr>
            <a:grpSpLocks/>
          </p:cNvGrpSpPr>
          <p:nvPr/>
        </p:nvGrpSpPr>
        <p:grpSpPr bwMode="auto">
          <a:xfrm>
            <a:off x="579801" y="4582242"/>
            <a:ext cx="8564199" cy="768779"/>
            <a:chOff x="1167" y="3233"/>
            <a:chExt cx="6600" cy="136"/>
          </a:xfrm>
        </p:grpSpPr>
        <p:sp>
          <p:nvSpPr>
            <p:cNvPr id="26" name="Rectangle 24"/>
            <p:cNvSpPr>
              <a:spLocks noChangeArrowheads="1"/>
            </p:cNvSpPr>
            <p:nvPr/>
          </p:nvSpPr>
          <p:spPr bwMode="gray">
            <a:xfrm rot="3419336">
              <a:off x="1349" y="3064"/>
              <a:ext cx="91" cy="456"/>
            </a:xfrm>
            <a:prstGeom prst="rect">
              <a:avLst/>
            </a:prstGeom>
            <a:gradFill rotWithShape="1">
              <a:gsLst>
                <a:gs pos="0">
                  <a:srgbClr val="990099"/>
                </a:gs>
                <a:gs pos="100000">
                  <a:srgbClr val="990099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effectLst/>
            <a:scene3d>
              <a:camera prst="legacyPerspectiveFront">
                <a:rot lat="0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990099"/>
              </a:extrusionClr>
            </a:sp3d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ru-RU"/>
            </a:p>
          </p:txBody>
        </p:sp>
        <p:sp>
          <p:nvSpPr>
            <p:cNvPr id="27" name="Text Box 25"/>
            <p:cNvSpPr txBox="1">
              <a:spLocks noChangeArrowheads="1"/>
            </p:cNvSpPr>
            <p:nvPr/>
          </p:nvSpPr>
          <p:spPr bwMode="gray">
            <a:xfrm>
              <a:off x="1691" y="3233"/>
              <a:ext cx="6076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ru-RU" sz="2200" dirty="0" smtClean="0">
                  <a:latin typeface="Times New Roman" pitchFamily="18" charset="0"/>
                  <a:cs typeface="Times New Roman" pitchFamily="18" charset="0"/>
                </a:rPr>
                <a:t>Пропагандировать экологические знания, приобщать родителей к вопросам экологического воспитания детей в семье</a:t>
              </a:r>
              <a:endParaRPr lang="en-US" sz="2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 Box 26"/>
            <p:cNvSpPr txBox="1">
              <a:spLocks noChangeArrowheads="1"/>
            </p:cNvSpPr>
            <p:nvPr/>
          </p:nvSpPr>
          <p:spPr bwMode="gray">
            <a:xfrm>
              <a:off x="1296" y="3244"/>
              <a:ext cx="272" cy="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="" xmlns:p14="http://schemas.microsoft.com/office/powerpoint/2010/main" val="4172410626"/>
      </p:ext>
    </p:extLst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0088" y="534267"/>
            <a:ext cx="8282608" cy="1546323"/>
          </a:xfrm>
        </p:spPr>
        <p:txBody>
          <a:bodyPr>
            <a:noAutofit/>
          </a:bodyPr>
          <a:lstStyle/>
          <a:p>
            <a:pPr algn="ctr"/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Парциальные программы </a:t>
            </a:r>
            <a:br>
              <a:rPr lang="ru-RU" sz="3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направленные на формирование экологических представлений, отношений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71511831_442577716.pdf-2.jpg"/>
          <p:cNvPicPr>
            <a:picLocks noChangeAspect="1"/>
          </p:cNvPicPr>
          <p:nvPr/>
        </p:nvPicPr>
        <p:blipFill>
          <a:blip r:embed="rId2"/>
          <a:srcRect l="34928" t="21208" r="34783" b="4589"/>
          <a:stretch>
            <a:fillRect/>
          </a:stretch>
        </p:blipFill>
        <p:spPr>
          <a:xfrm>
            <a:off x="172285" y="2107096"/>
            <a:ext cx="1567500" cy="2160000"/>
          </a:xfrm>
          <a:prstGeom prst="rect">
            <a:avLst/>
          </a:prstGeom>
        </p:spPr>
      </p:pic>
      <p:pic>
        <p:nvPicPr>
          <p:cNvPr id="6" name="Рисунок 5" descr="7ea2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3342" y="4041913"/>
            <a:ext cx="1485000" cy="2160000"/>
          </a:xfrm>
          <a:prstGeom prst="rect">
            <a:avLst/>
          </a:prstGeom>
        </p:spPr>
      </p:pic>
      <p:pic>
        <p:nvPicPr>
          <p:cNvPr id="7" name="Рисунок 6" descr="1019397486_5c5aa07936caf-696x1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9686" y="2213113"/>
            <a:ext cx="1468123" cy="2160000"/>
          </a:xfrm>
          <a:prstGeom prst="rect">
            <a:avLst/>
          </a:prstGeom>
        </p:spPr>
      </p:pic>
      <p:pic>
        <p:nvPicPr>
          <p:cNvPr id="8" name="Рисунок 7" descr="cover_19217021-ks_2021-01-15_13-55-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71036" y="3966939"/>
            <a:ext cx="1418846" cy="2160000"/>
          </a:xfrm>
          <a:prstGeom prst="rect">
            <a:avLst/>
          </a:prstGeom>
        </p:spPr>
      </p:pic>
      <p:pic>
        <p:nvPicPr>
          <p:cNvPr id="9" name="Рисунок 8" descr="coverbig.jpg"/>
          <p:cNvPicPr>
            <a:picLocks noChangeAspect="1"/>
          </p:cNvPicPr>
          <p:nvPr/>
        </p:nvPicPr>
        <p:blipFill>
          <a:blip r:embed="rId6"/>
          <a:srcRect t="1949" b="2321"/>
          <a:stretch>
            <a:fillRect/>
          </a:stretch>
        </p:blipFill>
        <p:spPr>
          <a:xfrm>
            <a:off x="6156295" y="2133600"/>
            <a:ext cx="1460010" cy="2160000"/>
          </a:xfrm>
          <a:prstGeom prst="rect">
            <a:avLst/>
          </a:prstGeom>
        </p:spPr>
      </p:pic>
      <p:pic>
        <p:nvPicPr>
          <p:cNvPr id="10" name="Рисунок 9" descr="fcbbbd1f505be4983142e2f4cd9f98e8d35eb48c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562974" y="3871292"/>
            <a:ext cx="1422000" cy="2160000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3021495" y="1868556"/>
            <a:ext cx="3312000" cy="33120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Принципы экологического воспитания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 rot="-2400000">
            <a:off x="5539406" y="678260"/>
            <a:ext cx="2700000" cy="162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Индивидуальный подход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6271722" y="2623929"/>
            <a:ext cx="2700000" cy="162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Доступность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4801" y="2729947"/>
            <a:ext cx="2700000" cy="162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Комбинаторность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 rot="2400000">
            <a:off x="5605666" y="4787426"/>
            <a:ext cx="3060000" cy="162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Систематичность и последовательность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3776870" y="238540"/>
            <a:ext cx="1881809" cy="162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Научность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Овал 10"/>
          <p:cNvSpPr/>
          <p:nvPr/>
        </p:nvSpPr>
        <p:spPr>
          <a:xfrm rot="2400000">
            <a:off x="1241491" y="678259"/>
            <a:ext cx="2700000" cy="162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Целостность 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3617843" y="5238000"/>
            <a:ext cx="2040835" cy="162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Наглядность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 rot="-2400000">
            <a:off x="1166189" y="4823793"/>
            <a:ext cx="2700000" cy="162000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Согласованность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074505" y="251791"/>
            <a:ext cx="3790121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Группы методов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5009322" y="1537251"/>
            <a:ext cx="331304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sng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НАГЛЯДНЫЕ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наблюдения, демонстрация, </a:t>
            </a:r>
          </a:p>
          <a:p>
            <a:pPr marL="0" marR="0" lvl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рассматривание, показ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102088" y="2715543"/>
            <a:ext cx="3312000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СЛОВЕСНЫЕ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беседа, рассказ, чтение художественной литературы, объяснение, указание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278295" y="1502321"/>
            <a:ext cx="3663184" cy="92333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ПРАКТИЧЕСКИЕ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элементарные опыты, проекты, моделирование, упражнения и т.д.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5546034" y="4239546"/>
            <a:ext cx="3312000" cy="1754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СОБСТВЕННО-ПРАКТИЧЕСКИЕ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обращение к опыту детей, практические ситуации, поисковые действия, обследование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457200" y="2729948"/>
            <a:ext cx="3312000" cy="14773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ИГРОВЫЕ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дидактические игры, игровая ситуация, подвижная игра, эпизодические игровые приемы, загадки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" name="Рисунок 24" descr="акция.jp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3636264"/>
            <a:ext cx="5477256" cy="322173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89112" y="437323"/>
          <a:ext cx="7726018" cy="5816979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863009"/>
                <a:gridCol w="3863009"/>
              </a:tblGrid>
              <a:tr h="583095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kern="1200" dirty="0" smtClean="0"/>
                        <a:t>Формы работы</a:t>
                      </a:r>
                      <a:endParaRPr lang="ru-RU" sz="24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108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 экологические занятия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лаборатория юного эколога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108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 экологические экскурсии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составление экологических карт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108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уроки доброты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экологические выставки и экспозиции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108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экологические акции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экологические музеи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108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трудовой десант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день (неделя) экологического творчества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108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зеленый патруль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экологические праздники и фестивали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  <a:tr h="505108"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экологические игры (дидактические, имитационные, игры - моделирование экосистем; соревновательные, игры - путешествия и т. д.);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2000" kern="1200" dirty="0" smtClean="0"/>
                        <a:t>экологические проекты и </a:t>
                      </a:r>
                      <a:r>
                        <a:rPr lang="ru-RU" sz="2000" kern="1200" dirty="0" err="1" smtClean="0"/>
                        <a:t>т.д</a:t>
                      </a:r>
                      <a:endParaRPr lang="ru-RU" sz="2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creen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087" y="715617"/>
            <a:ext cx="7730434" cy="57978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780493" y="183081"/>
            <a:ext cx="454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631684" y="805934"/>
            <a:ext cx="45917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Экологическая информация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4359965" y="1762539"/>
            <a:ext cx="4545497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данные об экологической ситуации в их городе, микрорайоне, парке, где они гуляют;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информация о зависимости состояния здоровья ребенка от качества окружающей среды;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правила поведения в экстремальных условиях;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экология жилища;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выращивание экологически безопасного урожая;</a:t>
            </a:r>
            <a:endParaRPr kumimoji="0" lang="ru-RU" sz="105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Ø"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19191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содержание домашних животных, их влияние на здоровье ребенка</a:t>
            </a:r>
            <a:endParaRPr kumimoji="0" lang="ru-RU" sz="2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walking-family-png-transpare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5663" y="1616765"/>
            <a:ext cx="3944546" cy="4618383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585858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585858"/>
      </a:dk1>
      <a:lt1>
        <a:sysClr val="window" lastClr="FCFCFC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804</TotalTime>
  <Words>545</Words>
  <Application>Microsoft Office PowerPoint</Application>
  <PresentationFormat>Экран (4:3)</PresentationFormat>
  <Paragraphs>86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Office Theme</vt:lpstr>
      <vt:lpstr>Слайд 1</vt:lpstr>
      <vt:lpstr>Цель экологического образования</vt:lpstr>
      <vt:lpstr>Основные задачи</vt:lpstr>
      <vt:lpstr>Парциальные программы  направленные на формирование экологических представлений, отношений</vt:lpstr>
      <vt:lpstr>Слайд 5</vt:lpstr>
      <vt:lpstr>Слайд 6</vt:lpstr>
      <vt:lpstr>Слайд 7</vt:lpstr>
      <vt:lpstr>Слайд 8</vt:lpstr>
      <vt:lpstr>Слайд 9</vt:lpstr>
      <vt:lpstr>Работа с родителями</vt:lpstr>
      <vt:lpstr>Слайд 11</vt:lpstr>
      <vt:lpstr>Используемые интернет-ресурсы</vt:lpstr>
      <vt:lpstr>СПАСИБО ЗА ВНИМАНИЕ</vt:lpstr>
    </vt:vector>
  </TitlesOfParts>
  <Company>PJSC "New Engineering Technologies"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Markasian, Pavel (KIEVH)</dc:creator>
  <cp:lastModifiedBy>User</cp:lastModifiedBy>
  <cp:revision>157</cp:revision>
  <dcterms:created xsi:type="dcterms:W3CDTF">2016-11-18T14:12:19Z</dcterms:created>
  <dcterms:modified xsi:type="dcterms:W3CDTF">2023-04-01T06:32:59Z</dcterms:modified>
</cp:coreProperties>
</file>