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59" r:id="rId9"/>
    <p:sldId id="264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>
        <p:scale>
          <a:sx n="40" d="100"/>
          <a:sy n="40" d="100"/>
        </p:scale>
        <p:origin x="-874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=""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=""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=""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=""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=""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=""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=""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=""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=""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=""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800" y="635000"/>
            <a:ext cx="6299200" cy="1574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Конкурс </a:t>
            </a:r>
            <a:br>
              <a:rPr lang="ru-RU" sz="32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«ЛУЧШЕЕ МЕСТНОЕ ОТДЕЛЕНИЕ </a:t>
            </a:r>
            <a:br>
              <a:rPr lang="ru-RU" sz="2800" dirty="0" smtClean="0"/>
            </a:br>
            <a:r>
              <a:rPr lang="ru-RU" sz="2800" dirty="0" smtClean="0"/>
              <a:t>ВОД «ВОЛОНТЕРЫ-МЕДИКИ»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 smtClean="0"/>
              <a:t>2022 ГОДУ»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100" y="2911666"/>
            <a:ext cx="614019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Номинация </a:t>
            </a:r>
            <a:r>
              <a:rPr lang="ru-RU" sz="2000" b="1" dirty="0" smtClean="0"/>
              <a:t>конкурса </a:t>
            </a:r>
            <a:r>
              <a:rPr lang="ru-RU" sz="2000" dirty="0" smtClean="0"/>
              <a:t>–</a:t>
            </a:r>
            <a:r>
              <a:rPr lang="ru-RU" sz="2000" dirty="0" smtClean="0"/>
              <a:t> Лучший </a:t>
            </a:r>
            <a:r>
              <a:rPr lang="ru-RU" sz="2000" dirty="0" smtClean="0"/>
              <a:t>социальный </a:t>
            </a:r>
            <a:r>
              <a:rPr lang="ru-RU" sz="2000" dirty="0" smtClean="0"/>
              <a:t>проект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Федеральный </a:t>
            </a:r>
            <a:r>
              <a:rPr lang="ru-RU" sz="2000" b="1" dirty="0" smtClean="0"/>
              <a:t>округ </a:t>
            </a:r>
            <a:r>
              <a:rPr lang="ru-RU" sz="2000" dirty="0" smtClean="0"/>
              <a:t>– Уральский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Регион</a:t>
            </a:r>
            <a:r>
              <a:rPr lang="ru-RU" sz="2000" dirty="0" smtClean="0"/>
              <a:t> –</a:t>
            </a:r>
            <a:r>
              <a:rPr lang="ru-RU" sz="2000" dirty="0" smtClean="0"/>
              <a:t> Свердловская область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Муниципальное образование </a:t>
            </a:r>
            <a:r>
              <a:rPr lang="ru-RU" sz="2000" dirty="0" smtClean="0"/>
              <a:t>–</a:t>
            </a:r>
            <a:r>
              <a:rPr lang="ru-RU" sz="2000" dirty="0" smtClean="0"/>
              <a:t> город Нижний Тагил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F71255BE-FC6E-4FA6-8B7E-130C4FA388C4}"/>
              </a:ext>
            </a:extLst>
          </p:cNvPr>
          <p:cNvSpPr txBox="1">
            <a:spLocks/>
          </p:cNvSpPr>
          <p:nvPr/>
        </p:nvSpPr>
        <p:spPr>
          <a:xfrm>
            <a:off x="5918200" y="5202238"/>
            <a:ext cx="62738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ФИО/должность автора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проекта </a:t>
            </a:r>
            <a:r>
              <a:rPr lang="ru-RU" sz="2000" dirty="0" smtClean="0"/>
              <a:t>–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Гробова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Ольга Андреевна,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педагог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дополнительного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0"/>
            <a:ext cx="5547360" cy="749299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Фото -материалы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pic>
        <p:nvPicPr>
          <p:cNvPr id="21506" name="Picture 2" descr="C:\Users\КЦ\OneDrive\Рабочий стол\Лучший социальный проект\_0S1FMUno7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968374"/>
            <a:ext cx="2637368" cy="2079626"/>
          </a:xfrm>
          <a:prstGeom prst="rect">
            <a:avLst/>
          </a:prstGeom>
          <a:noFill/>
        </p:spPr>
      </p:pic>
      <p:pic>
        <p:nvPicPr>
          <p:cNvPr id="21507" name="Picture 3" descr="C:\Users\КЦ\OneDrive\Рабочий стол\Лучший социальный проект\8SgR_C2JF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240" y="977900"/>
            <a:ext cx="2719493" cy="2054860"/>
          </a:xfrm>
          <a:prstGeom prst="rect">
            <a:avLst/>
          </a:prstGeom>
          <a:noFill/>
        </p:spPr>
      </p:pic>
      <p:pic>
        <p:nvPicPr>
          <p:cNvPr id="21508" name="Picture 4" descr="C:\Users\КЦ\OneDrive\Рабочий стол\Лучший социальный проект\c_3yPgH4-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2560" y="2431598"/>
            <a:ext cx="2910840" cy="1960061"/>
          </a:xfrm>
          <a:prstGeom prst="rect">
            <a:avLst/>
          </a:prstGeom>
          <a:noFill/>
        </p:spPr>
      </p:pic>
      <p:pic>
        <p:nvPicPr>
          <p:cNvPr id="21509" name="Picture 5" descr="C:\Users\КЦ\OneDrive\Рабочий стол\Лучший социальный проект\EOfXX8U1Op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079" y="4721860"/>
            <a:ext cx="2590799" cy="1943099"/>
          </a:xfrm>
          <a:prstGeom prst="rect">
            <a:avLst/>
          </a:prstGeom>
          <a:noFill/>
        </p:spPr>
      </p:pic>
      <p:pic>
        <p:nvPicPr>
          <p:cNvPr id="21510" name="Picture 6" descr="C:\Users\КЦ\OneDrive\Рабочий стол\Лучший социальный проект\EZ83BSDbto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49" y="3139439"/>
            <a:ext cx="2843954" cy="2132965"/>
          </a:xfrm>
          <a:prstGeom prst="rect">
            <a:avLst/>
          </a:prstGeom>
          <a:noFill/>
        </p:spPr>
      </p:pic>
      <p:pic>
        <p:nvPicPr>
          <p:cNvPr id="21511" name="Picture 7" descr="C:\Users\КЦ\OneDrive\Рабочий стол\Лучший социальный проект\GFqME7tTu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7080" y="3086100"/>
            <a:ext cx="2941320" cy="2171700"/>
          </a:xfrm>
          <a:prstGeom prst="rect">
            <a:avLst/>
          </a:prstGeom>
          <a:noFill/>
        </p:spPr>
      </p:pic>
      <p:pic>
        <p:nvPicPr>
          <p:cNvPr id="21512" name="Picture 8" descr="C:\Users\КЦ\OneDrive\Рабочий стол\Лучший социальный проект\MHE4_SBDGj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43248" y="4450081"/>
            <a:ext cx="2965872" cy="2224404"/>
          </a:xfrm>
          <a:prstGeom prst="rect">
            <a:avLst/>
          </a:prstGeom>
          <a:noFill/>
        </p:spPr>
      </p:pic>
      <p:pic>
        <p:nvPicPr>
          <p:cNvPr id="21513" name="Picture 9" descr="C:\Users\КЦ\OneDrive\Рабочий стол\Лучший социальный проект\mQpdL3OITD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1" y="5335429"/>
            <a:ext cx="1889760" cy="1282338"/>
          </a:xfrm>
          <a:prstGeom prst="rect">
            <a:avLst/>
          </a:prstGeom>
          <a:noFill/>
        </p:spPr>
      </p:pic>
      <p:pic>
        <p:nvPicPr>
          <p:cNvPr id="21514" name="Picture 10" descr="C:\Users\КЦ\OneDrive\Рабочий стол\Лучший социальный проект\PSSphFW18o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2440" y="5356623"/>
            <a:ext cx="1981200" cy="1288018"/>
          </a:xfrm>
          <a:prstGeom prst="rect">
            <a:avLst/>
          </a:prstGeom>
          <a:noFill/>
        </p:spPr>
      </p:pic>
      <p:pic>
        <p:nvPicPr>
          <p:cNvPr id="21515" name="Picture 11" descr="C:\Users\КЦ\OneDrive\Рабочий стол\Лучший социальный проект\QpH5mcrsJ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57796" y="198119"/>
            <a:ext cx="2926083" cy="2194561"/>
          </a:xfrm>
          <a:prstGeom prst="rect">
            <a:avLst/>
          </a:prstGeom>
          <a:noFill/>
        </p:spPr>
      </p:pic>
      <p:pic>
        <p:nvPicPr>
          <p:cNvPr id="21516" name="Picture 12" descr="C:\Users\КЦ\OneDrive\Рабочий стол\Лучший социальный проект\VXfDB-pXJs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9840" y="2697242"/>
            <a:ext cx="2636519" cy="1935401"/>
          </a:xfrm>
          <a:prstGeom prst="rect">
            <a:avLst/>
          </a:prstGeom>
          <a:noFill/>
        </p:spPr>
      </p:pic>
      <p:pic>
        <p:nvPicPr>
          <p:cNvPr id="21517" name="Picture 13" descr="C:\Users\КЦ\OneDrive\Рабочий стол\Лучший социальный проект\X1-vjh6tpiw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93224" y="213439"/>
            <a:ext cx="3068214" cy="2407841"/>
          </a:xfrm>
          <a:prstGeom prst="rect">
            <a:avLst/>
          </a:prstGeom>
          <a:noFill/>
        </p:spPr>
      </p:pic>
      <p:pic>
        <p:nvPicPr>
          <p:cNvPr id="21518" name="Picture 14" descr="C:\Users\КЦ\OneDrive\Рабочий стол\Лучший социальный проект\VcNSHGxfVD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" y="5364480"/>
            <a:ext cx="1828799" cy="128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1101725"/>
            <a:ext cx="10756900" cy="1298575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Описание возникающих проблем при реализации проекта в сфере охраны здоровья на территории муниципалитета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85800" y="2800350"/>
            <a:ext cx="11061700" cy="2590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3200" dirty="0" smtClean="0"/>
              <a:t>- Финансирование на полиграфической продукции, направленную на профилактику социально-значимых заболеваний;</a:t>
            </a:r>
          </a:p>
          <a:p>
            <a:pPr lvl="0" algn="just"/>
            <a:r>
              <a:rPr lang="ru-RU" sz="3200" dirty="0" smtClean="0"/>
              <a:t>- расходные материалы для организации и проведения мастер-классов.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25425"/>
            <a:ext cx="10756900" cy="803275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Название проекта 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 txBox="1">
            <a:spLocks/>
          </p:cNvSpPr>
          <p:nvPr/>
        </p:nvSpPr>
        <p:spPr>
          <a:xfrm>
            <a:off x="635000" y="1889125"/>
            <a:ext cx="1083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600" b="1" i="1" dirty="0" smtClean="0">
                <a:latin typeface="+mj-lt"/>
              </a:rPr>
              <a:t>Период реализации данного проекта в сфере охраны здоровья на территории муниципалитета в 2022 году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73100" y="3248025"/>
            <a:ext cx="11061700" cy="8413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год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35000" y="923925"/>
            <a:ext cx="11061700" cy="8413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«Доступная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профилактика.есть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 txBox="1">
            <a:spLocks/>
          </p:cNvSpPr>
          <p:nvPr/>
        </p:nvSpPr>
        <p:spPr>
          <a:xfrm>
            <a:off x="673100" y="4175125"/>
            <a:ext cx="1075690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i="1" dirty="0" smtClean="0">
                <a:latin typeface="+mj-lt"/>
              </a:rPr>
              <a:t>Краткое описание </a:t>
            </a:r>
            <a:r>
              <a:rPr lang="ru-RU" sz="4000" b="1" i="1" dirty="0" smtClean="0">
                <a:latin typeface="+mj-lt"/>
              </a:rPr>
              <a:t>проекта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736600" y="4860925"/>
            <a:ext cx="11061700" cy="16541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0" algn="just"/>
            <a:r>
              <a:rPr lang="ru-RU" sz="9600" dirty="0" smtClean="0">
                <a:latin typeface="+mj-lt"/>
              </a:rPr>
              <a:t>Социальный проект «Доступная </a:t>
            </a:r>
            <a:r>
              <a:rPr lang="ru-RU" sz="9600" dirty="0" err="1" smtClean="0">
                <a:latin typeface="+mj-lt"/>
              </a:rPr>
              <a:t>профилактика.есть</a:t>
            </a:r>
            <a:r>
              <a:rPr lang="ru-RU" sz="9600" dirty="0" smtClean="0">
                <a:latin typeface="+mj-lt"/>
              </a:rPr>
              <a:t>» направлен на профилактику </a:t>
            </a:r>
            <a:r>
              <a:rPr lang="ru-RU" sz="9600" dirty="0" smtClean="0">
                <a:latin typeface="+mj-lt"/>
              </a:rPr>
              <a:t>социально-значимых заболеваний </a:t>
            </a:r>
            <a:r>
              <a:rPr lang="ru-RU" sz="9600" dirty="0" smtClean="0">
                <a:latin typeface="+mj-lt"/>
              </a:rPr>
              <a:t>среди ветеранов, пожилых людей и инвалидов ГАУСО СО «КЦСОН Ленинского района </a:t>
            </a:r>
            <a:r>
              <a:rPr lang="ru-RU" sz="9600" dirty="0" smtClean="0">
                <a:latin typeface="+mj-lt"/>
              </a:rPr>
              <a:t>города Нижний </a:t>
            </a:r>
            <a:r>
              <a:rPr lang="ru-RU" sz="9600" dirty="0" smtClean="0">
                <a:latin typeface="+mj-lt"/>
              </a:rPr>
              <a:t>Тагил» и Общероссийской общественной организации инвалидов Нижнетагильского </a:t>
            </a:r>
            <a:r>
              <a:rPr lang="ru-RU" sz="9600" dirty="0" smtClean="0">
                <a:latin typeface="+mj-lt"/>
              </a:rPr>
              <a:t>районного отделения </a:t>
            </a:r>
            <a:r>
              <a:rPr lang="ru-RU" sz="9600" dirty="0" smtClean="0">
                <a:latin typeface="+mj-lt"/>
              </a:rPr>
              <a:t>«Вера, Надежда, Любовь».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25425"/>
            <a:ext cx="10756900" cy="803275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Цель проекта 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 txBox="1">
            <a:spLocks/>
          </p:cNvSpPr>
          <p:nvPr/>
        </p:nvSpPr>
        <p:spPr>
          <a:xfrm>
            <a:off x="609600" y="2422525"/>
            <a:ext cx="108331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600" b="1" i="1" dirty="0" smtClean="0">
                <a:latin typeface="+mj-lt"/>
              </a:rPr>
              <a:t>Задачи проекта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60400" y="3213101"/>
            <a:ext cx="11061700" cy="32766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r>
              <a:rPr lang="ru-RU" sz="3200" dirty="0" smtClean="0"/>
              <a:t>- организация просветительской деятельности о социально-значимых заболеваниях, проведение профилактических интерактивных бесед на тему «Заболевания сердечно-сосудистой системы и головного мозга», «Снижение иммунитета», «Нарушения работы пищеварительной системы», «Болезни опорно-двигательного аппарата», «Нарушения сна», «Замедление мыслительных процессов».</a:t>
            </a:r>
          </a:p>
          <a:p>
            <a:pPr algn="just"/>
            <a:r>
              <a:rPr lang="ru-RU" sz="3200" dirty="0" smtClean="0"/>
              <a:t>- организация совместной деятельности участников в ходе реализации социального проекта;</a:t>
            </a:r>
          </a:p>
          <a:p>
            <a:pPr algn="just"/>
            <a:r>
              <a:rPr lang="ru-RU" sz="3200" dirty="0" smtClean="0"/>
              <a:t>- пропаганда здорового образа жизни, воспитания у старшего и юного поколения ответственного отношения </a:t>
            </a:r>
            <a:r>
              <a:rPr lang="ru-RU" sz="3200" dirty="0" smtClean="0"/>
              <a:t>к сохранению </a:t>
            </a:r>
            <a:r>
              <a:rPr lang="ru-RU" sz="3200" dirty="0" smtClean="0"/>
              <a:t>и укреплению своего здоровья как важнейшей жизненной ценности;</a:t>
            </a:r>
          </a:p>
          <a:p>
            <a:pPr algn="just"/>
            <a:r>
              <a:rPr lang="ru-RU" sz="3200" dirty="0" smtClean="0"/>
              <a:t>- оснащение слушателей раздаточным материалом, листовками, брошюрами по той или иной теме;</a:t>
            </a:r>
          </a:p>
          <a:p>
            <a:pPr algn="just"/>
            <a:r>
              <a:rPr lang="ru-RU" sz="3200" dirty="0" smtClean="0"/>
              <a:t>- измерение артериального давления, рекомендации по коррекции образа жизни при повышенном и пониженном АД, проведение кардиозарядки.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35000" y="923925"/>
            <a:ext cx="11061700" cy="14255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 algn="just"/>
            <a:r>
              <a:rPr lang="ru-RU" sz="3200" dirty="0" smtClean="0"/>
              <a:t>расширение представления в сфере профилактики социально-значимых заболеваний, формирование </a:t>
            </a:r>
            <a:r>
              <a:rPr lang="ru-RU" sz="3200" dirty="0" err="1" smtClean="0"/>
              <a:t>здоровьесберегающих</a:t>
            </a:r>
            <a:r>
              <a:rPr lang="ru-RU" sz="3200" dirty="0" smtClean="0"/>
              <a:t> стратегий поведения в ситуациях риска, перед началом развития </a:t>
            </a:r>
            <a:r>
              <a:rPr lang="ru-RU" sz="3200" dirty="0" smtClean="0"/>
              <a:t>заболевания.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25425"/>
            <a:ext cx="10756900" cy="1298575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Целевая аудитория реализуемого проекта в сфере охраны здоровья на территории муниципалитета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35000" y="1635125"/>
            <a:ext cx="11061700" cy="28225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just"/>
            <a:r>
              <a:rPr lang="ru-RU" sz="3200" dirty="0" smtClean="0"/>
              <a:t>Социально-реабилитационное отделение и отделение дневного пребывания граждан пожилого возраста и инвалидов ГАУСО СО «КЦСОН Ленинского района города Нижний Тагил», подопечные Общероссийской общественной организации инвалидов Нижнетагильского районного отделения «Вера, Надежда, Любовь».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089025"/>
            <a:ext cx="10756900" cy="1298575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Количество участников реализуемого проекта в сфере охраны здоровья на территории муниципалитета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60400" y="2600325"/>
            <a:ext cx="11061700" cy="6762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3200" dirty="0" smtClean="0"/>
              <a:t>10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 txBox="1">
            <a:spLocks/>
          </p:cNvSpPr>
          <p:nvPr/>
        </p:nvSpPr>
        <p:spPr>
          <a:xfrm>
            <a:off x="711200" y="3641725"/>
            <a:ext cx="10756900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i="1" dirty="0" smtClean="0">
                <a:latin typeface="+mj-lt"/>
                <a:ea typeface="+mj-ea"/>
                <a:cs typeface="+mj-cs"/>
              </a:rPr>
              <a:t>Количество мероприятий в рамках реализуемого проекта в сфере охраны здоровья на территории муниципалитета: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711200" y="5076825"/>
            <a:ext cx="11061700" cy="6762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3200" dirty="0" smtClean="0"/>
              <a:t>20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30225"/>
            <a:ext cx="10756900" cy="1298575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Методы реализации проекта в сфере охраны здоровья на территории муниципалитета 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685800" y="2003425"/>
            <a:ext cx="11061700" cy="429577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ru-RU" sz="3200" dirty="0" smtClean="0"/>
              <a:t>- профилактические лекции, беседы;</a:t>
            </a:r>
          </a:p>
          <a:p>
            <a:pPr lvl="0" algn="just"/>
            <a:r>
              <a:rPr lang="ru-RU" sz="3200" dirty="0" smtClean="0"/>
              <a:t>- викторины, квест-игры по пропаганде здорового образа жизни;</a:t>
            </a:r>
          </a:p>
          <a:p>
            <a:pPr lvl="0" algn="just"/>
            <a:r>
              <a:rPr lang="ru-RU" sz="3200" dirty="0" smtClean="0"/>
              <a:t>- оценка состояния здоровья (измерение АД);</a:t>
            </a:r>
          </a:p>
          <a:p>
            <a:pPr lvl="0" algn="just"/>
            <a:r>
              <a:rPr lang="ru-RU" sz="3200" dirty="0" smtClean="0"/>
              <a:t>- мастер-класс «Измерение уровня глюкозы в крови».</a:t>
            </a:r>
          </a:p>
          <a:p>
            <a:pPr lvl="0" algn="just"/>
            <a:r>
              <a:rPr lang="ru-RU" sz="3200" dirty="0" smtClean="0"/>
              <a:t>- двигательная активность (кардиозарядка, скандинавская ходьба).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12725"/>
            <a:ext cx="10756900" cy="1044575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Уникальность реализуемого проекта в сфере охраны здоровья на территории муниципалитета </a:t>
            </a:r>
            <a:r>
              <a:rPr lang="ru-RU" sz="4000" i="1" dirty="0" smtClean="0"/>
              <a:t>:</a:t>
            </a:r>
            <a:endParaRPr lang="ru-RU" sz="4000" b="0" i="1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 txBox="1">
            <a:spLocks/>
          </p:cNvSpPr>
          <p:nvPr/>
        </p:nvSpPr>
        <p:spPr>
          <a:xfrm>
            <a:off x="520700" y="1231900"/>
            <a:ext cx="11188700" cy="52959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457200" algn="just">
              <a:lnSpc>
                <a:spcPct val="120000"/>
              </a:lnSpc>
            </a:pPr>
            <a:r>
              <a:rPr lang="ru-RU" sz="2000" dirty="0" smtClean="0"/>
              <a:t>Здоровье человека это достаточно актуальная и очень важная тема для всех времен и народов, а для старшего поколения становится первостепенной.</a:t>
            </a:r>
          </a:p>
          <a:p>
            <a:pPr lvl="0" indent="457200" algn="just">
              <a:lnSpc>
                <a:spcPct val="120000"/>
              </a:lnSpc>
            </a:pPr>
            <a:r>
              <a:rPr lang="ru-RU" sz="2000" dirty="0" smtClean="0"/>
              <a:t>Социально-значимые заболевания представляют собой большой ущерб для общества, связанный с высоким уровнем заболеваемости, нетрудоспособностью, инвалидностью и смертностью.</a:t>
            </a:r>
          </a:p>
          <a:p>
            <a:pPr lvl="0" indent="457200" algn="just">
              <a:lnSpc>
                <a:spcPct val="120000"/>
              </a:lnSpc>
            </a:pPr>
            <a:r>
              <a:rPr lang="ru-RU" sz="2000" dirty="0" smtClean="0"/>
              <a:t>С годами человеческий организм начинает работать не так, как в молодости. Это факт распространенный.</a:t>
            </a:r>
          </a:p>
          <a:p>
            <a:pPr lvl="0" indent="457200" algn="just">
              <a:lnSpc>
                <a:spcPct val="120000"/>
              </a:lnSpc>
            </a:pPr>
            <a:r>
              <a:rPr lang="ru-RU" sz="2000" dirty="0" smtClean="0"/>
              <a:t>Но преклонный возраст ко всем приходит по-разному. Жизнь пожилого человека может быть насыщенной, активной и радостной. Конечно, для этого нужно побеспокоиться о себе, проследить за состоянием всего организма, чтобы заблаговременно распознать и по возможности предотвратить нежелательные эффекты возрастных изменений.</a:t>
            </a:r>
          </a:p>
          <a:p>
            <a:pPr lvl="0" indent="457200" algn="just">
              <a:lnSpc>
                <a:spcPct val="120000"/>
              </a:lnSpc>
            </a:pPr>
            <a:r>
              <a:rPr lang="ru-RU" sz="2000" dirty="0" smtClean="0"/>
              <a:t>Формула здорового образа жизни это рациональный образ жизни, неотъемлемой особенностью которого является активная деятельность, направленная на сохранение, укрепление и улучшение здоровья.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</a:rPr>
              <a:t>АНО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 smtClean="0">
                <a:solidFill>
                  <a:prstClr val="black"/>
                </a:solidFill>
              </a:rPr>
              <a:t>Вера, Надежда, Любовь»</a:t>
            </a:r>
            <a:endParaRPr lang="ru-RU" sz="3600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ru-RU" sz="2400" dirty="0" smtClean="0"/>
          </a:p>
          <a:p>
            <a:r>
              <a:rPr lang="ru-RU" dirty="0" smtClean="0"/>
              <a:t>ГАУСО СО «КЦСОН Ленинского района города Нижний Тагил»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5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/>
              <a:t>ГАУЗ </a:t>
            </a:r>
            <a:r>
              <a:rPr lang="ru-RU" sz="3600" dirty="0" smtClean="0"/>
              <a:t>СО «ГИБ г. Нижний Тагил</a:t>
            </a:r>
            <a:r>
              <a:rPr lang="ru-RU" sz="3600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/>
              <a:t>ГБУЗ </a:t>
            </a:r>
            <a:r>
              <a:rPr lang="ru-RU" sz="3600" dirty="0" smtClean="0"/>
              <a:t>СО ГБ №1 Нижний Тагил</a:t>
            </a:r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3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Нижнетагильское </a:t>
            </a:r>
            <a:r>
              <a:rPr lang="ru-RU" sz="2400" dirty="0" smtClean="0">
                <a:solidFill>
                  <a:prstClr val="black"/>
                </a:solidFill>
              </a:rPr>
              <a:t>местное отделение Свердловского регионального отделения </a:t>
            </a:r>
            <a:r>
              <a:rPr lang="ru-RU" sz="2400" dirty="0" smtClean="0">
                <a:solidFill>
                  <a:prstClr val="black"/>
                </a:solidFill>
              </a:rPr>
              <a:t>ООО «Российский </a:t>
            </a:r>
            <a:r>
              <a:rPr lang="ru-RU" sz="2400" dirty="0" smtClean="0">
                <a:solidFill>
                  <a:prstClr val="black"/>
                </a:solidFill>
              </a:rPr>
              <a:t>Красный Крест»</a:t>
            </a:r>
            <a:endParaRPr lang="ru-RU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60701"/>
            <a:ext cx="5054600" cy="7492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ПАРТНЕРЫ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2" y="0"/>
            <a:ext cx="4760128" cy="749299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Достижения</a:t>
            </a:r>
            <a:r>
              <a:rPr lang="ru-RU" sz="4000" b="1" dirty="0" smtClean="0"/>
              <a:t> 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pic>
        <p:nvPicPr>
          <p:cNvPr id="1041" name="Picture 17" descr="C:\Users\КЦ\OneDrive\Рабочий стол\Лучший социальный проек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900" y="762000"/>
            <a:ext cx="1186134" cy="167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2" name="Picture 18" descr="C:\Users\КЦ\OneDrive\Рабочий стол\Лучший социальный проект\kLUSU1Q46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1" y="787399"/>
            <a:ext cx="1181100" cy="167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3" name="Picture 19" descr="C:\Users\КЦ\OneDrive\Рабочий стол\Лучший социальный проект\Otskanirovannye_dokumenty (6)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1200" y="762000"/>
            <a:ext cx="1295401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" name="Picture 20" descr="C:\Users\КЦ\OneDrive\Рабочий стол\Лучший социальный проект\Otskanirovannye_dokumenty (6)_page-0005.jpg"/>
          <p:cNvPicPr>
            <a:picLocks noChangeAspect="1" noChangeArrowheads="1"/>
          </p:cNvPicPr>
          <p:nvPr/>
        </p:nvPicPr>
        <p:blipFill>
          <a:blip r:embed="rId5" cstate="print"/>
          <a:srcRect l="6584" r="5002"/>
          <a:stretch>
            <a:fillRect/>
          </a:stretch>
        </p:blipFill>
        <p:spPr bwMode="auto">
          <a:xfrm>
            <a:off x="10058400" y="741829"/>
            <a:ext cx="1193800" cy="1683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5" name="Picture 21" descr="C:\Users\КЦ\OneDrive\Рабочий стол\Лучший социальный проект\бл письма за проф беседу КЦСОН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900" y="4837206"/>
            <a:ext cx="1390650" cy="191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6" name="Picture 22" descr="C:\Users\КЦ\OneDrive\Рабочий стол\Лучший социальный проект\бл письма за проф беседу КЦСОН_page-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63" y="4876799"/>
            <a:ext cx="1406237" cy="187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7" name="Picture 23" descr="C:\Users\КЦ\OneDrive\Рабочий стол\Лучший социальный проект\бл письма КЦСОН профилактика артрита_page-0001.jpg"/>
          <p:cNvPicPr>
            <a:picLocks noChangeAspect="1" noChangeArrowheads="1"/>
          </p:cNvPicPr>
          <p:nvPr/>
        </p:nvPicPr>
        <p:blipFill>
          <a:blip r:embed="rId8" cstate="print"/>
          <a:srcRect l="6929" t="4294" r="6532" b="6748"/>
          <a:stretch>
            <a:fillRect/>
          </a:stretch>
        </p:blipFill>
        <p:spPr bwMode="auto">
          <a:xfrm>
            <a:off x="1047750" y="2781300"/>
            <a:ext cx="1352550" cy="184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8" name="Picture 24" descr="C:\Users\КЦ\OneDrive\Рабочий стол\Лучший социальный проект\бл письма КЦСОН профилактика артрита_page-0003.jpg"/>
          <p:cNvPicPr>
            <a:picLocks noChangeAspect="1" noChangeArrowheads="1"/>
          </p:cNvPicPr>
          <p:nvPr/>
        </p:nvPicPr>
        <p:blipFill>
          <a:blip r:embed="rId9" cstate="print"/>
          <a:srcRect l="5556" t="3644" r="5556" b="7431"/>
          <a:stretch>
            <a:fillRect/>
          </a:stretch>
        </p:blipFill>
        <p:spPr bwMode="auto">
          <a:xfrm>
            <a:off x="2781300" y="2781300"/>
            <a:ext cx="1428750" cy="184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9" name="Picture 25" descr="C:\Users\КЦ\OneDrive\Рабочий стол\Лучший социальный проект\бл письма КЦСОН_page-0001.jpg"/>
          <p:cNvPicPr>
            <a:picLocks noChangeAspect="1" noChangeArrowheads="1"/>
          </p:cNvPicPr>
          <p:nvPr/>
        </p:nvPicPr>
        <p:blipFill>
          <a:blip r:embed="rId10" cstate="print"/>
          <a:srcRect l="4273" t="3629" r="5983" b="5462"/>
          <a:stretch>
            <a:fillRect/>
          </a:stretch>
        </p:blipFill>
        <p:spPr bwMode="auto">
          <a:xfrm>
            <a:off x="4597400" y="2832100"/>
            <a:ext cx="1333500" cy="177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0" name="Picture 26" descr="C:\Users\КЦ\OneDrive\Рабочий стол\Лучший социальный проект\бл письма КЦСОН_page-0002.jpg"/>
          <p:cNvPicPr>
            <a:picLocks noChangeAspect="1" noChangeArrowheads="1"/>
          </p:cNvPicPr>
          <p:nvPr/>
        </p:nvPicPr>
        <p:blipFill>
          <a:blip r:embed="rId11" cstate="print"/>
          <a:srcRect l="6710" t="4545" r="8578" b="4545"/>
          <a:stretch>
            <a:fillRect/>
          </a:stretch>
        </p:blipFill>
        <p:spPr bwMode="auto">
          <a:xfrm>
            <a:off x="6273800" y="2819400"/>
            <a:ext cx="1397000" cy="177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1" name="Picture 27" descr="C:\Users\КЦ\OneDrive\Рабочий стол\Лучший социальный проект\КЦСОН бл письма_page-0002.jpg"/>
          <p:cNvPicPr>
            <a:picLocks noChangeAspect="1" noChangeArrowheads="1"/>
          </p:cNvPicPr>
          <p:nvPr/>
        </p:nvPicPr>
        <p:blipFill>
          <a:blip r:embed="rId12" cstate="print"/>
          <a:srcRect l="7819" t="5488" r="7747" b="4878"/>
          <a:stretch>
            <a:fillRect/>
          </a:stretch>
        </p:blipFill>
        <p:spPr bwMode="auto">
          <a:xfrm>
            <a:off x="8072620" y="2768600"/>
            <a:ext cx="1312679" cy="180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2" name="Picture 28" descr="C:\Users\КЦ\OneDrive\Рабочий стол\Лучший социальный проект\КЦСОН бл письма_page-0004.jpg"/>
          <p:cNvPicPr>
            <a:picLocks noChangeAspect="1" noChangeArrowheads="1"/>
          </p:cNvPicPr>
          <p:nvPr/>
        </p:nvPicPr>
        <p:blipFill>
          <a:blip r:embed="rId13" cstate="print"/>
          <a:srcRect l="8000" t="7273" r="5600" b="5564"/>
          <a:stretch>
            <a:fillRect/>
          </a:stretch>
        </p:blipFill>
        <p:spPr bwMode="auto">
          <a:xfrm>
            <a:off x="9791700" y="2759528"/>
            <a:ext cx="1371600" cy="180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3" name="Picture 29" descr="C:\Users\КЦ\OneDrive\Рабочий стол\Лучший социальный проект\КЦСОН_page-0001.jpg"/>
          <p:cNvPicPr>
            <a:picLocks noChangeAspect="1" noChangeArrowheads="1"/>
          </p:cNvPicPr>
          <p:nvPr/>
        </p:nvPicPr>
        <p:blipFill>
          <a:blip r:embed="rId14" cstate="print"/>
          <a:srcRect l="7344" t="3254" r="6892" b="3254"/>
          <a:stretch>
            <a:fillRect/>
          </a:stretch>
        </p:blipFill>
        <p:spPr bwMode="auto">
          <a:xfrm>
            <a:off x="1701800" y="749300"/>
            <a:ext cx="1340252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4" name="Picture 30" descr="C:\Users\КЦ\OneDrive\Рабочий стол\Лучший социальный проект\КЦСОН_page-0002.jpg"/>
          <p:cNvPicPr>
            <a:picLocks noChangeAspect="1" noChangeArrowheads="1"/>
          </p:cNvPicPr>
          <p:nvPr/>
        </p:nvPicPr>
        <p:blipFill>
          <a:blip r:embed="rId15" cstate="print"/>
          <a:srcRect l="6923" t="4231" r="6923" b="1853"/>
          <a:stretch>
            <a:fillRect/>
          </a:stretch>
        </p:blipFill>
        <p:spPr bwMode="auto">
          <a:xfrm>
            <a:off x="3454400" y="774700"/>
            <a:ext cx="1287362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5" name="Picture 31" descr="C:\Users\КЦ\Downloads\zcClMHLHKL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50" y="4819650"/>
            <a:ext cx="1447800" cy="191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6" name="Picture 32" descr="C:\Users\КЦ\Downloads\tK5b7jtajDQ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10351" y="4800600"/>
            <a:ext cx="14097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605</Words>
  <Application>Microsoft Office PowerPoint</Application>
  <PresentationFormat>Произвольный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   «ЛУЧШЕЕ МЕСТНОЕ ОТДЕЛЕНИЕ  ВОД «ВОЛОНТЕРЫ-МЕДИКИ»  В 2022 ГОДУ»</vt:lpstr>
      <vt:lpstr>Название проекта :</vt:lpstr>
      <vt:lpstr>Цель проекта :</vt:lpstr>
      <vt:lpstr>Целевая аудитория реализуемого проекта в сфере охраны здоровья на территории муниципалитета:</vt:lpstr>
      <vt:lpstr>Количество участников реализуемого проекта в сфере охраны здоровья на территории муниципалитета:</vt:lpstr>
      <vt:lpstr>Методы реализации проекта в сфере охраны здоровья на территории муниципалитета :</vt:lpstr>
      <vt:lpstr>Уникальность реализуемого проекта в сфере охраны здоровья на территории муниципалитета :</vt:lpstr>
      <vt:lpstr>ПАРТНЕРЫ</vt:lpstr>
      <vt:lpstr>Достижения :</vt:lpstr>
      <vt:lpstr>Фото -материалы:</vt:lpstr>
      <vt:lpstr>Описание возникающих проблем при реализации проекта в сфере охраны здоровья на территории муниципалитета: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КЦ</cp:lastModifiedBy>
  <cp:revision>7</cp:revision>
  <dcterms:created xsi:type="dcterms:W3CDTF">2021-12-09T11:10:51Z</dcterms:created>
  <dcterms:modified xsi:type="dcterms:W3CDTF">2022-09-20T15:44:37Z</dcterms:modified>
</cp:coreProperties>
</file>