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7" r:id="rId6"/>
    <p:sldId id="269" r:id="rId7"/>
    <p:sldId id="261" r:id="rId8"/>
    <p:sldId id="268" r:id="rId9"/>
    <p:sldId id="262" r:id="rId10"/>
    <p:sldId id="264" r:id="rId11"/>
    <p:sldId id="270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FFCC00"/>
    <a:srgbClr val="FF66FF"/>
    <a:srgbClr val="030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3A3C8-BCF3-4CBB-B8EF-363B77C02B18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8FDBD-D4FB-4B41-BB02-072CEBC8E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50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8FDBD-D4FB-4B41-BB02-072CEBC8E3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87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A21E925-0A33-4F9B-8398-ACBED2107F2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57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925-0A33-4F9B-8398-ACBED2107F2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8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925-0A33-4F9B-8398-ACBED2107F2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30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925-0A33-4F9B-8398-ACBED2107F2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9752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925-0A33-4F9B-8398-ACBED2107F2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690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925-0A33-4F9B-8398-ACBED2107F2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116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925-0A33-4F9B-8398-ACBED2107F2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58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925-0A33-4F9B-8398-ACBED2107F2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739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925-0A33-4F9B-8398-ACBED2107F2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5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925-0A33-4F9B-8398-ACBED2107F2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03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925-0A33-4F9B-8398-ACBED2107F2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43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925-0A33-4F9B-8398-ACBED2107F2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97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925-0A33-4F9B-8398-ACBED2107F2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2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925-0A33-4F9B-8398-ACBED2107F2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5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925-0A33-4F9B-8398-ACBED2107F2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80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925-0A33-4F9B-8398-ACBED2107F2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95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925-0A33-4F9B-8398-ACBED2107F2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1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1E925-0A33-4F9B-8398-ACBED2107F2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080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29483D-6CFF-499D-878A-2257492E7D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effectLst>
            <a:glow>
              <a:schemeClr val="accent1"/>
            </a:glow>
            <a:softEdge rad="2286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40DD9F-0A26-4AAF-BA6A-E3B0E93843D0}"/>
              </a:ext>
            </a:extLst>
          </p:cNvPr>
          <p:cNvSpPr txBox="1"/>
          <p:nvPr/>
        </p:nvSpPr>
        <p:spPr>
          <a:xfrm>
            <a:off x="206063" y="301724"/>
            <a:ext cx="10782949" cy="707886"/>
          </a:xfrm>
          <a:prstGeom prst="rect">
            <a:avLst/>
          </a:prstGeom>
          <a:solidFill>
            <a:srgbClr val="00B050">
              <a:alpha val="94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7 комбинированного вида Выборгского района Санкт – Петербурга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CB8E3F-C3AD-4E28-A472-3102AE46E74F}"/>
              </a:ext>
            </a:extLst>
          </p:cNvPr>
          <p:cNvSpPr txBox="1"/>
          <p:nvPr/>
        </p:nvSpPr>
        <p:spPr>
          <a:xfrm>
            <a:off x="871292" y="2423912"/>
            <a:ext cx="10782949" cy="707886"/>
          </a:xfrm>
          <a:prstGeom prst="rect">
            <a:avLst/>
          </a:prstGeom>
          <a:solidFill>
            <a:srgbClr val="00B050">
              <a:alpha val="69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Лексическая тема: «ОВОЩИ».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FF3174-3D7D-4F66-AEE4-AC4F93CA0C32}"/>
              </a:ext>
            </a:extLst>
          </p:cNvPr>
          <p:cNvSpPr txBox="1"/>
          <p:nvPr/>
        </p:nvSpPr>
        <p:spPr>
          <a:xfrm>
            <a:off x="7642759" y="4295061"/>
            <a:ext cx="4011483" cy="646331"/>
          </a:xfrm>
          <a:prstGeom prst="rect">
            <a:avLst/>
          </a:prstGeom>
          <a:solidFill>
            <a:srgbClr val="00B050">
              <a:alpha val="86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дефектолог:</a:t>
            </a:r>
          </a:p>
          <a:p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Володенкова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Геннадьевна.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E6646F-F2AC-44AE-93AE-46456C95025E}"/>
              </a:ext>
            </a:extLst>
          </p:cNvPr>
          <p:cNvSpPr txBox="1"/>
          <p:nvPr/>
        </p:nvSpPr>
        <p:spPr>
          <a:xfrm>
            <a:off x="5387286" y="6104655"/>
            <a:ext cx="1429149" cy="461665"/>
          </a:xfrm>
          <a:prstGeom prst="rect">
            <a:avLst/>
          </a:prstGeom>
          <a:solidFill>
            <a:srgbClr val="00B050">
              <a:alpha val="78000"/>
            </a:srgb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AF796C9-60CF-447F-A5DE-C1E15123FA85}"/>
              </a:ext>
            </a:extLst>
          </p:cNvPr>
          <p:cNvSpPr/>
          <p:nvPr/>
        </p:nvSpPr>
        <p:spPr>
          <a:xfrm>
            <a:off x="11322548" y="247844"/>
            <a:ext cx="663389" cy="5916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118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A8BAC25-11AE-4DD8-B192-4CCC4E9229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effectLst>
            <a:glow>
              <a:schemeClr val="accent1"/>
            </a:glow>
            <a:softEdge rad="2286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CE72512-578E-4B90-B9B6-855DDF690B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723" y="4014061"/>
            <a:ext cx="3687344" cy="24370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8AB0A89-FFE9-49E5-9E46-E7A9453A69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299" y="4014061"/>
            <a:ext cx="4152935" cy="24595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92DFC9-44A3-488E-AEE0-95A1D1870D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470" y="1038893"/>
            <a:ext cx="3687345" cy="25869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19C735-72A1-4162-B1AE-B2E76ED6FB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366" y="1038893"/>
            <a:ext cx="4152935" cy="2522523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C1DE409-388D-48F4-ABBA-3AF014BDDEDC}"/>
              </a:ext>
            </a:extLst>
          </p:cNvPr>
          <p:cNvSpPr/>
          <p:nvPr/>
        </p:nvSpPr>
        <p:spPr>
          <a:xfrm>
            <a:off x="11322548" y="247844"/>
            <a:ext cx="663389" cy="5916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681853-D6F7-427E-9234-F11A65E5CD9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08" y="199379"/>
            <a:ext cx="11168840" cy="6401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31A126-8577-467A-9926-B6D1BC0566E3}"/>
              </a:ext>
            </a:extLst>
          </p:cNvPr>
          <p:cNvSpPr txBox="1"/>
          <p:nvPr/>
        </p:nvSpPr>
        <p:spPr>
          <a:xfrm>
            <a:off x="2297724" y="227058"/>
            <a:ext cx="6255022" cy="5847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СЕЛЬДЕРЕЙНЫЕ  ОВОЩИ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A7A57EC-EEA8-43DE-B325-156C4B76E819}"/>
              </a:ext>
            </a:extLst>
          </p:cNvPr>
          <p:cNvSpPr/>
          <p:nvPr/>
        </p:nvSpPr>
        <p:spPr>
          <a:xfrm>
            <a:off x="7268074" y="3226170"/>
            <a:ext cx="3687345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УКРОП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09D4344-BB7B-4938-B765-77C2CF3B523F}"/>
              </a:ext>
            </a:extLst>
          </p:cNvPr>
          <p:cNvSpPr/>
          <p:nvPr/>
        </p:nvSpPr>
        <p:spPr>
          <a:xfrm>
            <a:off x="1272300" y="6073515"/>
            <a:ext cx="4152936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ПЕТРУШКА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CD764D3-6BCF-4EF9-87F0-6FE540083333}"/>
              </a:ext>
            </a:extLst>
          </p:cNvPr>
          <p:cNvSpPr/>
          <p:nvPr/>
        </p:nvSpPr>
        <p:spPr>
          <a:xfrm>
            <a:off x="1276365" y="3226170"/>
            <a:ext cx="4152935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МОРКОВЬ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FED6029C-2369-482F-A333-FFF500249B14}"/>
              </a:ext>
            </a:extLst>
          </p:cNvPr>
          <p:cNvSpPr/>
          <p:nvPr/>
        </p:nvSpPr>
        <p:spPr>
          <a:xfrm>
            <a:off x="7364725" y="6073515"/>
            <a:ext cx="361309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СЕЛЬДЕРЕЙ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114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10F092-439A-4CFE-9743-5FD7B93645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707" y="75814"/>
            <a:ext cx="12191999" cy="6858000"/>
          </a:xfrm>
          <a:prstGeom prst="rect">
            <a:avLst/>
          </a:prstGeom>
          <a:effectLst>
            <a:glow>
              <a:schemeClr val="accent1"/>
            </a:glow>
            <a:softEdge rad="2286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ECF7717-57F1-42A7-8E5E-84EE35C146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797" y="3803517"/>
            <a:ext cx="4270445" cy="277829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D12680E-2087-4779-A325-03DEC53E82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966" y="1033569"/>
            <a:ext cx="4152935" cy="25029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4D5E8C1-6292-4FF8-9539-6F902CE68B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298" y="1033569"/>
            <a:ext cx="4152935" cy="26713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80440B-280F-4464-8BA0-6794FA8255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299" y="3805393"/>
            <a:ext cx="4152935" cy="26682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699C9F-45A1-4839-B74E-A50F23F65D8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08" y="199379"/>
            <a:ext cx="11168840" cy="6401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E90387-53C7-4940-BE35-3BCB091D4BA0}"/>
              </a:ext>
            </a:extLst>
          </p:cNvPr>
          <p:cNvSpPr txBox="1"/>
          <p:nvPr/>
        </p:nvSpPr>
        <p:spPr>
          <a:xfrm>
            <a:off x="3112840" y="227058"/>
            <a:ext cx="5439905" cy="5847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ЛУКОВЫЕ ОВОЩИ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CD96B9C-972E-4FE1-BC45-328091D0F214}"/>
              </a:ext>
            </a:extLst>
          </p:cNvPr>
          <p:cNvSpPr/>
          <p:nvPr/>
        </p:nvSpPr>
        <p:spPr>
          <a:xfrm>
            <a:off x="11322548" y="247844"/>
            <a:ext cx="663389" cy="5916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E9F9E42-9E6A-4A8D-B394-C029939E48DB}"/>
              </a:ext>
            </a:extLst>
          </p:cNvPr>
          <p:cNvSpPr/>
          <p:nvPr/>
        </p:nvSpPr>
        <p:spPr>
          <a:xfrm>
            <a:off x="1272300" y="6073515"/>
            <a:ext cx="4152936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ЛУК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10A14E0-D8FF-4082-A70A-F5BFE4EB4800}"/>
              </a:ext>
            </a:extLst>
          </p:cNvPr>
          <p:cNvSpPr/>
          <p:nvPr/>
        </p:nvSpPr>
        <p:spPr>
          <a:xfrm>
            <a:off x="1272300" y="3304759"/>
            <a:ext cx="4152936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РЕПЧАТЫЙ ЛУК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7AD92D3-E402-4996-B701-7B13EF7D14A9}"/>
              </a:ext>
            </a:extLst>
          </p:cNvPr>
          <p:cNvSpPr/>
          <p:nvPr/>
        </p:nvSpPr>
        <p:spPr>
          <a:xfrm>
            <a:off x="7357969" y="3136433"/>
            <a:ext cx="4152936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ЗЕЛЁНЫЙ ЛУК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5A98332-FF3A-4CDF-925E-CC9723A6F3D6}"/>
              </a:ext>
            </a:extLst>
          </p:cNvPr>
          <p:cNvSpPr/>
          <p:nvPr/>
        </p:nvSpPr>
        <p:spPr>
          <a:xfrm>
            <a:off x="7357964" y="6181697"/>
            <a:ext cx="4296277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ЧЕСНОК</a:t>
            </a:r>
          </a:p>
        </p:txBody>
      </p:sp>
    </p:spTree>
    <p:extLst>
      <p:ext uri="{BB962C8B-B14F-4D97-AF65-F5344CB8AC3E}">
        <p14:creationId xmlns:p14="http://schemas.microsoft.com/office/powerpoint/2010/main" val="11914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ABDD3C-82B3-46B1-8899-DFC66E9354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effectLst>
            <a:glow>
              <a:schemeClr val="accent1"/>
            </a:glow>
            <a:softEdge rad="228600"/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D5733BC-45AB-4387-B655-966F93C5EC5D}"/>
              </a:ext>
            </a:extLst>
          </p:cNvPr>
          <p:cNvSpPr txBox="1">
            <a:spLocks/>
          </p:cNvSpPr>
          <p:nvPr/>
        </p:nvSpPr>
        <p:spPr>
          <a:xfrm>
            <a:off x="537757" y="1038892"/>
            <a:ext cx="3801767" cy="3300633"/>
          </a:xfrm>
          <a:prstGeom prst="rect">
            <a:avLst/>
          </a:prstGeom>
          <a:solidFill>
            <a:srgbClr val="FFCC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непростой,</a:t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Вызовет слезу порой,</a:t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уж больно он полезный</a:t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Защищает от болезней!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(ЛУК)</a:t>
            </a:r>
          </a:p>
          <a:p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D00FAE3-8469-4B32-B59F-737377BFD82A}"/>
              </a:ext>
            </a:extLst>
          </p:cNvPr>
          <p:cNvSpPr/>
          <p:nvPr/>
        </p:nvSpPr>
        <p:spPr>
          <a:xfrm>
            <a:off x="11322548" y="247844"/>
            <a:ext cx="663389" cy="5916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98DA4E-2D51-4A39-9FDA-F19A18E34F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63" y="199379"/>
            <a:ext cx="11168840" cy="640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7CA51E-1798-483F-A667-E0DD77F27A1F}"/>
              </a:ext>
            </a:extLst>
          </p:cNvPr>
          <p:cNvSpPr txBox="1"/>
          <p:nvPr/>
        </p:nvSpPr>
        <p:spPr>
          <a:xfrm>
            <a:off x="3112840" y="227058"/>
            <a:ext cx="5439905" cy="5847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ЛУКОВЫЕ ОВОЩИ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C99C26-E7BA-4489-B4FA-90297AC446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631" y="3670002"/>
            <a:ext cx="4616321" cy="3026840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4299C8AD-179C-44BC-9FAE-ABFE370CE40A}"/>
              </a:ext>
            </a:extLst>
          </p:cNvPr>
          <p:cNvSpPr txBox="1">
            <a:spLocks/>
          </p:cNvSpPr>
          <p:nvPr/>
        </p:nvSpPr>
        <p:spPr>
          <a:xfrm>
            <a:off x="8336350" y="1098848"/>
            <a:ext cx="3801767" cy="3829613"/>
          </a:xfrm>
          <a:prstGeom prst="rect">
            <a:avLst/>
          </a:prstGeom>
          <a:solidFill>
            <a:srgbClr val="FFCC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Растет на грядке дружно, стройно,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зеленых перьях, многослойный,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жуешь — хрустящий звук,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догадались — это ...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(ЛУК)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32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8F8682B-E40C-4FC3-A0F7-00F3800DDC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effectLst>
            <a:glow>
              <a:schemeClr val="accent1"/>
            </a:glow>
            <a:softEdge rad="228600"/>
          </a:effec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77CB4E1-6880-4425-BFC7-2223D5E96F99}"/>
              </a:ext>
            </a:extLst>
          </p:cNvPr>
          <p:cNvSpPr/>
          <p:nvPr/>
        </p:nvSpPr>
        <p:spPr>
          <a:xfrm>
            <a:off x="11322548" y="247844"/>
            <a:ext cx="663389" cy="5916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DC40CC-EE20-4F00-A1DB-859839E4E2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2" y="154556"/>
            <a:ext cx="11168840" cy="6401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407CDE-23ED-480C-8D65-7F7AD5419357}"/>
              </a:ext>
            </a:extLst>
          </p:cNvPr>
          <p:cNvSpPr txBox="1"/>
          <p:nvPr/>
        </p:nvSpPr>
        <p:spPr>
          <a:xfrm>
            <a:off x="492667" y="1470921"/>
            <a:ext cx="10892105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СЕМЕЙСТВА ОВОЩЕЙ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09201-36D8-4941-B1F9-15AFAB1C1A7A}"/>
              </a:ext>
            </a:extLst>
          </p:cNvPr>
          <p:cNvSpPr txBox="1"/>
          <p:nvPr/>
        </p:nvSpPr>
        <p:spPr>
          <a:xfrm>
            <a:off x="3241964" y="112679"/>
            <a:ext cx="5337259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 О Щ 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0B7387-8B47-4E0C-A53D-549803C077EC}"/>
              </a:ext>
            </a:extLst>
          </p:cNvPr>
          <p:cNvSpPr txBox="1"/>
          <p:nvPr/>
        </p:nvSpPr>
        <p:spPr>
          <a:xfrm>
            <a:off x="9219028" y="3979873"/>
            <a:ext cx="2498469" cy="83099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Сельдерейные овощи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B0E6B1-2FBB-4DE8-A563-B948BFC83FB2}"/>
              </a:ext>
            </a:extLst>
          </p:cNvPr>
          <p:cNvSpPr txBox="1"/>
          <p:nvPr/>
        </p:nvSpPr>
        <p:spPr>
          <a:xfrm>
            <a:off x="2972970" y="3979874"/>
            <a:ext cx="2833959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Паслёновые овощи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B1A586-C9C9-4A56-8665-4D0C7EEAE832}"/>
              </a:ext>
            </a:extLst>
          </p:cNvPr>
          <p:cNvSpPr txBox="1"/>
          <p:nvPr/>
        </p:nvSpPr>
        <p:spPr>
          <a:xfrm>
            <a:off x="286872" y="3979874"/>
            <a:ext cx="2330822" cy="83099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Капустные овощи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35AFD2-F22C-46F4-952A-3E72DE1E58AB}"/>
              </a:ext>
            </a:extLst>
          </p:cNvPr>
          <p:cNvSpPr txBox="1"/>
          <p:nvPr/>
        </p:nvSpPr>
        <p:spPr>
          <a:xfrm>
            <a:off x="6162205" y="4023800"/>
            <a:ext cx="2833960" cy="830997"/>
          </a:xfrm>
          <a:prstGeom prst="rect">
            <a:avLst/>
          </a:prstGeom>
          <a:solidFill>
            <a:srgbClr val="FF66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w="69850" h="69850" prst="divot"/>
            </a:sp3d>
          </a:bodyPr>
          <a:lstStyle/>
          <a:p>
            <a:pPr algn="ctr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Тыквенные </a:t>
            </a:r>
          </a:p>
          <a:p>
            <a:pPr algn="ctr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овощи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D98EE8C-87F3-4CDE-82B0-1E7D336C13AF}"/>
              </a:ext>
            </a:extLst>
          </p:cNvPr>
          <p:cNvCxnSpPr/>
          <p:nvPr/>
        </p:nvCxnSpPr>
        <p:spPr>
          <a:xfrm>
            <a:off x="5572735" y="2286000"/>
            <a:ext cx="0" cy="71717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FF50BA5-9432-4021-964B-6761842B5C0E}"/>
              </a:ext>
            </a:extLst>
          </p:cNvPr>
          <p:cNvCxnSpPr>
            <a:cxnSpLocks/>
          </p:cNvCxnSpPr>
          <p:nvPr/>
        </p:nvCxnSpPr>
        <p:spPr>
          <a:xfrm>
            <a:off x="1353671" y="3003176"/>
            <a:ext cx="880334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3A27EB9-E4F7-4E69-A9A5-5A9A44D28BBB}"/>
              </a:ext>
            </a:extLst>
          </p:cNvPr>
          <p:cNvCxnSpPr>
            <a:cxnSpLocks/>
          </p:cNvCxnSpPr>
          <p:nvPr/>
        </p:nvCxnSpPr>
        <p:spPr>
          <a:xfrm>
            <a:off x="1353671" y="3003176"/>
            <a:ext cx="0" cy="97669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646DF7F-404D-4CB4-AA17-F9BE0D5751FF}"/>
              </a:ext>
            </a:extLst>
          </p:cNvPr>
          <p:cNvCxnSpPr>
            <a:cxnSpLocks/>
          </p:cNvCxnSpPr>
          <p:nvPr/>
        </p:nvCxnSpPr>
        <p:spPr>
          <a:xfrm>
            <a:off x="10157012" y="3003176"/>
            <a:ext cx="0" cy="97669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87C921D-F808-4EB3-971F-572C4691ABAF}"/>
              </a:ext>
            </a:extLst>
          </p:cNvPr>
          <p:cNvCxnSpPr>
            <a:cxnSpLocks/>
          </p:cNvCxnSpPr>
          <p:nvPr/>
        </p:nvCxnSpPr>
        <p:spPr>
          <a:xfrm>
            <a:off x="4240306" y="3003176"/>
            <a:ext cx="1" cy="85164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C8C92920-B354-480C-B9B7-8272F2BBD4E3}"/>
              </a:ext>
            </a:extLst>
          </p:cNvPr>
          <p:cNvCxnSpPr/>
          <p:nvPr/>
        </p:nvCxnSpPr>
        <p:spPr>
          <a:xfrm>
            <a:off x="7395882" y="3003176"/>
            <a:ext cx="0" cy="97669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106A79C-C423-4A8E-95DF-02FBC7640367}"/>
              </a:ext>
            </a:extLst>
          </p:cNvPr>
          <p:cNvSpPr txBox="1"/>
          <p:nvPr/>
        </p:nvSpPr>
        <p:spPr>
          <a:xfrm>
            <a:off x="4923691" y="5414681"/>
            <a:ext cx="2039817" cy="83099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Луковые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овощи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AB4D2C8-06A7-4083-9F55-ACB9A7759A76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5910592" y="3003176"/>
            <a:ext cx="33008" cy="241150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48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9CB6D4-455D-439B-83C1-CCEABBD684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47844"/>
            <a:ext cx="12191999" cy="6858000"/>
          </a:xfrm>
          <a:prstGeom prst="rect">
            <a:avLst/>
          </a:prstGeom>
          <a:solidFill>
            <a:srgbClr val="FFFF00"/>
          </a:solidFill>
          <a:effectLst>
            <a:glow>
              <a:schemeClr val="accent1"/>
            </a:glow>
            <a:softEdge rad="228600"/>
          </a:effec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08CA0B3-C4CB-4FEB-B96B-EF852632EF84}"/>
              </a:ext>
            </a:extLst>
          </p:cNvPr>
          <p:cNvSpPr/>
          <p:nvPr/>
        </p:nvSpPr>
        <p:spPr>
          <a:xfrm>
            <a:off x="11322548" y="247844"/>
            <a:ext cx="663389" cy="5916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A8AB53-B65F-4611-8C24-F2F1E530A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63" y="247844"/>
            <a:ext cx="10990855" cy="11416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8BC0AE-D0FB-451F-B9E4-C7609E63CC4B}"/>
              </a:ext>
            </a:extLst>
          </p:cNvPr>
          <p:cNvSpPr txBox="1"/>
          <p:nvPr/>
        </p:nvSpPr>
        <p:spPr>
          <a:xfrm>
            <a:off x="774623" y="543679"/>
            <a:ext cx="9853733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ФРУКТЫ РАСТУТ В САДУ И В ОГОРОДЕ НА ГРЯДКАХ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ACD4FC3-76A1-43F3-83AB-D8BCBAF5E2D7}"/>
              </a:ext>
            </a:extLst>
          </p:cNvPr>
          <p:cNvSpPr/>
          <p:nvPr/>
        </p:nvSpPr>
        <p:spPr>
          <a:xfrm>
            <a:off x="6337425" y="1518833"/>
            <a:ext cx="5316817" cy="2677656"/>
          </a:xfrm>
          <a:prstGeom prst="rect">
            <a:avLst/>
          </a:prstGeom>
          <a:solidFill>
            <a:srgbClr val="FFFF00"/>
          </a:solidFill>
          <a:effectLst>
            <a:glow rad="127000">
              <a:schemeClr val="accent1"/>
            </a:glow>
            <a:outerShdw dist="50800" sx="1000" sy="1000" algn="ctr" rotWithShape="0">
              <a:srgbClr val="000000"/>
            </a:outerShdw>
            <a:reflection endPos="0" dist="50800" dir="5400000" sy="-100000" algn="bl" rotWithShape="0"/>
            <a:softEdge rad="0"/>
          </a:effec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ЗАГАДКА:</a:t>
            </a:r>
          </a:p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разные бывают,</a:t>
            </a:r>
          </a:p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огородах созревают,</a:t>
            </a:r>
          </a:p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словом называют,</a:t>
            </a:r>
          </a:p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борщ их мама добавляет!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(ОВОЩИ)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E2CF49D-3A6F-4126-8864-A1796068E9E7}"/>
              </a:ext>
            </a:extLst>
          </p:cNvPr>
          <p:cNvSpPr/>
          <p:nvPr/>
        </p:nvSpPr>
        <p:spPr>
          <a:xfrm>
            <a:off x="244201" y="1518833"/>
            <a:ext cx="5316817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ЗАГАДКА:</a:t>
            </a:r>
          </a:p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сажают,</a:t>
            </a:r>
          </a:p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 поливают,</a:t>
            </a:r>
          </a:p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Пропалывают, тяпают,</a:t>
            </a:r>
          </a:p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выкапывают!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(ОВОЩИ)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06D6345-ADCE-4194-99A5-1E2F90CCA709}"/>
              </a:ext>
            </a:extLst>
          </p:cNvPr>
          <p:cNvSpPr/>
          <p:nvPr/>
        </p:nvSpPr>
        <p:spPr>
          <a:xfrm>
            <a:off x="3487118" y="4325793"/>
            <a:ext cx="4713237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ЗАГАДКА:</a:t>
            </a:r>
          </a:p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ловом этим называют,</a:t>
            </a:r>
          </a:p>
          <a:p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Клубни и плоды,</a:t>
            </a:r>
          </a:p>
          <a:p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пищу их употребить,</a:t>
            </a:r>
          </a:p>
          <a:p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все вы!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(ОВОЩИ)</a:t>
            </a:r>
          </a:p>
        </p:txBody>
      </p:sp>
    </p:spTree>
    <p:extLst>
      <p:ext uri="{BB962C8B-B14F-4D97-AF65-F5344CB8AC3E}">
        <p14:creationId xmlns:p14="http://schemas.microsoft.com/office/powerpoint/2010/main" val="2883587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798842C-5C81-4A2D-80E3-4FCD69928B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707" y="123986"/>
            <a:ext cx="12191999" cy="6858000"/>
          </a:xfrm>
          <a:prstGeom prst="rect">
            <a:avLst/>
          </a:prstGeom>
          <a:effectLst>
            <a:glow>
              <a:schemeClr val="accent1"/>
            </a:glow>
            <a:softEdge rad="2286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25249D3-571A-4EEC-BB92-755682621B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239" y="3845187"/>
            <a:ext cx="6887448" cy="27649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8622C5-5F38-4F52-9E76-8E1D9BC373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998" y="1139193"/>
            <a:ext cx="3675631" cy="25095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6EF982-EFAC-4C97-BAAF-7FFC510271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452" y="1139192"/>
            <a:ext cx="4039184" cy="24818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0FB374-427F-4761-8916-7E4C4651011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78" y="3849302"/>
            <a:ext cx="4273801" cy="2757407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D6EEBC0-7E83-46D6-AE80-EF793E60CD10}"/>
              </a:ext>
            </a:extLst>
          </p:cNvPr>
          <p:cNvSpPr/>
          <p:nvPr/>
        </p:nvSpPr>
        <p:spPr>
          <a:xfrm>
            <a:off x="11322548" y="247844"/>
            <a:ext cx="663389" cy="5916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C32583-0BB0-4FD3-926C-563410A1C2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08" y="199379"/>
            <a:ext cx="11168840" cy="6401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D9A038-FD2D-44E3-9A34-4D9263678F9B}"/>
              </a:ext>
            </a:extLst>
          </p:cNvPr>
          <p:cNvSpPr txBox="1"/>
          <p:nvPr/>
        </p:nvSpPr>
        <p:spPr>
          <a:xfrm>
            <a:off x="3159767" y="251291"/>
            <a:ext cx="5872463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КАПУСТНЫЕ ОВОЩИ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E77306B-F151-4D81-930E-A14D784B4E8E}"/>
              </a:ext>
            </a:extLst>
          </p:cNvPr>
          <p:cNvSpPr/>
          <p:nvPr/>
        </p:nvSpPr>
        <p:spPr>
          <a:xfrm>
            <a:off x="4467029" y="3248592"/>
            <a:ext cx="36576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РЕДИС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8F18762-D16E-432C-89AE-B53D78016127}"/>
              </a:ext>
            </a:extLst>
          </p:cNvPr>
          <p:cNvSpPr/>
          <p:nvPr/>
        </p:nvSpPr>
        <p:spPr>
          <a:xfrm>
            <a:off x="251978" y="3251847"/>
            <a:ext cx="403918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2B07444-633D-4A59-B76F-8D03DCB25C4D}"/>
              </a:ext>
            </a:extLst>
          </p:cNvPr>
          <p:cNvSpPr/>
          <p:nvPr/>
        </p:nvSpPr>
        <p:spPr>
          <a:xfrm>
            <a:off x="4931462" y="6236558"/>
            <a:ext cx="675426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ГОРЧИЦА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8F1BEB89-6F3E-4A08-A1AF-B9E3471E7289}"/>
              </a:ext>
            </a:extLst>
          </p:cNvPr>
          <p:cNvSpPr/>
          <p:nvPr/>
        </p:nvSpPr>
        <p:spPr>
          <a:xfrm>
            <a:off x="251977" y="6230704"/>
            <a:ext cx="4273801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РЕДЬКА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4480516-5C89-4EEC-B8DC-0B12EFB0AEF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382" y="1153343"/>
            <a:ext cx="3320340" cy="2467684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2E3154F-F232-436C-A7C8-F72DA4673807}"/>
              </a:ext>
            </a:extLst>
          </p:cNvPr>
          <p:cNvSpPr/>
          <p:nvPr/>
        </p:nvSpPr>
        <p:spPr>
          <a:xfrm>
            <a:off x="8365382" y="3248592"/>
            <a:ext cx="3432157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РЕПА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0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F34927-AA68-4488-9EDA-4FC3672B78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47104" cy="6858000"/>
          </a:xfrm>
          <a:prstGeom prst="rect">
            <a:avLst/>
          </a:prstGeom>
          <a:effectLst>
            <a:glow>
              <a:schemeClr val="accent1"/>
            </a:glow>
            <a:softEdge rad="2286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312614-76ED-4677-9395-F607FD46E1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08" y="199379"/>
            <a:ext cx="11168840" cy="6401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57362D-DE6E-449D-BFB4-223166CD7086}"/>
              </a:ext>
            </a:extLst>
          </p:cNvPr>
          <p:cNvSpPr txBox="1"/>
          <p:nvPr/>
        </p:nvSpPr>
        <p:spPr>
          <a:xfrm>
            <a:off x="3159767" y="251291"/>
            <a:ext cx="5872463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КАПУСТНЫЕ ОВОЩИ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74850EE-ED67-4A1A-A858-6F0A0540D044}"/>
              </a:ext>
            </a:extLst>
          </p:cNvPr>
          <p:cNvSpPr/>
          <p:nvPr/>
        </p:nvSpPr>
        <p:spPr>
          <a:xfrm>
            <a:off x="11374903" y="244396"/>
            <a:ext cx="663389" cy="5916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83A44B4-C477-4529-81BC-77723CAD1E85}"/>
              </a:ext>
            </a:extLst>
          </p:cNvPr>
          <p:cNvSpPr txBox="1">
            <a:spLocks/>
          </p:cNvSpPr>
          <p:nvPr/>
        </p:nvSpPr>
        <p:spPr>
          <a:xfrm>
            <a:off x="251520" y="1350516"/>
            <a:ext cx="5050904" cy="4993032"/>
          </a:xfrm>
          <a:prstGeom prst="rect">
            <a:avLst/>
          </a:prstGeom>
          <a:solidFill>
            <a:srgbClr val="00B050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ЗАГАДКА: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Круглолица, белолица, любит вдоволь пить водицу. У неё листочки с хрустом, а зовут её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</a:p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(КАПУСТА)</a:t>
            </a:r>
          </a:p>
        </p:txBody>
      </p:sp>
      <p:pic>
        <p:nvPicPr>
          <p:cNvPr id="1026" name="Picture 2" descr="https://legkovmeste.ru/wp-content/uploads/2017/03/kapusta-rinda-f1-1.jpg">
            <a:extLst>
              <a:ext uri="{FF2B5EF4-FFF2-40B4-BE49-F238E27FC236}">
                <a16:creationId xmlns:a16="http://schemas.microsoft.com/office/drawing/2014/main" id="{3D195B51-8C59-40CF-B7E9-C4933277A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3944" y="1350516"/>
            <a:ext cx="6386536" cy="49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32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11051D-C3B0-4197-8668-5AB1F20226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effectLst>
            <a:glow>
              <a:schemeClr val="accent1"/>
            </a:glow>
            <a:softEdge rad="2286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6E02B0-92A5-45A4-96F7-AD03D192BF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0163"/>
            <a:ext cx="11168840" cy="6401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426AE1-73ED-4A3E-9DD4-965893D96A1B}"/>
              </a:ext>
            </a:extLst>
          </p:cNvPr>
          <p:cNvSpPr txBox="1"/>
          <p:nvPr/>
        </p:nvSpPr>
        <p:spPr>
          <a:xfrm>
            <a:off x="2970059" y="316205"/>
            <a:ext cx="5872463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КАПУСТНЫЕ ОВОЩИ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54A62E8-EDC7-4C6C-B44E-9572057CB197}"/>
              </a:ext>
            </a:extLst>
          </p:cNvPr>
          <p:cNvSpPr/>
          <p:nvPr/>
        </p:nvSpPr>
        <p:spPr>
          <a:xfrm>
            <a:off x="11374903" y="244396"/>
            <a:ext cx="663389" cy="5916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D467014-F3D0-42B1-A6D9-122D27BAE089}"/>
              </a:ext>
            </a:extLst>
          </p:cNvPr>
          <p:cNvSpPr/>
          <p:nvPr/>
        </p:nvSpPr>
        <p:spPr>
          <a:xfrm>
            <a:off x="779183" y="1580827"/>
            <a:ext cx="5316817" cy="46474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ЗАГАДКА: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сочный корнеплод, 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огороде он растет. 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Чаще красным он бывает, К нам в салаты попадает, На тарелку, в плошку,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миску. 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– вкусная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 </a:t>
            </a:r>
          </a:p>
          <a:p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(РЕДИСКА)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F89B52-0AFE-4C2F-88E4-FBAA6BA62C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639" y="1397359"/>
            <a:ext cx="5383075" cy="475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78F41B5-261D-4819-A573-B4C1694DC8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08" y="0"/>
            <a:ext cx="12191999" cy="6858000"/>
          </a:xfrm>
          <a:prstGeom prst="rect">
            <a:avLst/>
          </a:prstGeom>
          <a:effectLst>
            <a:glow>
              <a:schemeClr val="accent1"/>
            </a:glow>
            <a:softEdge rad="2286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5A47A89-6DD7-426F-81E9-C30744EAF9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728" y="3925177"/>
            <a:ext cx="4474820" cy="26357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B17614-1363-4BE0-A2D8-8C3B03E178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666" y="4023869"/>
            <a:ext cx="4729797" cy="2438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81B1C7-A8FB-40F0-9E14-F46E752B29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513" y="1087358"/>
            <a:ext cx="4048125" cy="26357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6371DB-60C7-4B87-8C43-214D1C671C1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421" y="1155058"/>
            <a:ext cx="3843204" cy="267523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FDA6D80-65A0-4906-9798-9140946EAC1E}"/>
              </a:ext>
            </a:extLst>
          </p:cNvPr>
          <p:cNvSpPr/>
          <p:nvPr/>
        </p:nvSpPr>
        <p:spPr>
          <a:xfrm>
            <a:off x="11322548" y="247844"/>
            <a:ext cx="663389" cy="5916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5A25D5-919C-4DAA-AEC9-C92228C6B14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08" y="199379"/>
            <a:ext cx="11168840" cy="6401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F5507D-7340-426A-84BD-59CD5A4DB70C}"/>
              </a:ext>
            </a:extLst>
          </p:cNvPr>
          <p:cNvSpPr txBox="1"/>
          <p:nvPr/>
        </p:nvSpPr>
        <p:spPr>
          <a:xfrm>
            <a:off x="2232561" y="247844"/>
            <a:ext cx="7386452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ПАСЛЁНОВЫЕ ОВОЩИ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8D83D7F-C080-417C-BE0B-E5439E2CC231}"/>
              </a:ext>
            </a:extLst>
          </p:cNvPr>
          <p:cNvSpPr/>
          <p:nvPr/>
        </p:nvSpPr>
        <p:spPr>
          <a:xfrm>
            <a:off x="6847728" y="6110681"/>
            <a:ext cx="4474820" cy="41337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БАКЛАЖАН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4FABE0-9896-4294-9285-7771CCDCF5AC}"/>
              </a:ext>
            </a:extLst>
          </p:cNvPr>
          <p:cNvSpPr/>
          <p:nvPr/>
        </p:nvSpPr>
        <p:spPr>
          <a:xfrm>
            <a:off x="1353722" y="3386929"/>
            <a:ext cx="3814903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ТОМАТ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BB7D522-CE88-4B5E-A832-139802B3BD63}"/>
              </a:ext>
            </a:extLst>
          </p:cNvPr>
          <p:cNvSpPr/>
          <p:nvPr/>
        </p:nvSpPr>
        <p:spPr>
          <a:xfrm>
            <a:off x="7246998" y="3268411"/>
            <a:ext cx="4048125" cy="41337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ПЕРЕЦ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CE1909F-0051-49A0-B77E-D2F6D20B3DA5}"/>
              </a:ext>
            </a:extLst>
          </p:cNvPr>
          <p:cNvSpPr/>
          <p:nvPr/>
        </p:nvSpPr>
        <p:spPr>
          <a:xfrm>
            <a:off x="1301668" y="6018910"/>
            <a:ext cx="4729795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30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A65C92-AF6D-4355-8154-72ECE1D0A8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effectLst>
            <a:glow>
              <a:schemeClr val="accent1"/>
            </a:glow>
            <a:softEdge rad="2286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5E67FD-5AA1-4C57-A1B2-57F101B60B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08" y="199379"/>
            <a:ext cx="11168840" cy="6401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6D7479-DFDE-46CD-9C60-CA3A708F686D}"/>
              </a:ext>
            </a:extLst>
          </p:cNvPr>
          <p:cNvSpPr txBox="1"/>
          <p:nvPr/>
        </p:nvSpPr>
        <p:spPr>
          <a:xfrm>
            <a:off x="2232561" y="247844"/>
            <a:ext cx="7386452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ПАСЛЁНОВЫЕ ОВОЩИ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241BED3-4CDD-48C9-93F3-FB2F0CBE9389}"/>
              </a:ext>
            </a:extLst>
          </p:cNvPr>
          <p:cNvSpPr/>
          <p:nvPr/>
        </p:nvSpPr>
        <p:spPr>
          <a:xfrm>
            <a:off x="11322548" y="247844"/>
            <a:ext cx="663389" cy="5916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08F1111-CD36-4989-87BA-3EBE94E4D5C5}"/>
              </a:ext>
            </a:extLst>
          </p:cNvPr>
          <p:cNvSpPr/>
          <p:nvPr/>
        </p:nvSpPr>
        <p:spPr>
          <a:xfrm>
            <a:off x="468351" y="1586599"/>
            <a:ext cx="6381587" cy="452431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fontAlgn="base"/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ЗАГАДКА:</a:t>
            </a:r>
          </a:p>
          <a:p>
            <a:pPr fontAlgn="base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овощ, красный вид,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гроздьями висит.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 вкус — бодрящий, сладкий,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Красный, круглый он и гладкий.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это за синьор?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 всё, он ...</a:t>
            </a:r>
          </a:p>
          <a:p>
            <a:pPr fontAlgn="base"/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(ПОМИДОР)</a:t>
            </a:r>
          </a:p>
          <a:p>
            <a:pPr fontAlgn="base"/>
            <a:endParaRPr lang="ru-RU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2E401B-9D15-4A1F-8DFD-1CAAAD2B8E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0244" y="2118054"/>
            <a:ext cx="4601448" cy="399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2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623AE28-FFE6-4A4B-9805-C9907EFEAE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effectLst>
            <a:glow>
              <a:schemeClr val="accent1"/>
            </a:glow>
            <a:softEdge rad="2286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F8C7176-2BC9-4427-B071-5A00EE4CA9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885" y="4004667"/>
            <a:ext cx="5441357" cy="25494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C6D7EA0-D54B-4D19-ADF1-AF034A6BC7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830" y="3900070"/>
            <a:ext cx="4172562" cy="26850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D1AEA3-DD60-48AD-BDA1-3241900E1A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4480" y="973326"/>
            <a:ext cx="3829297" cy="26001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8B20F8-4009-476B-9619-D18DD970A70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190" y="950713"/>
            <a:ext cx="3903398" cy="26367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E9CC15-B6A6-462D-9878-51AAB98607E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40" y="973325"/>
            <a:ext cx="3549257" cy="260012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F3349B7-AB04-4D2E-9228-3295695600A7}"/>
              </a:ext>
            </a:extLst>
          </p:cNvPr>
          <p:cNvSpPr/>
          <p:nvPr/>
        </p:nvSpPr>
        <p:spPr>
          <a:xfrm>
            <a:off x="11322548" y="247844"/>
            <a:ext cx="663389" cy="5916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6AF187-4D75-4DC9-BF2B-F2E553C0FFC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07" y="199379"/>
            <a:ext cx="11096999" cy="6381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5315F85-1602-4309-8969-A1AD64B55EBC}"/>
              </a:ext>
            </a:extLst>
          </p:cNvPr>
          <p:cNvSpPr txBox="1"/>
          <p:nvPr/>
        </p:nvSpPr>
        <p:spPr>
          <a:xfrm>
            <a:off x="2890868" y="312563"/>
            <a:ext cx="5622675" cy="40011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ТЫКВЕННЫЕ ОВОЩИ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A69EA7A-691F-41C1-95BB-9067A2124B41}"/>
              </a:ext>
            </a:extLst>
          </p:cNvPr>
          <p:cNvSpPr/>
          <p:nvPr/>
        </p:nvSpPr>
        <p:spPr>
          <a:xfrm>
            <a:off x="312622" y="3173337"/>
            <a:ext cx="3516675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ОГУРЕЦ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0C670AB-72BA-4524-A421-D496E43B6B73}"/>
              </a:ext>
            </a:extLst>
          </p:cNvPr>
          <p:cNvSpPr/>
          <p:nvPr/>
        </p:nvSpPr>
        <p:spPr>
          <a:xfrm>
            <a:off x="4075190" y="3187338"/>
            <a:ext cx="3869126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КАБАЧЕК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1E2BC10-DE5C-4AA8-B518-C41E038F3F94}"/>
              </a:ext>
            </a:extLst>
          </p:cNvPr>
          <p:cNvSpPr/>
          <p:nvPr/>
        </p:nvSpPr>
        <p:spPr>
          <a:xfrm>
            <a:off x="8184653" y="3187338"/>
            <a:ext cx="3869125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ПАТИССОН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C2E06B1-7D68-40D1-B708-A8487A0F4C35}"/>
              </a:ext>
            </a:extLst>
          </p:cNvPr>
          <p:cNvSpPr/>
          <p:nvPr/>
        </p:nvSpPr>
        <p:spPr>
          <a:xfrm>
            <a:off x="1462830" y="6174690"/>
            <a:ext cx="4172561" cy="41044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ДЫНЯ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634D6D7-8857-4978-BA5A-BEC35DD482C8}"/>
              </a:ext>
            </a:extLst>
          </p:cNvPr>
          <p:cNvSpPr/>
          <p:nvPr/>
        </p:nvSpPr>
        <p:spPr>
          <a:xfrm>
            <a:off x="6212884" y="6154027"/>
            <a:ext cx="5441356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ТЫКВА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920</TotalTime>
  <Words>248</Words>
  <Application>Microsoft Office PowerPoint</Application>
  <PresentationFormat>Широкоэкранный</PresentationFormat>
  <Paragraphs>96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</dc:creator>
  <cp:lastModifiedBy>Ozart Question</cp:lastModifiedBy>
  <cp:revision>93</cp:revision>
  <dcterms:created xsi:type="dcterms:W3CDTF">2022-04-16T17:31:10Z</dcterms:created>
  <dcterms:modified xsi:type="dcterms:W3CDTF">2023-11-19T19:03:27Z</dcterms:modified>
</cp:coreProperties>
</file>