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0" r:id="rId2"/>
    <p:sldId id="292" r:id="rId3"/>
    <p:sldId id="296" r:id="rId4"/>
    <p:sldId id="295" r:id="rId5"/>
    <p:sldId id="293" r:id="rId6"/>
    <p:sldId id="294" r:id="rId7"/>
    <p:sldId id="327" r:id="rId8"/>
    <p:sldId id="301" r:id="rId9"/>
    <p:sldId id="302" r:id="rId10"/>
    <p:sldId id="300" r:id="rId11"/>
    <p:sldId id="303" r:id="rId12"/>
    <p:sldId id="326" r:id="rId13"/>
    <p:sldId id="265" r:id="rId14"/>
    <p:sldId id="266" r:id="rId15"/>
    <p:sldId id="328" r:id="rId16"/>
    <p:sldId id="256" r:id="rId17"/>
    <p:sldId id="325" r:id="rId18"/>
    <p:sldId id="323" r:id="rId19"/>
    <p:sldId id="324" r:id="rId20"/>
    <p:sldId id="322" r:id="rId21"/>
    <p:sldId id="321" r:id="rId22"/>
    <p:sldId id="320" r:id="rId23"/>
    <p:sldId id="319" r:id="rId24"/>
    <p:sldId id="318" r:id="rId25"/>
    <p:sldId id="317" r:id="rId26"/>
    <p:sldId id="316" r:id="rId27"/>
    <p:sldId id="310" r:id="rId28"/>
    <p:sldId id="307" r:id="rId29"/>
    <p:sldId id="315" r:id="rId30"/>
    <p:sldId id="311" r:id="rId31"/>
    <p:sldId id="313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F641"/>
    <a:srgbClr val="FE9219"/>
    <a:srgbClr val="C9937B"/>
    <a:srgbClr val="3F3F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4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87FEB5-0F6E-47F8-B374-F430A853AD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5E9A808-90AD-4C42-B451-BAE4A0C0DD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312743-5FC1-405A-BEE1-EF3F8FEAE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19F70-2CD8-4CFC-AB0F-7F894B1F1672}" type="datetimeFigureOut">
              <a:rPr lang="ru-RU" smtClean="0"/>
              <a:t>06.02.2022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B1D5EA-AE05-4618-8F8E-343F9797B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C68CBA-17C2-45E4-808F-FF749E4C2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DFF29-2FE9-40FB-AD1F-7DD3EFB56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276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26A90C-560E-491E-8237-7F7B82E18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3ED0990-DD6F-48E8-8328-D3413EDC75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44DF31-3D3E-42D0-8A83-667CA7626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19F70-2CD8-4CFC-AB0F-7F894B1F1672}" type="datetimeFigureOut">
              <a:rPr lang="ru-RU" smtClean="0"/>
              <a:t>06.02.2022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FAA06D-E6E8-4682-B43E-640257B30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28AD5A-5C27-4A0C-891E-4CEF5FD73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DFF29-2FE9-40FB-AD1F-7DD3EFB56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7163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FC9A932-DD30-4DC5-A701-35FC9D3C15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47A7033-6C0D-494B-87EF-BDB36FBB53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DA3FF8-15FF-43DE-8B77-FC4E15EAE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19F70-2CD8-4CFC-AB0F-7F894B1F1672}" type="datetimeFigureOut">
              <a:rPr lang="ru-RU" smtClean="0"/>
              <a:t>06.02.2022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721E0D-095C-40F9-927A-D2E0D6F69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1C7403-AE77-414F-9A03-105069315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DFF29-2FE9-40FB-AD1F-7DD3EFB56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5741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7EFF9A-52D5-4692-9462-F9E2D90E2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562495A-56FA-4736-BA96-5169D5C34C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6EC42A-BF78-439D-BE4D-E3B1B6B6F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19F70-2CD8-4CFC-AB0F-7F894B1F1672}" type="datetimeFigureOut">
              <a:rPr lang="ru-RU" smtClean="0"/>
              <a:t>06.02.2022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3623F-4228-4136-AB16-22C0463F9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F91AB14-C15D-48EE-9894-1B8AFC35A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DFF29-2FE9-40FB-AD1F-7DD3EFB56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2894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D61B78-BCA9-4883-8912-D8707118D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7EB9F89-39D3-4555-B652-86E48B34CC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6501B2-2A5B-42EB-B778-A70A0D704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19F70-2CD8-4CFC-AB0F-7F894B1F1672}" type="datetimeFigureOut">
              <a:rPr lang="ru-RU" smtClean="0"/>
              <a:t>06.02.2022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5396E9-F1D3-4C90-93B7-8A370C1AE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80FFBA-2277-477A-A6E8-A203BA9E7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DFF29-2FE9-40FB-AD1F-7DD3EFB56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3079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763260-16CE-4B54-BCD8-BA1D685B9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579F13-0CED-416A-9CF6-E25B256429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F61361D-03B6-4B2D-B180-8750037705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E996357-BDEB-4000-B850-D4A310183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19F70-2CD8-4CFC-AB0F-7F894B1F1672}" type="datetimeFigureOut">
              <a:rPr lang="ru-RU" smtClean="0"/>
              <a:t>06.02.2022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9EA43D8-03AF-4791-A3DA-23A026DD8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58D9C5-B913-4A1E-98C8-1A9BC7901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DFF29-2FE9-40FB-AD1F-7DD3EFB56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1574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82A245-78ED-4247-AC77-81E07FB69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E119975-F2F2-4A16-8503-6CB19A1FB4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66135FA-AB12-402E-AEDC-01A56B2FC3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3FA5A66-45E4-4C3B-A214-AA60688F59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A65E8E6-620C-46E1-B626-C5E02D24B2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419A09F-8E7F-4AE6-B9E8-F0993B481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19F70-2CD8-4CFC-AB0F-7F894B1F1672}" type="datetimeFigureOut">
              <a:rPr lang="ru-RU" smtClean="0"/>
              <a:t>06.02.2022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3A4D510-7FD0-4A72-B51D-316D11468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FF649EE-48E8-49BD-A38D-734F5E9B2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DFF29-2FE9-40FB-AD1F-7DD3EFB56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6418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3113B5-375B-46AC-B85A-70DDC5D72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5519CCA-A275-4F92-96FB-AFE6FEF3B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19F70-2CD8-4CFC-AB0F-7F894B1F1672}" type="datetimeFigureOut">
              <a:rPr lang="ru-RU" smtClean="0"/>
              <a:t>06.02.2022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166DFD3-B83B-4892-84E0-89D264E82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DBE107D-6A91-4A39-9706-FD9156874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DFF29-2FE9-40FB-AD1F-7DD3EFB56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1320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63033D2-A890-4212-AD99-51899CDDD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19F70-2CD8-4CFC-AB0F-7F894B1F1672}" type="datetimeFigureOut">
              <a:rPr lang="ru-RU" smtClean="0"/>
              <a:t>06.02.2022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E35AF0F-EE52-4BA4-B02B-7ABBC65EF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79BD84C-9D13-47E2-A61B-B102EF36C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DFF29-2FE9-40FB-AD1F-7DD3EFB56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8125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4F467A-907E-4E89-BC93-699BE76DD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F61B7A-D921-4E8D-AA01-D9F08D432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ADF55D8-5298-48C5-98E6-49F1494B96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957CC7D-B71E-461D-9739-59FD21776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19F70-2CD8-4CFC-AB0F-7F894B1F1672}" type="datetimeFigureOut">
              <a:rPr lang="ru-RU" smtClean="0"/>
              <a:t>06.02.2022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C1F5F70-0B8A-443B-B6F8-795B97A0A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AFEF97C-6E24-408F-8948-0AAF7770E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DFF29-2FE9-40FB-AD1F-7DD3EFB56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9040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2F84BC-61F0-447F-85F7-4B2BA1E81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E7F2CA6-E9A2-4468-930E-D1BECD6D30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99BE31-6E44-43B5-B107-3B8EFC5451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72700C8-351B-4DB4-B409-A8BE7592C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19F70-2CD8-4CFC-AB0F-7F894B1F1672}" type="datetimeFigureOut">
              <a:rPr lang="ru-RU" smtClean="0"/>
              <a:t>06.02.2022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F2375D3-7E05-49A9-BD05-B60B1C23D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47263E-6C09-475F-9160-5E1016B68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DFF29-2FE9-40FB-AD1F-7DD3EFB56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1079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C22FC8-4E4A-4381-8A9D-484D3E712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18A90E-327A-4FC4-92F9-EE66F910A5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E4770B-B46E-45DC-B0E3-6A8581E7BD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219F70-2CD8-4CFC-AB0F-7F894B1F1672}" type="datetimeFigureOut">
              <a:rPr lang="ru-RU" smtClean="0"/>
              <a:t>06.02.2022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A20E8D-E9DD-40BC-9456-85B9C1B1B1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A962C1-296C-4452-9CEA-686DF7CBB9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BDFF29-2FE9-40FB-AD1F-7DD3EFB56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1470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46F9E6-A85C-4277-A986-E4751ED91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647"/>
            <a:ext cx="8128856" cy="15754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fontAlgn="auto">
              <a:spcAft>
                <a:spcPts val="0"/>
              </a:spcAft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 Black" panose="020B0A04020102020204" pitchFamily="34" charset="0"/>
              </a:rPr>
              <a:t>«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 Black" panose="020B0A04020102020204" pitchFamily="34" charset="0"/>
              </a:rPr>
              <a:t>Уголовная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 Black" panose="020B0A04020102020204" pitchFamily="34" charset="0"/>
              </a:rPr>
              <a:t>ответственность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 Black" panose="020B0A04020102020204" pitchFamily="34" charset="0"/>
              </a:rPr>
              <a:t>несовершеннолетних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 Black" panose="020B0A04020102020204" pitchFamily="34" charset="0"/>
              </a:rPr>
              <a:t>»</a:t>
            </a:r>
            <a:endParaRPr lang="en-US" sz="3600" kern="1200" dirty="0">
              <a:solidFill>
                <a:schemeClr val="accent4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1CAE6E-5FFA-4783-A984-B05AE07909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8855" y="3291"/>
            <a:ext cx="4063145" cy="157431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МАУ ДО ДДТ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Октябрьского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района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города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Ставрополя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Подготовила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социальный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педагог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Порублева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Татьяна Валентиновна</a:t>
            </a:r>
            <a:endParaRPr lang="en-US" sz="1600" kern="1200" dirty="0">
              <a:solidFill>
                <a:schemeClr val="accent4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C6EF71-D44F-4011-A2F5-0E5467D34D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202" y="1685581"/>
            <a:ext cx="11931268" cy="503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6913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FC924"/>
            </a:gs>
            <a:gs pos="100000">
              <a:schemeClr val="accent4">
                <a:lumMod val="97000"/>
                <a:lumOff val="3000"/>
              </a:schemeClr>
            </a:gs>
            <a:gs pos="69000">
              <a:schemeClr val="accent4">
                <a:lumMod val="5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57A9283-988D-4E4E-96FC-3AFFDA0FC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659" y="340658"/>
            <a:ext cx="11510682" cy="614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8548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FC924"/>
            </a:gs>
            <a:gs pos="100000">
              <a:schemeClr val="accent4">
                <a:lumMod val="97000"/>
                <a:lumOff val="3000"/>
              </a:schemeClr>
            </a:gs>
            <a:gs pos="56000">
              <a:schemeClr val="accent4">
                <a:lumMod val="5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E3B7F44-1BC5-4C6A-A23F-DD9A225A1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446" y="304800"/>
            <a:ext cx="11474825" cy="622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460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2000">
              <a:schemeClr val="accent4">
                <a:lumMod val="67000"/>
              </a:schemeClr>
            </a:gs>
            <a:gs pos="91000">
              <a:schemeClr val="accent4">
                <a:lumMod val="97000"/>
                <a:lumOff val="3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AE842F3-33B7-46AF-83D6-45783CB29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337" y="176271"/>
            <a:ext cx="11754997" cy="648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7275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2000">
              <a:schemeClr val="accent4">
                <a:lumMod val="67000"/>
              </a:schemeClr>
            </a:gs>
            <a:gs pos="91000">
              <a:schemeClr val="accent4">
                <a:lumMod val="97000"/>
                <a:lumOff val="3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66394A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71E86E-22F0-4D7F-AD82-232D33793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2" y="321732"/>
            <a:ext cx="7058306" cy="196426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i="1" dirty="0" err="1">
                <a:solidFill>
                  <a:srgbClr val="FFFFFF"/>
                </a:solidFill>
                <a:effectLst/>
                <a:latin typeface="Arial Black" panose="020B0A04020102020204" pitchFamily="34" charset="0"/>
              </a:rPr>
              <a:t>Маленький</a:t>
            </a:r>
            <a:r>
              <a:rPr lang="en-US" sz="2000" i="1" dirty="0">
                <a:solidFill>
                  <a:srgbClr val="FFFFFF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2000" i="1" dirty="0" err="1">
                <a:solidFill>
                  <a:srgbClr val="FFFFFF"/>
                </a:solidFill>
                <a:effectLst/>
                <a:latin typeface="Arial Black" panose="020B0A04020102020204" pitchFamily="34" charset="0"/>
              </a:rPr>
              <a:t>мальчик</a:t>
            </a:r>
            <a:r>
              <a:rPr lang="en-US" sz="2000" i="1" dirty="0">
                <a:solidFill>
                  <a:srgbClr val="FFFFFF"/>
                </a:solidFill>
                <a:effectLst/>
                <a:latin typeface="Arial Black" panose="020B0A04020102020204" pitchFamily="34" charset="0"/>
              </a:rPr>
              <a:t> - </a:t>
            </a:r>
            <a:r>
              <a:rPr lang="en-US" sz="2000" i="1" dirty="0" err="1">
                <a:solidFill>
                  <a:srgbClr val="FFFFFF"/>
                </a:solidFill>
                <a:effectLst/>
                <a:latin typeface="Arial Black" panose="020B0A04020102020204" pitchFamily="34" charset="0"/>
              </a:rPr>
              <a:t>бокса</a:t>
            </a:r>
            <a:r>
              <a:rPr lang="en-US" sz="2000" i="1" dirty="0">
                <a:solidFill>
                  <a:srgbClr val="FFFFFF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2000" i="1" dirty="0" err="1">
                <a:solidFill>
                  <a:srgbClr val="FFFFFF"/>
                </a:solidFill>
                <a:effectLst/>
                <a:latin typeface="Arial Black" panose="020B0A04020102020204" pitchFamily="34" charset="0"/>
              </a:rPr>
              <a:t>фанат</a:t>
            </a:r>
            <a:r>
              <a:rPr lang="en-US" sz="2000" i="1" dirty="0">
                <a:solidFill>
                  <a:srgbClr val="FFFFFF"/>
                </a:solidFill>
                <a:effectLst/>
                <a:latin typeface="Arial Black" panose="020B0A04020102020204" pitchFamily="34" charset="0"/>
              </a:rPr>
              <a:t>,</a:t>
            </a:r>
            <a:br>
              <a:rPr lang="en-US" sz="2000" i="1" dirty="0">
                <a:solidFill>
                  <a:srgbClr val="FFFFFF"/>
                </a:solidFill>
                <a:effectLst/>
                <a:latin typeface="Arial Black" panose="020B0A04020102020204" pitchFamily="34" charset="0"/>
              </a:rPr>
            </a:br>
            <a:r>
              <a:rPr lang="en-US" sz="2000" i="1" dirty="0" err="1">
                <a:solidFill>
                  <a:srgbClr val="FFFFFF"/>
                </a:solidFill>
                <a:effectLst/>
                <a:latin typeface="Arial Black" panose="020B0A04020102020204" pitchFamily="34" charset="0"/>
              </a:rPr>
              <a:t>Боксировать</a:t>
            </a:r>
            <a:r>
              <a:rPr lang="en-US" sz="2000" i="1" dirty="0">
                <a:solidFill>
                  <a:srgbClr val="FFFFFF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2000" i="1" dirty="0" err="1">
                <a:solidFill>
                  <a:srgbClr val="FFFFFF"/>
                </a:solidFill>
                <a:effectLst/>
                <a:latin typeface="Arial Black" panose="020B0A04020102020204" pitchFamily="34" charset="0"/>
              </a:rPr>
              <a:t>мальчик</a:t>
            </a:r>
            <a:r>
              <a:rPr lang="en-US" sz="2000" i="1" dirty="0">
                <a:solidFill>
                  <a:srgbClr val="FFFFFF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2000" i="1" dirty="0" err="1">
                <a:solidFill>
                  <a:srgbClr val="FFFFFF"/>
                </a:solidFill>
                <a:effectLst/>
                <a:latin typeface="Arial Black" panose="020B0A04020102020204" pitchFamily="34" charset="0"/>
              </a:rPr>
              <a:t>всегда</a:t>
            </a:r>
            <a:r>
              <a:rPr lang="en-US" sz="2000" i="1" dirty="0">
                <a:solidFill>
                  <a:srgbClr val="FFFFFF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2000" i="1" dirty="0" err="1">
                <a:solidFill>
                  <a:srgbClr val="FFFFFF"/>
                </a:solidFill>
                <a:effectLst/>
                <a:latin typeface="Arial Black" panose="020B0A04020102020204" pitchFamily="34" charset="0"/>
              </a:rPr>
              <a:t>очень</a:t>
            </a:r>
            <a:r>
              <a:rPr lang="en-US" sz="2000" i="1" dirty="0">
                <a:solidFill>
                  <a:srgbClr val="FFFFFF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2000" i="1" dirty="0" err="1">
                <a:solidFill>
                  <a:srgbClr val="FFFFFF"/>
                </a:solidFill>
                <a:effectLst/>
                <a:latin typeface="Arial Black" panose="020B0A04020102020204" pitchFamily="34" charset="0"/>
              </a:rPr>
              <a:t>рад</a:t>
            </a:r>
            <a:r>
              <a:rPr lang="en-US" sz="2000" i="1" dirty="0">
                <a:solidFill>
                  <a:srgbClr val="FFFFFF"/>
                </a:solidFill>
                <a:effectLst/>
                <a:latin typeface="Arial Black" panose="020B0A04020102020204" pitchFamily="34" charset="0"/>
              </a:rPr>
              <a:t>.</a:t>
            </a:r>
            <a:br>
              <a:rPr lang="en-US" sz="2000" i="1" dirty="0">
                <a:solidFill>
                  <a:srgbClr val="FFFFFF"/>
                </a:solidFill>
                <a:effectLst/>
                <a:latin typeface="Arial Black" panose="020B0A04020102020204" pitchFamily="34" charset="0"/>
              </a:rPr>
            </a:br>
            <a:r>
              <a:rPr lang="en-US" sz="2000" i="1" dirty="0" err="1">
                <a:solidFill>
                  <a:srgbClr val="FFFFFF"/>
                </a:solidFill>
                <a:effectLst/>
                <a:latin typeface="Arial Black" panose="020B0A04020102020204" pitchFamily="34" charset="0"/>
              </a:rPr>
              <a:t>Но</a:t>
            </a:r>
            <a:r>
              <a:rPr lang="en-US" sz="2000" i="1" dirty="0">
                <a:solidFill>
                  <a:srgbClr val="FFFFFF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2000" i="1" dirty="0" err="1">
                <a:solidFill>
                  <a:srgbClr val="FFFFFF"/>
                </a:solidFill>
                <a:effectLst/>
                <a:latin typeface="Arial Black" panose="020B0A04020102020204" pitchFamily="34" charset="0"/>
              </a:rPr>
              <a:t>если</a:t>
            </a:r>
            <a:r>
              <a:rPr lang="en-US" sz="2000" i="1" dirty="0">
                <a:solidFill>
                  <a:srgbClr val="FFFFFF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2000" i="1" dirty="0" err="1">
                <a:solidFill>
                  <a:srgbClr val="FFFFFF"/>
                </a:solidFill>
                <a:effectLst/>
                <a:latin typeface="Arial Black" panose="020B0A04020102020204" pitchFamily="34" charset="0"/>
              </a:rPr>
              <a:t>использовать</a:t>
            </a:r>
            <a:r>
              <a:rPr lang="en-US" sz="2000" i="1" dirty="0">
                <a:solidFill>
                  <a:srgbClr val="FFFFFF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2000" i="1" dirty="0" err="1">
                <a:solidFill>
                  <a:srgbClr val="FFFFFF"/>
                </a:solidFill>
                <a:effectLst/>
                <a:latin typeface="Arial Black" panose="020B0A04020102020204" pitchFamily="34" charset="0"/>
              </a:rPr>
              <a:t>друга</a:t>
            </a:r>
            <a:r>
              <a:rPr lang="en-US" sz="2000" i="1" dirty="0">
                <a:solidFill>
                  <a:srgbClr val="FFFFFF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2000" i="1" dirty="0" err="1">
                <a:solidFill>
                  <a:srgbClr val="FFFFFF"/>
                </a:solidFill>
                <a:effectLst/>
                <a:latin typeface="Arial Black" panose="020B0A04020102020204" pitchFamily="34" charset="0"/>
              </a:rPr>
              <a:t>как</a:t>
            </a:r>
            <a:r>
              <a:rPr lang="en-US" sz="2000" i="1" dirty="0">
                <a:solidFill>
                  <a:srgbClr val="FFFFFF"/>
                </a:solidFill>
                <a:effectLst/>
                <a:latin typeface="Arial Black" panose="020B0A04020102020204" pitchFamily="34" charset="0"/>
              </a:rPr>
              <a:t> «</a:t>
            </a:r>
            <a:r>
              <a:rPr lang="en-US" sz="2000" i="1" dirty="0" err="1">
                <a:solidFill>
                  <a:srgbClr val="FFFFFF"/>
                </a:solidFill>
                <a:effectLst/>
                <a:latin typeface="Arial Black" panose="020B0A04020102020204" pitchFamily="34" charset="0"/>
              </a:rPr>
              <a:t>грушу</a:t>
            </a:r>
            <a:r>
              <a:rPr lang="en-US" sz="2000" i="1" dirty="0">
                <a:solidFill>
                  <a:srgbClr val="FFFFFF"/>
                </a:solidFill>
                <a:effectLst/>
                <a:latin typeface="Arial Black" panose="020B0A04020102020204" pitchFamily="34" charset="0"/>
              </a:rPr>
              <a:t>»,</a:t>
            </a:r>
            <a:br>
              <a:rPr lang="en-US" sz="2000" i="1" dirty="0">
                <a:solidFill>
                  <a:srgbClr val="FFFFFF"/>
                </a:solidFill>
                <a:effectLst/>
                <a:latin typeface="Arial Black" panose="020B0A04020102020204" pitchFamily="34" charset="0"/>
              </a:rPr>
            </a:br>
            <a:r>
              <a:rPr lang="en-US" sz="2000" i="1" dirty="0" err="1">
                <a:solidFill>
                  <a:srgbClr val="FFFFFF"/>
                </a:solidFill>
                <a:effectLst/>
                <a:latin typeface="Arial Black" panose="020B0A04020102020204" pitchFamily="34" charset="0"/>
              </a:rPr>
              <a:t>Закон</a:t>
            </a:r>
            <a:r>
              <a:rPr lang="en-US" sz="2000" i="1" dirty="0">
                <a:solidFill>
                  <a:srgbClr val="FFFFFF"/>
                </a:solidFill>
                <a:effectLst/>
                <a:latin typeface="Arial Black" panose="020B0A04020102020204" pitchFamily="34" charset="0"/>
              </a:rPr>
              <a:t>, </a:t>
            </a:r>
            <a:r>
              <a:rPr lang="en-US" sz="2000" i="1" dirty="0" err="1">
                <a:solidFill>
                  <a:srgbClr val="FFFFFF"/>
                </a:solidFill>
                <a:effectLst/>
                <a:latin typeface="Arial Black" panose="020B0A04020102020204" pitchFamily="34" charset="0"/>
              </a:rPr>
              <a:t>вне</a:t>
            </a:r>
            <a:r>
              <a:rPr lang="en-US" sz="2000" i="1" dirty="0">
                <a:solidFill>
                  <a:srgbClr val="FFFFFF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2000" i="1" dirty="0" err="1">
                <a:solidFill>
                  <a:srgbClr val="FFFFFF"/>
                </a:solidFill>
                <a:effectLst/>
                <a:latin typeface="Arial Black" panose="020B0A04020102020204" pitchFamily="34" charset="0"/>
              </a:rPr>
              <a:t>сомнения</a:t>
            </a:r>
            <a:r>
              <a:rPr lang="en-US" sz="2000" i="1" dirty="0">
                <a:solidFill>
                  <a:srgbClr val="FFFFFF"/>
                </a:solidFill>
                <a:effectLst/>
                <a:latin typeface="Arial Black" panose="020B0A04020102020204" pitchFamily="34" charset="0"/>
              </a:rPr>
              <a:t>, </a:t>
            </a:r>
            <a:r>
              <a:rPr lang="en-US" sz="2000" i="1" dirty="0" err="1">
                <a:solidFill>
                  <a:srgbClr val="FFFFFF"/>
                </a:solidFill>
                <a:effectLst/>
                <a:latin typeface="Arial Black" panose="020B0A04020102020204" pitchFamily="34" charset="0"/>
              </a:rPr>
              <a:t>будет</a:t>
            </a:r>
            <a:r>
              <a:rPr lang="en-US" sz="2000" i="1" dirty="0">
                <a:solidFill>
                  <a:srgbClr val="FFFFFF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2000" i="1" dirty="0" err="1">
                <a:solidFill>
                  <a:srgbClr val="FFFFFF"/>
                </a:solidFill>
                <a:effectLst/>
                <a:latin typeface="Arial Black" panose="020B0A04020102020204" pitchFamily="34" charset="0"/>
              </a:rPr>
              <a:t>нарушен</a:t>
            </a:r>
            <a:r>
              <a:rPr lang="en-US" sz="2000" i="1" dirty="0">
                <a:solidFill>
                  <a:srgbClr val="FFFFFF"/>
                </a:solidFill>
                <a:effectLst/>
                <a:latin typeface="Arial Black" panose="020B0A04020102020204" pitchFamily="34" charset="0"/>
              </a:rPr>
              <a:t>.</a:t>
            </a:r>
            <a:endParaRPr lang="en-US" sz="2000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F499CA7-34AF-4D91-8A62-6400100E88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2134" r="-1" b="1740"/>
          <a:stretch/>
        </p:blipFill>
        <p:spPr>
          <a:xfrm>
            <a:off x="327547" y="2454903"/>
            <a:ext cx="7058306" cy="408025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7BEDF65-94F6-4BA3-91A6-044233BC16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51161" y="321732"/>
            <a:ext cx="4313292" cy="6213425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</a:rPr>
              <a:t>ст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</a:rPr>
              <a:t>. 115 УК РФ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A04020102020204" pitchFamily="34" charset="0"/>
            </a:endParaRPr>
          </a:p>
          <a:p>
            <a:pPr algn="ctr"/>
            <a:r>
              <a:rPr lang="ru-RU" sz="1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У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мышленное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причинение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легкого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вреда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здоровью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,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вызвавшего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кратковременное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расстройство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здоровья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или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незначительную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стойкую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утрату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общей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трудоспособности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,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наказывается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штрафом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 в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размере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до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сорока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тысяч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рублей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или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 в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размере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заработной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платы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или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иного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дохода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осужденного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за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период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до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трех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месяцев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,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либо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обязательными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работами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на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срок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до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четырехсот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восьмидесяти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часов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,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либо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исправительными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работами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на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срок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до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одного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года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,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либо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арестом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на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срок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до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четырех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месяцев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.</a:t>
            </a:r>
            <a:endParaRPr lang="ru-RU" sz="1800" dirty="0">
              <a:solidFill>
                <a:schemeClr val="accent4">
                  <a:lumMod val="20000"/>
                  <a:lumOff val="8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7534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22" y="453981"/>
            <a:ext cx="6675120" cy="1877811"/>
          </a:xfrm>
          <a:prstGeom prst="rect">
            <a:avLst/>
          </a:prstGeom>
          <a:solidFill>
            <a:srgbClr val="256853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3C8083-7D0D-49D0-B6F0-BB1AD43F7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673" y="461737"/>
            <a:ext cx="6675119" cy="187005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200" i="1" dirty="0" err="1">
                <a:solidFill>
                  <a:srgbClr val="FFFF00"/>
                </a:solidFill>
                <a:latin typeface="Arial Black" panose="020B0A04020102020204" pitchFamily="34" charset="0"/>
              </a:rPr>
              <a:t>Света</a:t>
            </a:r>
            <a:r>
              <a:rPr lang="en-US" sz="2200" i="1" dirty="0">
                <a:solidFill>
                  <a:srgbClr val="FFFF00"/>
                </a:solidFill>
                <a:latin typeface="Arial Black" panose="020B0A04020102020204" pitchFamily="34" charset="0"/>
              </a:rPr>
              <a:t> и </a:t>
            </a:r>
            <a:r>
              <a:rPr lang="en-US" sz="2200" i="1" dirty="0" err="1">
                <a:solidFill>
                  <a:srgbClr val="FFFF00"/>
                </a:solidFill>
                <a:latin typeface="Arial Black" panose="020B0A04020102020204" pitchFamily="34" charset="0"/>
              </a:rPr>
              <a:t>Катя</a:t>
            </a:r>
            <a:r>
              <a:rPr lang="en-US" sz="2200" i="1" dirty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r>
              <a:rPr lang="en-US" sz="2200" i="1" dirty="0" err="1">
                <a:solidFill>
                  <a:srgbClr val="FFFF00"/>
                </a:solidFill>
                <a:latin typeface="Arial Black" panose="020B0A04020102020204" pitchFamily="34" charset="0"/>
              </a:rPr>
              <a:t>чай</a:t>
            </a:r>
            <a:r>
              <a:rPr lang="en-US" sz="2200" i="1" dirty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r>
              <a:rPr lang="en-US" sz="2200" i="1" dirty="0" err="1">
                <a:solidFill>
                  <a:srgbClr val="FFFF00"/>
                </a:solidFill>
                <a:latin typeface="Arial Black" panose="020B0A04020102020204" pitchFamily="34" charset="0"/>
              </a:rPr>
              <a:t>вместе</a:t>
            </a:r>
            <a:r>
              <a:rPr lang="en-US" sz="2200" i="1" dirty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r>
              <a:rPr lang="en-US" sz="2200" i="1" dirty="0" err="1">
                <a:solidFill>
                  <a:srgbClr val="FFFF00"/>
                </a:solidFill>
                <a:latin typeface="Arial Black" panose="020B0A04020102020204" pitchFamily="34" charset="0"/>
              </a:rPr>
              <a:t>пили</a:t>
            </a:r>
            <a:br>
              <a:rPr lang="en-US" sz="2200" i="1" dirty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en-US" sz="2200" i="1" dirty="0">
                <a:solidFill>
                  <a:srgbClr val="FFFF00"/>
                </a:solidFill>
                <a:latin typeface="Arial Black" panose="020B0A04020102020204" pitchFamily="34" charset="0"/>
              </a:rPr>
              <a:t>И </a:t>
            </a:r>
            <a:r>
              <a:rPr lang="en-US" sz="2200" i="1" dirty="0" err="1">
                <a:solidFill>
                  <a:srgbClr val="FFFF00"/>
                </a:solidFill>
                <a:latin typeface="Arial Black" panose="020B0A04020102020204" pitchFamily="34" charset="0"/>
              </a:rPr>
              <a:t>что-то</a:t>
            </a:r>
            <a:r>
              <a:rPr lang="en-US" sz="2200" i="1" dirty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r>
              <a:rPr lang="en-US" sz="2200" i="1" dirty="0" err="1">
                <a:solidFill>
                  <a:srgbClr val="FFFF00"/>
                </a:solidFill>
                <a:latin typeface="Arial Black" panose="020B0A04020102020204" pitchFamily="34" charset="0"/>
              </a:rPr>
              <a:t>подружки</a:t>
            </a:r>
            <a:r>
              <a:rPr lang="en-US" sz="2200" i="1" dirty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r>
              <a:rPr lang="en-US" sz="2200" i="1" dirty="0" err="1">
                <a:solidFill>
                  <a:srgbClr val="FFFF00"/>
                </a:solidFill>
                <a:latin typeface="Arial Black" panose="020B0A04020102020204" pitchFamily="34" charset="0"/>
              </a:rPr>
              <a:t>не</a:t>
            </a:r>
            <a:r>
              <a:rPr lang="en-US" sz="2200" i="1" dirty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r>
              <a:rPr lang="en-US" sz="2200" i="1" dirty="0" err="1">
                <a:solidFill>
                  <a:srgbClr val="FFFF00"/>
                </a:solidFill>
                <a:latin typeface="Arial Black" panose="020B0A04020102020204" pitchFamily="34" charset="0"/>
              </a:rPr>
              <a:t>поделили</a:t>
            </a:r>
            <a:r>
              <a:rPr lang="en-US" sz="2200" i="1" dirty="0">
                <a:solidFill>
                  <a:srgbClr val="FFFF00"/>
                </a:solidFill>
                <a:latin typeface="Arial Black" panose="020B0A04020102020204" pitchFamily="34" charset="0"/>
              </a:rPr>
              <a:t>:</a:t>
            </a:r>
            <a:br>
              <a:rPr lang="en-US" sz="2200" i="1" dirty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en-US" sz="2200" i="1" dirty="0" err="1">
                <a:solidFill>
                  <a:srgbClr val="FFFF00"/>
                </a:solidFill>
                <a:latin typeface="Arial Black" panose="020B0A04020102020204" pitchFamily="34" charset="0"/>
              </a:rPr>
              <a:t>Быстро</a:t>
            </a:r>
            <a:r>
              <a:rPr lang="en-US" sz="2200" i="1" dirty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r>
              <a:rPr lang="en-US" sz="2200" i="1" dirty="0" err="1">
                <a:solidFill>
                  <a:srgbClr val="FFFF00"/>
                </a:solidFill>
                <a:latin typeface="Arial Black" panose="020B0A04020102020204" pitchFamily="34" charset="0"/>
              </a:rPr>
              <a:t>накрыло</a:t>
            </a:r>
            <a:r>
              <a:rPr lang="en-US" sz="2200" i="1" dirty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r>
              <a:rPr lang="en-US" sz="2200" i="1" dirty="0" err="1">
                <a:solidFill>
                  <a:srgbClr val="FFFF00"/>
                </a:solidFill>
                <a:latin typeface="Arial Black" panose="020B0A04020102020204" pitchFamily="34" charset="0"/>
              </a:rPr>
              <a:t>лицо</a:t>
            </a:r>
            <a:r>
              <a:rPr lang="en-US" sz="2200" i="1" dirty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r>
              <a:rPr lang="en-US" sz="2200" i="1" dirty="0" err="1">
                <a:solidFill>
                  <a:srgbClr val="FFFF00"/>
                </a:solidFill>
                <a:latin typeface="Arial Black" panose="020B0A04020102020204" pitchFamily="34" charset="0"/>
              </a:rPr>
              <a:t>кипятком</a:t>
            </a:r>
            <a:r>
              <a:rPr lang="en-US" sz="2200" i="1" dirty="0">
                <a:solidFill>
                  <a:srgbClr val="FFFF00"/>
                </a:solidFill>
                <a:latin typeface="Arial Black" panose="020B0A04020102020204" pitchFamily="34" charset="0"/>
              </a:rPr>
              <a:t>,</a:t>
            </a:r>
            <a:br>
              <a:rPr lang="en-US" sz="2200" i="1" dirty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en-US" sz="2200" i="1" dirty="0" err="1">
                <a:solidFill>
                  <a:srgbClr val="FFFF00"/>
                </a:solidFill>
                <a:latin typeface="Arial Black" panose="020B0A04020102020204" pitchFamily="34" charset="0"/>
              </a:rPr>
              <a:t>Дружба</a:t>
            </a:r>
            <a:r>
              <a:rPr lang="en-US" sz="2200" i="1" dirty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r>
              <a:rPr lang="en-US" sz="2200" i="1" dirty="0" err="1">
                <a:solidFill>
                  <a:srgbClr val="FFFF00"/>
                </a:solidFill>
                <a:latin typeface="Arial Black" panose="020B0A04020102020204" pitchFamily="34" charset="0"/>
              </a:rPr>
              <a:t>ли</a:t>
            </a:r>
            <a:r>
              <a:rPr lang="en-US" sz="2200" i="1" dirty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r>
              <a:rPr lang="en-US" sz="2200" i="1" dirty="0" err="1">
                <a:solidFill>
                  <a:srgbClr val="FFFF00"/>
                </a:solidFill>
                <a:latin typeface="Arial Black" panose="020B0A04020102020204" pitchFamily="34" charset="0"/>
              </a:rPr>
              <a:t>это</a:t>
            </a:r>
            <a:r>
              <a:rPr lang="en-US" sz="2200" i="1" dirty="0">
                <a:solidFill>
                  <a:srgbClr val="FFFF00"/>
                </a:solidFill>
                <a:latin typeface="Arial Black" panose="020B0A04020102020204" pitchFamily="34" charset="0"/>
              </a:rPr>
              <a:t> – </a:t>
            </a:r>
            <a:r>
              <a:rPr lang="en-US" sz="2200" i="1" dirty="0" err="1">
                <a:solidFill>
                  <a:srgbClr val="FFFF00"/>
                </a:solidFill>
                <a:latin typeface="Arial Black" panose="020B0A04020102020204" pitchFamily="34" charset="0"/>
              </a:rPr>
              <a:t>решит</a:t>
            </a:r>
            <a:r>
              <a:rPr lang="en-US" sz="2200" i="1" dirty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r>
              <a:rPr lang="en-US" sz="2200" i="1" dirty="0" err="1">
                <a:solidFill>
                  <a:srgbClr val="FFFF00"/>
                </a:solidFill>
                <a:latin typeface="Arial Black" panose="020B0A04020102020204" pitchFamily="34" charset="0"/>
              </a:rPr>
              <a:t>все</a:t>
            </a:r>
            <a:r>
              <a:rPr lang="en-US" sz="2200" i="1" dirty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r>
              <a:rPr lang="en-US" sz="2200" i="1" dirty="0" err="1">
                <a:solidFill>
                  <a:srgbClr val="FFFF00"/>
                </a:solidFill>
                <a:latin typeface="Arial Black" panose="020B0A04020102020204" pitchFamily="34" charset="0"/>
              </a:rPr>
              <a:t>закон</a:t>
            </a:r>
            <a:r>
              <a:rPr lang="en-US" sz="2200" i="1" dirty="0">
                <a:solidFill>
                  <a:srgbClr val="FFFF00"/>
                </a:solidFill>
                <a:latin typeface="Arial Black" panose="020B0A04020102020204" pitchFamily="34" charset="0"/>
              </a:rPr>
              <a:t>.</a:t>
            </a:r>
            <a:endParaRPr lang="en-US" sz="22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77100" y="461737"/>
            <a:ext cx="2149361" cy="1870055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73768" y="453155"/>
            <a:ext cx="2149358" cy="1878638"/>
          </a:xfrm>
          <a:prstGeom prst="rect">
            <a:avLst/>
          </a:prstGeom>
          <a:solidFill>
            <a:srgbClr val="FCFB36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20" y="2480956"/>
            <a:ext cx="6675121" cy="3918122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FC4F0EE-155E-4BFA-B3F3-7BE02D4A1D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4674" y="2480954"/>
            <a:ext cx="6675118" cy="3923065"/>
          </a:xfr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ctr"/>
            <a:endParaRPr lang="ru-RU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с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т.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111 УК РФ</a:t>
            </a:r>
            <a:endParaRPr lang="ru-RU" sz="2800" dirty="0">
              <a:solidFill>
                <a:srgbClr val="FF0000"/>
              </a:solidFill>
            </a:endParaRPr>
          </a:p>
          <a:p>
            <a:pPr algn="ctr"/>
            <a:endParaRPr lang="ru-RU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ctr">
              <a:lnSpc>
                <a:spcPct val="110000"/>
              </a:lnSpc>
            </a:pPr>
            <a:r>
              <a:rPr lang="en-US" dirty="0" err="1">
                <a:solidFill>
                  <a:srgbClr val="FF0000"/>
                </a:solidFill>
                <a:latin typeface="Arial Black" panose="020B0A04020102020204" pitchFamily="34" charset="0"/>
              </a:rPr>
              <a:t>Умышленное</a:t>
            </a:r>
            <a:r>
              <a:rPr lang="en-US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 Black" panose="020B0A04020102020204" pitchFamily="34" charset="0"/>
              </a:rPr>
              <a:t>причинение</a:t>
            </a:r>
            <a:r>
              <a:rPr lang="en-US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 Black" panose="020B0A04020102020204" pitchFamily="34" charset="0"/>
              </a:rPr>
              <a:t>тяжкого</a:t>
            </a:r>
            <a:r>
              <a:rPr lang="en-US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 Black" panose="020B0A04020102020204" pitchFamily="34" charset="0"/>
              </a:rPr>
              <a:t>вреда</a:t>
            </a:r>
            <a:r>
              <a:rPr lang="en-US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 Black" panose="020B0A04020102020204" pitchFamily="34" charset="0"/>
              </a:rPr>
              <a:t>здоровью</a:t>
            </a:r>
            <a:r>
              <a:rPr lang="en-US" dirty="0">
                <a:latin typeface="Arial Black" panose="020B0A04020102020204" pitchFamily="34" charset="0"/>
              </a:rPr>
              <a:t>, </a:t>
            </a:r>
            <a:r>
              <a:rPr lang="en-US" dirty="0" err="1">
                <a:latin typeface="Arial Black" panose="020B0A04020102020204" pitchFamily="34" charset="0"/>
              </a:rPr>
              <a:t>опасного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для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жизни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человека</a:t>
            </a:r>
            <a:r>
              <a:rPr lang="en-US" dirty="0">
                <a:latin typeface="Arial Black" panose="020B0A04020102020204" pitchFamily="34" charset="0"/>
              </a:rPr>
              <a:t>, </a:t>
            </a:r>
            <a:r>
              <a:rPr lang="en-US" dirty="0" err="1">
                <a:latin typeface="Arial Black" panose="020B0A04020102020204" pitchFamily="34" charset="0"/>
              </a:rPr>
              <a:t>или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повлекшего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за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собой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потерю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зрения</a:t>
            </a:r>
            <a:r>
              <a:rPr lang="en-US" dirty="0">
                <a:latin typeface="Arial Black" panose="020B0A04020102020204" pitchFamily="34" charset="0"/>
              </a:rPr>
              <a:t>, </a:t>
            </a:r>
            <a:r>
              <a:rPr lang="en-US" dirty="0" err="1">
                <a:latin typeface="Arial Black" panose="020B0A04020102020204" pitchFamily="34" charset="0"/>
              </a:rPr>
              <a:t>речи</a:t>
            </a:r>
            <a:r>
              <a:rPr lang="en-US" dirty="0">
                <a:latin typeface="Arial Black" panose="020B0A04020102020204" pitchFamily="34" charset="0"/>
              </a:rPr>
              <a:t>, </a:t>
            </a:r>
            <a:r>
              <a:rPr lang="en-US" dirty="0" err="1">
                <a:latin typeface="Arial Black" panose="020B0A04020102020204" pitchFamily="34" charset="0"/>
              </a:rPr>
              <a:t>слуха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либо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какого-либо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органа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или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утрату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органом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его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функций</a:t>
            </a:r>
            <a:r>
              <a:rPr lang="en-US" dirty="0">
                <a:latin typeface="Arial Black" panose="020B0A04020102020204" pitchFamily="34" charset="0"/>
              </a:rPr>
              <a:t>, </a:t>
            </a:r>
            <a:r>
              <a:rPr lang="en-US" dirty="0" err="1">
                <a:latin typeface="Arial Black" panose="020B0A04020102020204" pitchFamily="34" charset="0"/>
              </a:rPr>
              <a:t>прерывание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беременности</a:t>
            </a:r>
            <a:r>
              <a:rPr lang="en-US" dirty="0">
                <a:latin typeface="Arial Black" panose="020B0A04020102020204" pitchFamily="34" charset="0"/>
              </a:rPr>
              <a:t>, </a:t>
            </a:r>
            <a:r>
              <a:rPr lang="en-US" dirty="0" err="1">
                <a:latin typeface="Arial Black" panose="020B0A04020102020204" pitchFamily="34" charset="0"/>
              </a:rPr>
              <a:t>психическое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расстройство</a:t>
            </a:r>
            <a:r>
              <a:rPr lang="en-US" dirty="0">
                <a:latin typeface="Arial Black" panose="020B0A04020102020204" pitchFamily="34" charset="0"/>
              </a:rPr>
              <a:t>, </a:t>
            </a:r>
            <a:r>
              <a:rPr lang="en-US" dirty="0" err="1">
                <a:latin typeface="Arial Black" panose="020B0A04020102020204" pitchFamily="34" charset="0"/>
              </a:rPr>
              <a:t>заболевание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наркоманией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либо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токсикоманией</a:t>
            </a:r>
            <a:r>
              <a:rPr lang="en-US" dirty="0">
                <a:latin typeface="Arial Black" panose="020B0A04020102020204" pitchFamily="34" charset="0"/>
              </a:rPr>
              <a:t>, </a:t>
            </a:r>
            <a:r>
              <a:rPr lang="en-US" dirty="0" err="1">
                <a:latin typeface="Arial Black" panose="020B0A04020102020204" pitchFamily="34" charset="0"/>
              </a:rPr>
              <a:t>или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u="sng" dirty="0" err="1">
                <a:latin typeface="Arial Black" panose="020B0A04020102020204" pitchFamily="34" charset="0"/>
              </a:rPr>
              <a:t>выразившегося</a:t>
            </a:r>
            <a:r>
              <a:rPr lang="en-US" u="sng" dirty="0">
                <a:latin typeface="Arial Black" panose="020B0A04020102020204" pitchFamily="34" charset="0"/>
              </a:rPr>
              <a:t> в </a:t>
            </a:r>
            <a:r>
              <a:rPr lang="en-US" u="sng" dirty="0" err="1">
                <a:latin typeface="Arial Black" panose="020B0A04020102020204" pitchFamily="34" charset="0"/>
              </a:rPr>
              <a:t>неизгладимом</a:t>
            </a:r>
            <a:r>
              <a:rPr lang="en-US" u="sng" dirty="0">
                <a:latin typeface="Arial Black" panose="020B0A04020102020204" pitchFamily="34" charset="0"/>
              </a:rPr>
              <a:t> </a:t>
            </a:r>
            <a:r>
              <a:rPr lang="en-US" u="sng" dirty="0" err="1">
                <a:latin typeface="Arial Black" panose="020B0A04020102020204" pitchFamily="34" charset="0"/>
              </a:rPr>
              <a:t>обезображивании</a:t>
            </a:r>
            <a:r>
              <a:rPr lang="en-US" u="sng" dirty="0">
                <a:latin typeface="Arial Black" panose="020B0A04020102020204" pitchFamily="34" charset="0"/>
              </a:rPr>
              <a:t> </a:t>
            </a:r>
            <a:r>
              <a:rPr lang="en-US" u="sng" dirty="0" err="1">
                <a:latin typeface="Arial Black" panose="020B0A04020102020204" pitchFamily="34" charset="0"/>
              </a:rPr>
              <a:t>лица</a:t>
            </a:r>
            <a:r>
              <a:rPr lang="en-US" dirty="0">
                <a:latin typeface="Arial Black" panose="020B0A04020102020204" pitchFamily="34" charset="0"/>
              </a:rPr>
              <a:t>, </a:t>
            </a:r>
            <a:r>
              <a:rPr lang="en-US" dirty="0" err="1">
                <a:latin typeface="Arial Black" panose="020B0A04020102020204" pitchFamily="34" charset="0"/>
              </a:rPr>
              <a:t>или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вызвавшего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значительную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стойкую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утрату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общей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трудоспособности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не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менее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чем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на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одну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треть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или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заведомо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для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виновного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полную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утрату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профессиональной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трудоспособности</a:t>
            </a:r>
            <a:r>
              <a:rPr lang="en-US" dirty="0">
                <a:latin typeface="Arial Black" panose="020B0A04020102020204" pitchFamily="34" charset="0"/>
              </a:rPr>
              <a:t>, </a:t>
            </a:r>
            <a:r>
              <a:rPr lang="en-US" dirty="0" err="1">
                <a:latin typeface="Arial Black" panose="020B0A04020102020204" pitchFamily="34" charset="0"/>
              </a:rPr>
              <a:t>наказывается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лишением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свободы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на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срок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до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восьми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лет</a:t>
            </a:r>
            <a:r>
              <a:rPr lang="en-US" dirty="0">
                <a:latin typeface="Arial Black" panose="020B0A04020102020204" pitchFamily="34" charset="0"/>
              </a:rPr>
              <a:t>. </a:t>
            </a:r>
            <a:endParaRPr lang="ru-RU" dirty="0">
              <a:latin typeface="Arial Black" panose="020B0A04020102020204" pitchFamily="34" charset="0"/>
            </a:endParaRPr>
          </a:p>
          <a:p>
            <a:endParaRPr lang="en-US" sz="1700" dirty="0">
              <a:latin typeface="Arial Black" panose="020B0A04020102020204" pitchFamily="34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50448D4-AE85-4B3A-AF7D-B811A904F3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497" r="844" b="-2"/>
          <a:stretch/>
        </p:blipFill>
        <p:spPr>
          <a:xfrm>
            <a:off x="7277100" y="2480954"/>
            <a:ext cx="4455979" cy="391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8132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9AACC18-7B99-4A35-BCDA-5D5AFD657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279400"/>
            <a:ext cx="11544300" cy="622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3929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0000">
              <a:schemeClr val="accent4">
                <a:lumMod val="67000"/>
              </a:schemeClr>
            </a:gs>
            <a:gs pos="91000">
              <a:schemeClr val="accent4">
                <a:lumMod val="97000"/>
                <a:lumOff val="3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524737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AA565B-2889-4BD7-93A1-81EEC4E1D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800"/>
              </a:spcAft>
            </a:pPr>
            <a:r>
              <a:rPr lang="en-US" sz="2200" dirty="0" err="1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Мальчик</a:t>
            </a:r>
            <a:r>
              <a:rPr lang="en-US" sz="22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2200" dirty="0" err="1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витрину</a:t>
            </a:r>
            <a:r>
              <a:rPr lang="en-US" sz="22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2200" dirty="0" err="1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разбил</a:t>
            </a:r>
            <a:r>
              <a:rPr lang="en-US" sz="22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 в </a:t>
            </a:r>
            <a:r>
              <a:rPr lang="en-US" sz="2200" dirty="0" err="1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магазине</a:t>
            </a:r>
            <a:r>
              <a:rPr lang="en-US" sz="22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 –</a:t>
            </a:r>
            <a:br>
              <a:rPr lang="en-US" sz="22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</a:br>
            <a:r>
              <a:rPr lang="en-US" sz="2200" dirty="0" err="1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Утюг</a:t>
            </a:r>
            <a:r>
              <a:rPr lang="en-US" sz="22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2200" dirty="0" err="1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подарить</a:t>
            </a:r>
            <a:r>
              <a:rPr lang="en-US" sz="22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2200" dirty="0" err="1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он</a:t>
            </a:r>
            <a:r>
              <a:rPr lang="en-US" sz="22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2200" dirty="0" err="1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хотел</a:t>
            </a:r>
            <a:r>
              <a:rPr lang="en-US" sz="22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2200" dirty="0" err="1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тете</a:t>
            </a:r>
            <a:r>
              <a:rPr lang="en-US" sz="22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2200" dirty="0" err="1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Зине</a:t>
            </a:r>
            <a:r>
              <a:rPr lang="en-US" sz="22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,</a:t>
            </a:r>
            <a:br>
              <a:rPr lang="en-US" sz="22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</a:br>
            <a:r>
              <a:rPr lang="en-US" sz="2200" dirty="0" err="1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Но</a:t>
            </a:r>
            <a:r>
              <a:rPr lang="en-US" sz="22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2200" dirty="0" err="1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тетя</a:t>
            </a:r>
            <a:r>
              <a:rPr lang="en-US" sz="22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2200" dirty="0" err="1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не</a:t>
            </a:r>
            <a:r>
              <a:rPr lang="en-US" sz="22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2200" dirty="0" err="1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рада</a:t>
            </a:r>
            <a:r>
              <a:rPr lang="en-US" sz="22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2200" dirty="0" err="1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подарку</a:t>
            </a:r>
            <a:r>
              <a:rPr lang="en-US" sz="22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2200" dirty="0" err="1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такому</a:t>
            </a:r>
            <a:r>
              <a:rPr lang="en-US" sz="22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:</a:t>
            </a:r>
            <a:br>
              <a:rPr lang="en-US" sz="22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</a:br>
            <a:r>
              <a:rPr lang="en-US" sz="22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В </a:t>
            </a:r>
            <a:r>
              <a:rPr lang="en-US" sz="2200" dirty="0" err="1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полицию</a:t>
            </a:r>
            <a:r>
              <a:rPr lang="en-US" sz="22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2200" dirty="0" err="1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мальчик</a:t>
            </a:r>
            <a:r>
              <a:rPr lang="en-US" sz="22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2200" dirty="0" err="1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поедет</a:t>
            </a:r>
            <a:r>
              <a:rPr lang="en-US" sz="22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2200" dirty="0" err="1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из</a:t>
            </a:r>
            <a:r>
              <a:rPr lang="en-US" sz="22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2200" dirty="0" err="1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дома</a:t>
            </a:r>
            <a:r>
              <a:rPr lang="en-US" sz="22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.</a:t>
            </a:r>
            <a:endParaRPr lang="en-US" sz="2200" dirty="0">
              <a:solidFill>
                <a:schemeClr val="accent4">
                  <a:lumMod val="20000"/>
                  <a:lumOff val="8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Рисунок 7" descr="Изображение выглядит как окно&#10;&#10;Автоматически созданное описание">
            <a:extLst>
              <a:ext uri="{FF2B5EF4-FFF2-40B4-BE49-F238E27FC236}">
                <a16:creationId xmlns:a16="http://schemas.microsoft.com/office/drawing/2014/main" id="{46EF5445-3112-4C03-9AC6-E865DF3AD6E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b="4943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B813E9D-D47F-42DA-9D9B-4D08944DD7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34655" y="321730"/>
            <a:ext cx="4329798" cy="6214535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FF"/>
              </a:solidFill>
              <a:effectLst/>
              <a:latin typeface="Arial Black" panose="020B0A04020102020204" pitchFamily="34" charset="0"/>
            </a:endParaRPr>
          </a:p>
          <a:p>
            <a:pPr marR="0" lvl="0" algn="ctr" fontAlgn="auto"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en-US" sz="2800" b="0" i="0" u="none" strike="noStrike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</a:rPr>
              <a:t>ст</a:t>
            </a:r>
            <a:r>
              <a:rPr kumimoji="0" lang="en-US" sz="2800" b="0" i="0" u="none" strike="noStrike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</a:rPr>
              <a:t>. 161 УК РФ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FF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1800" dirty="0" err="1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Граб</a:t>
            </a:r>
            <a:r>
              <a:rPr lang="ru-RU" sz="1800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ё</a:t>
            </a:r>
            <a:r>
              <a:rPr lang="en-US" sz="1800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ж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,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то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есть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открытое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хищение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чужого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имущества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, -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наказывается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обязательными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работами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на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срок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до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четырехсот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восьмидесяти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часов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,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либо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исправительными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работами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на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срок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до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двух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лет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,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либо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ограничением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свободы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на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срок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от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двух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до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четырех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лет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,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либо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принудительными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работами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на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срок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до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четырех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лет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,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либо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арестом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на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срок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до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шести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месяцев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,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либо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лишением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свободы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на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срок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до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четырех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1800" dirty="0" err="1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лет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0756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4">
                <a:lumMod val="75000"/>
              </a:schemeClr>
            </a:gs>
            <a:gs pos="100000">
              <a:schemeClr val="bg1">
                <a:alpha val="98000"/>
                <a:lumMod val="91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ABABEB8-C6CC-4BB1-A916-9120B529E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674" y="256673"/>
            <a:ext cx="11630526" cy="6320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8363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4">
                <a:lumMod val="75000"/>
              </a:schemeClr>
            </a:gs>
            <a:gs pos="100000">
              <a:schemeClr val="bg1">
                <a:alpha val="98000"/>
                <a:lumMod val="91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6577CDC-EB48-4E86-9C70-440DD5F76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" y="317501"/>
            <a:ext cx="11518134" cy="621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215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4">
                <a:lumMod val="75000"/>
              </a:schemeClr>
            </a:gs>
            <a:gs pos="100000">
              <a:schemeClr val="bg1">
                <a:alpha val="98000"/>
                <a:lumMod val="91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BEABB14-2EAE-4FDE-812C-005F52BF0D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355600"/>
            <a:ext cx="11417300" cy="621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9840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89000"/>
              </a:schemeClr>
            </a:gs>
            <a:gs pos="98000">
              <a:schemeClr val="accent4">
                <a:lumMod val="89000"/>
              </a:schemeClr>
            </a:gs>
            <a:gs pos="99000">
              <a:schemeClr val="accent4">
                <a:lumMod val="75000"/>
              </a:schemeClr>
            </a:gs>
            <a:gs pos="93000">
              <a:schemeClr val="accent4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928B0AC-EB70-44D9-A346-BC8BACA9E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76" y="205482"/>
            <a:ext cx="11671443" cy="638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182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4">
                <a:lumMod val="75000"/>
              </a:schemeClr>
            </a:gs>
            <a:gs pos="100000">
              <a:schemeClr val="bg1">
                <a:alpha val="98000"/>
                <a:lumMod val="91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5C7BE48-7925-488D-834E-17C5C549F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971" y="342899"/>
            <a:ext cx="11517829" cy="618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4210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4">
                <a:lumMod val="75000"/>
              </a:schemeClr>
            </a:gs>
            <a:gs pos="100000">
              <a:schemeClr val="bg1">
                <a:alpha val="98000"/>
                <a:lumMod val="91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3A0D157-A912-4A08-908F-E619A1ED5F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292099"/>
            <a:ext cx="11544300" cy="624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7157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4">
                <a:lumMod val="75000"/>
              </a:schemeClr>
            </a:gs>
            <a:gs pos="100000">
              <a:schemeClr val="bg1">
                <a:alpha val="98000"/>
                <a:lumMod val="91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CE613A7-C04F-4806-B414-7AA64F2EDE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1" y="393700"/>
            <a:ext cx="11383522" cy="602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7195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4">
                <a:lumMod val="75000"/>
              </a:schemeClr>
            </a:gs>
            <a:gs pos="100000">
              <a:schemeClr val="bg1">
                <a:alpha val="98000"/>
                <a:lumMod val="91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736797F-64D5-4679-8597-FCC9FFF717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773" y="277402"/>
            <a:ext cx="11537879" cy="629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4779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4">
                <a:lumMod val="75000"/>
              </a:schemeClr>
            </a:gs>
            <a:gs pos="100000">
              <a:schemeClr val="bg1">
                <a:alpha val="98000"/>
                <a:lumMod val="91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55E69F1-680D-4E55-B7C9-372E79CBA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047" y="246580"/>
            <a:ext cx="11548153" cy="632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5903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4">
                <a:lumMod val="75000"/>
              </a:schemeClr>
            </a:gs>
            <a:gs pos="100000">
              <a:schemeClr val="bg1">
                <a:alpha val="98000"/>
                <a:lumMod val="91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A3F64C6-17CC-4C6C-B0C9-266EBFAB3D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773" y="287676"/>
            <a:ext cx="11558427" cy="629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4506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4">
                <a:lumMod val="75000"/>
              </a:schemeClr>
            </a:gs>
            <a:gs pos="100000">
              <a:schemeClr val="bg1">
                <a:alpha val="98000"/>
                <a:lumMod val="91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10D53C3-6CCD-4C23-A373-85B7998ECA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330201"/>
            <a:ext cx="11366500" cy="618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466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0000">
              <a:schemeClr val="accent4">
                <a:lumMod val="67000"/>
              </a:schemeClr>
            </a:gs>
            <a:gs pos="91000">
              <a:schemeClr val="accent4">
                <a:lumMod val="97000"/>
                <a:lumOff val="3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DB52A6D-7EBB-4EFD-865F-82078731D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1" y="304800"/>
            <a:ext cx="11546540" cy="627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5252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0000">
              <a:schemeClr val="accent4">
                <a:lumMod val="67000"/>
              </a:schemeClr>
            </a:gs>
            <a:gs pos="91000">
              <a:schemeClr val="accent4">
                <a:lumMod val="97000"/>
                <a:lumOff val="3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856477F-259F-494E-A4B5-FFA1FB8B8B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659" y="286871"/>
            <a:ext cx="11546542" cy="634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8833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4">
                <a:lumMod val="75000"/>
              </a:schemeClr>
            </a:gs>
            <a:gs pos="100000">
              <a:schemeClr val="bg1">
                <a:alpha val="98000"/>
                <a:lumMod val="91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A43C693-7E00-4936-8ED6-A99878E03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66700"/>
            <a:ext cx="11455400" cy="626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1962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89000"/>
              </a:schemeClr>
            </a:gs>
            <a:gs pos="23000">
              <a:schemeClr val="accent4">
                <a:lumMod val="89000"/>
              </a:schemeClr>
            </a:gs>
            <a:gs pos="69000">
              <a:schemeClr val="accent4">
                <a:lumMod val="75000"/>
              </a:schemeClr>
            </a:gs>
            <a:gs pos="97000">
              <a:schemeClr val="accent4">
                <a:lumMod val="7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1C1F579-AFE7-48B3-A7D2-0C2DF918E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446" y="340658"/>
            <a:ext cx="11438965" cy="6149789"/>
          </a:xfrm>
          <a:prstGeom prst="rect">
            <a:avLst/>
          </a:prstGeom>
          <a:gradFill flip="none" rotWithShape="0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</p:pic>
    </p:spTree>
    <p:extLst>
      <p:ext uri="{BB962C8B-B14F-4D97-AF65-F5344CB8AC3E}">
        <p14:creationId xmlns:p14="http://schemas.microsoft.com/office/powerpoint/2010/main" val="27750340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4">
                <a:lumMod val="75000"/>
              </a:schemeClr>
            </a:gs>
            <a:gs pos="100000">
              <a:schemeClr val="bg1">
                <a:alpha val="98000"/>
                <a:lumMod val="91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3630AE4-4D2E-47A5-8530-B9CBB0592F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88" y="322728"/>
            <a:ext cx="11528612" cy="625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0336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4">
                <a:lumMod val="75000"/>
              </a:schemeClr>
            </a:gs>
            <a:gs pos="100000">
              <a:schemeClr val="bg1">
                <a:alpha val="98000"/>
                <a:lumMod val="91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278F8F1-1AFD-4F33-B3A6-C470F33A83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839" y="312234"/>
            <a:ext cx="11452302" cy="6222381"/>
          </a:xfrm>
          <a:prstGeom prst="rect">
            <a:avLst/>
          </a:prstGeom>
          <a:solidFill>
            <a:schemeClr val="accent4">
              <a:lumMod val="50000"/>
            </a:schemeClr>
          </a:solidFill>
          <a:effectLst>
            <a:glow rad="177800">
              <a:schemeClr val="accent4">
                <a:lumMod val="75000"/>
                <a:alpha val="0"/>
              </a:schemeClr>
            </a:glow>
            <a:reflection stA="45000" endPos="62000" dir="5400000" sy="-100000" algn="bl" rotWithShape="0"/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6105717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89000"/>
              </a:schemeClr>
            </a:gs>
            <a:gs pos="23000">
              <a:schemeClr val="accent4">
                <a:lumMod val="89000"/>
              </a:schemeClr>
            </a:gs>
            <a:gs pos="69000">
              <a:schemeClr val="accent4">
                <a:lumMod val="75000"/>
              </a:schemeClr>
            </a:gs>
            <a:gs pos="97000">
              <a:schemeClr val="accent4">
                <a:lumMod val="7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07E9C70-444E-4429-8CC5-BE5B1592A4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68"/>
          <a:stretch/>
        </p:blipFill>
        <p:spPr>
          <a:xfrm>
            <a:off x="340659" y="0"/>
            <a:ext cx="11546541" cy="685800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69355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89000"/>
              </a:schemeClr>
            </a:gs>
            <a:gs pos="23000">
              <a:schemeClr val="accent4">
                <a:lumMod val="89000"/>
              </a:schemeClr>
            </a:gs>
            <a:gs pos="69000">
              <a:schemeClr val="accent4">
                <a:lumMod val="75000"/>
              </a:schemeClr>
            </a:gs>
            <a:gs pos="97000">
              <a:schemeClr val="accent4">
                <a:lumMod val="7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7ADA12E-DA19-4616-A1A6-25B58B5F9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9" y="286871"/>
            <a:ext cx="11528613" cy="623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7793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89000"/>
              </a:schemeClr>
            </a:gs>
            <a:gs pos="23000">
              <a:schemeClr val="accent4">
                <a:lumMod val="89000"/>
              </a:schemeClr>
            </a:gs>
            <a:gs pos="69000">
              <a:schemeClr val="accent4">
                <a:lumMod val="75000"/>
              </a:schemeClr>
            </a:gs>
            <a:gs pos="97000">
              <a:schemeClr val="accent4">
                <a:lumMod val="7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4EF3C6B-AFD5-4697-A996-0F7C7417E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376" y="304800"/>
            <a:ext cx="11438965" cy="620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3762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89000"/>
              </a:schemeClr>
            </a:gs>
            <a:gs pos="23000">
              <a:schemeClr val="accent4">
                <a:lumMod val="89000"/>
              </a:schemeClr>
            </a:gs>
            <a:gs pos="69000">
              <a:schemeClr val="accent4">
                <a:lumMod val="75000"/>
              </a:schemeClr>
            </a:gs>
            <a:gs pos="97000">
              <a:schemeClr val="accent4">
                <a:lumMod val="7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EC10EE2-F103-4EF7-A329-BC49178E0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305" y="187287"/>
            <a:ext cx="11777030" cy="646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2304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516A17F-9B04-4123-9F19-8DE82A46E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1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141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89000"/>
              </a:schemeClr>
            </a:gs>
            <a:gs pos="23000">
              <a:schemeClr val="accent4">
                <a:lumMod val="89000"/>
              </a:schemeClr>
            </a:gs>
            <a:gs pos="69000">
              <a:schemeClr val="accent4">
                <a:lumMod val="75000"/>
              </a:schemeClr>
            </a:gs>
            <a:gs pos="97000">
              <a:schemeClr val="accent4">
                <a:lumMod val="7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8022323-5E82-442E-B4CA-A4E9F1435F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518" y="304799"/>
            <a:ext cx="11456894" cy="6239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36236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325</TotalTime>
  <Words>344</Words>
  <Application>Microsoft Office PowerPoint</Application>
  <PresentationFormat>Широкоэкранный</PresentationFormat>
  <Paragraphs>17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6" baseType="lpstr">
      <vt:lpstr>Arial</vt:lpstr>
      <vt:lpstr>Arial Black</vt:lpstr>
      <vt:lpstr>Calibri</vt:lpstr>
      <vt:lpstr>Calibri Light</vt:lpstr>
      <vt:lpstr>Тема Office</vt:lpstr>
      <vt:lpstr>«Уголовная ответственность несовершеннолетних»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Маленький мальчик - бокса фанат, Боксировать мальчик всегда очень рад. Но если использовать друга как «грушу», Закон, вне сомнения, будет нарушен.</vt:lpstr>
      <vt:lpstr>Света и Катя чай вместе пили И что-то подружки не поделили: Быстро накрыло лицо кипятком, Дружба ли это – решит все закон.</vt:lpstr>
      <vt:lpstr>Презентация PowerPoint</vt:lpstr>
      <vt:lpstr>Мальчик витрину разбил в магазине – Утюг подарить он хотел тете Зине, Но тетя не рада подарку такому: В полицию мальчик поедет из дома.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Маленький мальчик - бокса фанат, Боксировать мальчик всегда очень рад. Но если использовать друга как «грушу», Закон, вне сомнения, будет нарушен.</dc:title>
  <dc:creator>Vladislav Porublev</dc:creator>
  <cp:lastModifiedBy>Vladislav Porublev</cp:lastModifiedBy>
  <cp:revision>29</cp:revision>
  <dcterms:created xsi:type="dcterms:W3CDTF">2020-11-21T15:44:52Z</dcterms:created>
  <dcterms:modified xsi:type="dcterms:W3CDTF">2022-02-05T21:56:53Z</dcterms:modified>
</cp:coreProperties>
</file>