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8" r:id="rId4"/>
    <p:sldId id="259" r:id="rId5"/>
    <p:sldId id="284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8" r:id="rId21"/>
    <p:sldId id="279" r:id="rId22"/>
    <p:sldId id="283" r:id="rId23"/>
    <p:sldId id="282" r:id="rId24"/>
    <p:sldId id="281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23" autoAdjust="0"/>
  </p:normalViewPr>
  <p:slideViewPr>
    <p:cSldViewPr>
      <p:cViewPr varScale="1">
        <p:scale>
          <a:sx n="109" d="100"/>
          <a:sy n="109" d="100"/>
        </p:scale>
        <p:origin x="-167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1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561056368855504E-2"/>
          <c:y val="3.3962264150943396E-2"/>
          <c:w val="0.56469592172569616"/>
          <c:h val="0.86676770568650752"/>
        </c:manualLayout>
      </c:layout>
      <c:bar3DChart>
        <c:barDir val="col"/>
        <c:grouping val="clustered"/>
        <c:varyColors val="0"/>
        <c:ser>
          <c:idx val="0"/>
          <c:order val="0"/>
          <c:tx>
            <c:v>спи,дитя моё, усни</c:v>
          </c:tx>
          <c:spPr>
            <a:solidFill>
              <a:srgbClr val="9999FF"/>
            </a:solidFill>
            <a:ln w="26053">
              <a:solidFill>
                <a:srgbClr val="000000"/>
              </a:solidFill>
              <a:prstDash val="solid"/>
            </a:ln>
          </c:spPr>
          <c:invertIfNegative val="0"/>
          <c:val>
            <c:numLit>
              <c:formatCode>General</c:formatCode>
              <c:ptCount val="1"/>
              <c:pt idx="0">
                <c:v>32</c:v>
              </c:pt>
            </c:numLit>
          </c:val>
        </c:ser>
        <c:ser>
          <c:idx val="1"/>
          <c:order val="1"/>
          <c:tx>
            <c:v>спят усталые игрушки</c:v>
          </c:tx>
          <c:spPr>
            <a:solidFill>
              <a:srgbClr val="993366"/>
            </a:solidFill>
            <a:ln w="26053">
              <a:solidFill>
                <a:srgbClr val="000000"/>
              </a:solidFill>
              <a:prstDash val="solid"/>
            </a:ln>
          </c:spPr>
          <c:invertIfNegative val="0"/>
          <c:val>
            <c:numLit>
              <c:formatCode>General</c:formatCode>
              <c:ptCount val="1"/>
              <c:pt idx="0">
                <c:v>98</c:v>
              </c:pt>
            </c:numLit>
          </c:val>
        </c:ser>
        <c:ser>
          <c:idx val="2"/>
          <c:order val="2"/>
          <c:tx>
            <c:v>песня Умки</c:v>
          </c:tx>
          <c:spPr>
            <a:solidFill>
              <a:srgbClr val="FFFFCC"/>
            </a:solidFill>
            <a:ln w="26053">
              <a:solidFill>
                <a:srgbClr val="000000"/>
              </a:solidFill>
              <a:prstDash val="solid"/>
            </a:ln>
          </c:spPr>
          <c:invertIfNegative val="0"/>
          <c:val>
            <c:numLit>
              <c:formatCode>General</c:formatCode>
              <c:ptCount val="1"/>
              <c:pt idx="0">
                <c:v>98</c:v>
              </c:pt>
            </c:numLit>
          </c:val>
        </c:ser>
        <c:ser>
          <c:idx val="3"/>
          <c:order val="3"/>
          <c:tx>
            <c:v>ай,лю-ли-лю-ли</c:v>
          </c:tx>
          <c:spPr>
            <a:solidFill>
              <a:srgbClr val="CCFFFF"/>
            </a:solidFill>
            <a:ln w="26053">
              <a:solidFill>
                <a:srgbClr val="000000"/>
              </a:solidFill>
              <a:prstDash val="solid"/>
            </a:ln>
          </c:spPr>
          <c:invertIfNegative val="0"/>
          <c:val>
            <c:numLit>
              <c:formatCode>General</c:formatCode>
              <c:ptCount val="1"/>
              <c:pt idx="0">
                <c:v>60</c:v>
              </c:pt>
            </c:numLit>
          </c:val>
        </c:ser>
        <c:ser>
          <c:idx val="4"/>
          <c:order val="4"/>
          <c:tx>
            <c:v>баю-баюшки-баю"</c:v>
          </c:tx>
          <c:spPr>
            <a:solidFill>
              <a:srgbClr val="660066"/>
            </a:solidFill>
            <a:ln w="26053">
              <a:solidFill>
                <a:srgbClr val="000000"/>
              </a:solidFill>
              <a:prstDash val="solid"/>
            </a:ln>
          </c:spPr>
          <c:invertIfNegative val="0"/>
          <c:val>
            <c:numLit>
              <c:formatCode>General</c:formatCode>
              <c:ptCount val="1"/>
              <c:pt idx="0">
                <c:v>64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471360"/>
        <c:axId val="91215488"/>
        <c:axId val="0"/>
      </c:bar3DChart>
      <c:catAx>
        <c:axId val="9947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51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4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1215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215488"/>
        <c:scaling>
          <c:orientation val="minMax"/>
        </c:scaling>
        <c:delete val="0"/>
        <c:axPos val="l"/>
        <c:majorGridlines>
          <c:spPr>
            <a:ln w="651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651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4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9471360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6091954022988508"/>
          <c:y val="3.6485032611102055E-3"/>
          <c:w val="0.33908039973429699"/>
          <c:h val="0.98294875332404363"/>
        </c:manualLayout>
      </c:layout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6513">
      <a:solidFill>
        <a:srgbClr val="000000"/>
      </a:solidFill>
      <a:prstDash val="solid"/>
    </a:ln>
  </c:spPr>
  <c:txPr>
    <a:bodyPr/>
    <a:lstStyle/>
    <a:p>
      <a:pPr>
        <a:defRPr sz="194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111-F0A1-4646-92F3-496CD62C50EC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EC-A043-4CC7-8D50-5D2AA3D803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111-F0A1-4646-92F3-496CD62C50EC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EC-A043-4CC7-8D50-5D2AA3D80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111-F0A1-4646-92F3-496CD62C50EC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EC-A043-4CC7-8D50-5D2AA3D80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FD350-99FC-414E-A3E4-04CDE7D551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0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C3979-1BEF-4DB6-A334-972D5CA904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1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8CB85-135C-4DBF-8833-FB2EC8A688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08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CDAD0-1CDA-4BC1-9AC6-1CACB771DA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68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686BC-E640-40B6-B2C6-3F154A6CED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90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1CBF9-CF2E-4DA4-9FAD-13851F50C4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71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B6E19-E673-4F62-8C17-F08EBA06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68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53C07-64B8-443B-92C0-347BD544F5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0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111-F0A1-4646-92F3-496CD62C50EC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EC-A043-4CC7-8D50-5D2AA3D803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BB763-735F-4FA8-B1E5-713D38E7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9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6220D-0B2A-4BB5-87E8-FE70866E5A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2CD93-A97D-4A89-84FC-0EBE49D86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51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FD350-99FC-414E-A3E4-04CDE7D551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18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C3979-1BEF-4DB6-A334-972D5CA904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03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8CB85-135C-4DBF-8833-FB2EC8A688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41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CDAD0-1CDA-4BC1-9AC6-1CACB771DA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53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686BC-E640-40B6-B2C6-3F154A6CED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96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1CBF9-CF2E-4DA4-9FAD-13851F50C4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23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B6E19-E673-4F62-8C17-F08EBA06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3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111-F0A1-4646-92F3-496CD62C50EC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EC-A043-4CC7-8D50-5D2AA3D80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53C07-64B8-443B-92C0-347BD544F5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37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BB763-735F-4FA8-B1E5-713D38E7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29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6220D-0B2A-4BB5-87E8-FE70866E5A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33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2CD93-A97D-4A89-84FC-0EBE49D86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5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111-F0A1-4646-92F3-496CD62C50EC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EC-A043-4CC7-8D50-5D2AA3D803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111-F0A1-4646-92F3-496CD62C50EC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EC-A043-4CC7-8D50-5D2AA3D803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111-F0A1-4646-92F3-496CD62C50EC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EC-A043-4CC7-8D50-5D2AA3D80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111-F0A1-4646-92F3-496CD62C50EC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EC-A043-4CC7-8D50-5D2AA3D80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111-F0A1-4646-92F3-496CD62C50EC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EC-A043-4CC7-8D50-5D2AA3D80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111-F0A1-4646-92F3-496CD62C50EC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EC-A043-4CC7-8D50-5D2AA3D803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BD2111-F0A1-4646-92F3-496CD62C50EC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1D1FEC-A043-4CC7-8D50-5D2AA3D803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9AF389-927A-4B57-B9C7-FD6C47EF5F90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3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9AF389-927A-4B57-B9C7-FD6C47EF5F90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1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46" y="0"/>
            <a:ext cx="90310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46" y="0"/>
            <a:ext cx="89289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Хлеб насущный и колыбель стоят рядом.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Хлеб питает тело человека, а колыбель – душу.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6021288"/>
            <a:ext cx="546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Автор: Шалимова Наталья Владимировна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ГБОУ Центр образования «Олимп» г. Москва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5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проект\карт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88640"/>
            <a:ext cx="39604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Когда мамы поют колыбельные песни, дети быстрее засыпают. Ребенку становится спокойнее, и ему снятся хорошие сны. Ребенок быстрее забывает свои беды. Его укладывают спать лаской, именно ласка передается с колыбельной песней, пусть ребенок еще не понимает, но чувствует любовь, нежность мамы. Дети, которым поют в детстве песни, вырастают более добрыми.</a:t>
            </a:r>
          </a:p>
        </p:txBody>
      </p:sp>
    </p:spTree>
    <p:extLst>
      <p:ext uri="{BB962C8B-B14F-4D97-AF65-F5344CB8AC3E}">
        <p14:creationId xmlns:p14="http://schemas.microsoft.com/office/powerpoint/2010/main" val="22227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Desktop\проект\картинки к зеленой карете\28a69b33b53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Слушая колыбельные песни, малыш защищает свою психику от стрессов и эмоциональной неустойчивости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Поэтому для крохи колыбельная — не только способ успокоиться и крепко заснуть, но и показатель того, что все в порядке: мамочка рядом и очень любит его.</a:t>
            </a:r>
          </a:p>
        </p:txBody>
      </p:sp>
    </p:spTree>
    <p:extLst>
      <p:ext uri="{BB962C8B-B14F-4D97-AF65-F5344CB8AC3E}">
        <p14:creationId xmlns:p14="http://schemas.microsoft.com/office/powerpoint/2010/main" val="29383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Desktop\проект\картинки к зеленой карете\x_b18ec32d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4"/>
          <a:stretch/>
        </p:blipFill>
        <p:spPr bwMode="auto">
          <a:xfrm>
            <a:off x="28741" y="280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32656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Со временем значение колыбельной меняется. </a:t>
            </a:r>
            <a:endParaRPr lang="ru-RU" sz="32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Для 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годовалого ребеночка она становится важной частью вечернего ритуала. Ее черед наступает после купания и кормления. </a:t>
            </a:r>
            <a:endParaRPr lang="ru-RU" sz="32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В 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этом возрасте нежная песня нужна малышу даже больше, чем сказка. Ему легче воспринимать мелодичные истории.</a:t>
            </a:r>
          </a:p>
        </p:txBody>
      </p:sp>
    </p:spTree>
    <p:extLst>
      <p:ext uri="{BB962C8B-B14F-4D97-AF65-F5344CB8AC3E}">
        <p14:creationId xmlns:p14="http://schemas.microsoft.com/office/powerpoint/2010/main" val="4270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ья\Desktop\проект\картинки к зеленой карете\1143582_books_pic[2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260648"/>
            <a:ext cx="5004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  В </a:t>
            </a: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прежние времена колыбельные исполняли роль заклинания, в песне мать просила дать ее малышу силы для сна и роста, чтобы он был богатым и здоровым в будущем. 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   Каждому </a:t>
            </a: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младенцу колыбельная причиталась своя — ее сразу после рождения сочиняла мать. </a:t>
            </a:r>
            <a:endParaRPr lang="ru-RU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Затем </a:t>
            </a: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эта песня всю жизнь оставалась его оберегом. </a:t>
            </a:r>
          </a:p>
        </p:txBody>
      </p:sp>
    </p:spTree>
    <p:extLst>
      <p:ext uri="{BB962C8B-B14F-4D97-AF65-F5344CB8AC3E}">
        <p14:creationId xmlns:p14="http://schemas.microsoft.com/office/powerpoint/2010/main" val="4065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ья\Desktop\проект\картинки к зеленой карете\iCA80K4OZ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712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eorgia" pitchFamily="18" charset="0"/>
              </a:rPr>
              <a:t>В старшем дошкольном возрасте важной задачей становится выработка дикции. Известный факт, что у ребенка в этом возрасте еще недостаточно координированно и четко работают органы речи. Многие дети отличаются излишней торопливостью в речи, нечетким вывариванием слов, "проглатыванием" окончаний или излишне замедленной манерой произношения слов. Колыбельные </a:t>
            </a:r>
            <a:r>
              <a:rPr lang="ru-RU" sz="2800" b="1" u="sng" dirty="0">
                <a:latin typeface="Georgia" pitchFamily="18" charset="0"/>
              </a:rPr>
              <a:t>лаконичные и четкие по форме</a:t>
            </a:r>
            <a:r>
              <a:rPr lang="ru-RU" sz="2400" b="1" dirty="0">
                <a:latin typeface="Georgia" pitchFamily="18" charset="0"/>
              </a:rPr>
              <a:t>, они глубокие и ритмичные, поэтому, повторяя их, дети преодолевают эти недочеты речи. Главное влияние пения колыбельных на детей – развитие гибкости и подвижности речевого аппарата ребенка, формирование правильного произношения звуков, освоение интонационных богатств и различного темпа речи.</a:t>
            </a:r>
          </a:p>
        </p:txBody>
      </p:sp>
    </p:spTree>
    <p:extLst>
      <p:ext uri="{BB962C8B-B14F-4D97-AF65-F5344CB8AC3E}">
        <p14:creationId xmlns:p14="http://schemas.microsoft.com/office/powerpoint/2010/main" val="5334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ья\Desktop\проект\картинки к зеленой карете\iCA1J56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8"/>
            <a:ext cx="9144000" cy="39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0506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400" dirty="0" smtClean="0">
                <a:latin typeface="Georgia" pitchFamily="18" charset="0"/>
              </a:rPr>
              <a:t>Между </a:t>
            </a:r>
            <a:r>
              <a:rPr lang="ru-RU" sz="2400" dirty="0">
                <a:latin typeface="Georgia" pitchFamily="18" charset="0"/>
              </a:rPr>
              <a:t>прочим, известно </a:t>
            </a:r>
            <a:r>
              <a:rPr lang="ru-RU" sz="2400" b="1" dirty="0">
                <a:latin typeface="Georgia" pitchFamily="18" charset="0"/>
              </a:rPr>
              <a:t>более 500 авторских </a:t>
            </a:r>
            <a:r>
              <a:rPr lang="ru-RU" sz="2400" dirty="0">
                <a:latin typeface="Georgia" pitchFamily="18" charset="0"/>
              </a:rPr>
              <a:t>колыбельных, стихи к которым писали выдающиеся русские поэты — Жуковский, Лермонтов, Цветаева и другие. 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 Не </a:t>
            </a:r>
            <a:r>
              <a:rPr lang="ru-RU" sz="2400" dirty="0">
                <a:latin typeface="Georgia" pitchFamily="18" charset="0"/>
              </a:rPr>
              <a:t>перечесть замечательных колыбельных, написанных знаменитыми детскими поэтами, современными бардами и звездами эстрады. Выходит, этот жанр востребован, и сегодня все так же привлекает нас.</a:t>
            </a:r>
          </a:p>
        </p:txBody>
      </p:sp>
    </p:spTree>
    <p:extLst>
      <p:ext uri="{BB962C8B-B14F-4D97-AF65-F5344CB8AC3E}">
        <p14:creationId xmlns:p14="http://schemas.microsoft.com/office/powerpoint/2010/main" val="31218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талья\Desktop\проект\картинки к зеленой карете\i[5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712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Georgia" pitchFamily="18" charset="0"/>
              </a:rPr>
              <a:t>Колыбельные песни состоят практически из существительных и глаголов, в текстах песен находит отражение только то, что малыш в состоянии реально воспринимать: предметы и их движение. </a:t>
            </a:r>
            <a:endParaRPr lang="ru-RU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Характерным </a:t>
            </a:r>
            <a:r>
              <a:rPr lang="ru-RU" sz="2400" b="1" dirty="0">
                <a:solidFill>
                  <a:srgbClr val="FFFF00"/>
                </a:solidFill>
                <a:latin typeface="Georgia" pitchFamily="18" charset="0"/>
              </a:rPr>
              <a:t>для колыбельных являются различные повторения, в которых фигурируют звуковые сочетания, слоги, отдельные слова и их цепочки — за счет этого идет обогащение словаря ребенка. </a:t>
            </a:r>
            <a:endParaRPr lang="ru-RU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Однако </a:t>
            </a:r>
            <a:r>
              <a:rPr lang="ru-RU" sz="2400" b="1" dirty="0">
                <a:solidFill>
                  <a:srgbClr val="FFFF00"/>
                </a:solidFill>
                <a:latin typeface="Georgia" pitchFamily="18" charset="0"/>
              </a:rPr>
              <a:t>колыбельные нужны не только младенцам, но и более взрослым детям</a:t>
            </a:r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Georgia" pitchFamily="18" charset="0"/>
              </a:rPr>
              <a:t>Они дают азы грамматического строя речи, помогают образовывать однокоренные слова (</a:t>
            </a: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например, "кот", "</a:t>
            </a:r>
            <a:r>
              <a:rPr lang="ru-RU" sz="2800" b="1" dirty="0" err="1">
                <a:solidFill>
                  <a:srgbClr val="FFFF00"/>
                </a:solidFill>
                <a:latin typeface="Georgia" pitchFamily="18" charset="0"/>
              </a:rPr>
              <a:t>котенька</a:t>
            </a: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", "</a:t>
            </a:r>
            <a:r>
              <a:rPr lang="ru-RU" sz="2800" b="1" dirty="0" err="1">
                <a:solidFill>
                  <a:srgbClr val="FFFF00"/>
                </a:solidFill>
                <a:latin typeface="Georgia" pitchFamily="18" charset="0"/>
              </a:rPr>
              <a:t>коток</a:t>
            </a: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", "котик", "</a:t>
            </a:r>
            <a:r>
              <a:rPr lang="ru-RU" sz="2800" b="1" dirty="0" err="1">
                <a:solidFill>
                  <a:srgbClr val="FFFF00"/>
                </a:solidFill>
                <a:latin typeface="Georgia" pitchFamily="18" charset="0"/>
              </a:rPr>
              <a:t>котя</a:t>
            </a: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").</a:t>
            </a:r>
          </a:p>
        </p:txBody>
      </p:sp>
    </p:spTree>
    <p:extLst>
      <p:ext uri="{BB962C8B-B14F-4D97-AF65-F5344CB8AC3E}">
        <p14:creationId xmlns:p14="http://schemas.microsoft.com/office/powerpoint/2010/main" val="40958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аталья\Desktop\проект\картинки к зеленой карете\f_162640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85" y="3356992"/>
            <a:ext cx="4379978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9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   Влияние </a:t>
            </a:r>
            <a:r>
              <a:rPr lang="ru-RU" sz="2000" b="1" dirty="0">
                <a:latin typeface="Georgia" pitchFamily="18" charset="0"/>
              </a:rPr>
              <a:t>пения колыбельных важно также для развития мышления ребенка</a:t>
            </a:r>
            <a:r>
              <a:rPr lang="ru-RU" sz="2000" b="1" dirty="0" smtClean="0">
                <a:latin typeface="Georgia" pitchFamily="18" charset="0"/>
              </a:rPr>
              <a:t>.</a:t>
            </a:r>
          </a:p>
          <a:p>
            <a:r>
              <a:rPr lang="ru-RU" sz="2000" b="1" dirty="0" smtClean="0">
                <a:latin typeface="Georgia" pitchFamily="18" charset="0"/>
              </a:rPr>
              <a:t>   От </a:t>
            </a:r>
            <a:r>
              <a:rPr lang="ru-RU" sz="2000" b="1" dirty="0">
                <a:latin typeface="Georgia" pitchFamily="18" charset="0"/>
              </a:rPr>
              <a:t>того, какие песни пела ему мама (и пела ли вообще), зависят характер маленького человека, его физическое здоровье, степень психологической устойчивости. </a:t>
            </a:r>
            <a:endParaRPr lang="ru-RU" sz="2000" b="1" dirty="0" smtClean="0">
              <a:latin typeface="Georgia" pitchFamily="18" charset="0"/>
            </a:endParaRPr>
          </a:p>
          <a:p>
            <a:r>
              <a:rPr lang="ru-RU" sz="2000" b="1" dirty="0" smtClean="0">
                <a:latin typeface="Georgia" pitchFamily="18" charset="0"/>
              </a:rPr>
              <a:t>   В </a:t>
            </a:r>
            <a:r>
              <a:rPr lang="ru-RU" sz="2000" b="1" dirty="0">
                <a:latin typeface="Georgia" pitchFamily="18" charset="0"/>
              </a:rPr>
              <a:t>колыбельных песнях всегда утверждается высшая ценность занимаемого ребенком места. Для полноценного развития малышу важно знать, что он желанен и любим, его мама — самая лучшая, а родной дом — самый теплый и уютный.</a:t>
            </a:r>
          </a:p>
        </p:txBody>
      </p:sp>
    </p:spTree>
    <p:extLst>
      <p:ext uri="{BB962C8B-B14F-4D97-AF65-F5344CB8AC3E}">
        <p14:creationId xmlns:p14="http://schemas.microsoft.com/office/powerpoint/2010/main" val="11030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2350"/>
            <a:ext cx="8784976" cy="557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Социологический опрос учащихся 5-х классов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27304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развивает у ребенка «синдром дефицита внимания» (СДВ)</a:t>
            </a:r>
          </a:p>
          <a:p>
            <a:pPr algn="ctr"/>
            <a:r>
              <a:rPr lang="ru-RU" sz="3200" dirty="0"/>
              <a:t>  </a:t>
            </a:r>
          </a:p>
          <a:p>
            <a:pPr algn="ctr"/>
            <a:r>
              <a:rPr lang="ru-RU" sz="3200" dirty="0"/>
              <a:t> СДВ встречается</a:t>
            </a:r>
          </a:p>
          <a:p>
            <a:pPr algn="ctr"/>
            <a:r>
              <a:rPr lang="ru-RU" sz="3200" dirty="0"/>
              <a:t> у 15–20 процентов детей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3074" y="3717032"/>
            <a:ext cx="69933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не </a:t>
            </a:r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могут сосредотачиваться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не </a:t>
            </a:r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могут нормально учиться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возникают 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проблемы  </a:t>
            </a:r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в отношениях со сверстниками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ПРЕНЕБРЕЖЕНИЕ КОЛЫБЕЛЬНЫМИ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36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колыбельных песен на детей.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58" y="731838"/>
            <a:ext cx="3273484" cy="3475037"/>
          </a:xfrm>
        </p:spPr>
      </p:pic>
      <p:pic>
        <p:nvPicPr>
          <p:cNvPr id="4098" name="Picture 2" descr="C:\Users\Наталья\Desktop\проект\0a2779a652aff25b7b30681223f4334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9131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0" y="0"/>
            <a:ext cx="85923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       Влияние</a:t>
            </a:r>
          </a:p>
          <a:p>
            <a:pPr algn="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 колыбельных       </a:t>
            </a:r>
          </a:p>
          <a:p>
            <a:pPr algn="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песен на </a:t>
            </a:r>
          </a:p>
          <a:p>
            <a:pPr algn="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детей.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43887" cy="13144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C3300"/>
                </a:solidFill>
                <a:effectLst/>
              </a:rPr>
              <a:t>Социологический опрос</a:t>
            </a:r>
            <a:br>
              <a:rPr lang="ru-RU" sz="2400" b="1" dirty="0" smtClean="0">
                <a:solidFill>
                  <a:srgbClr val="CC3300"/>
                </a:solidFill>
                <a:effectLst/>
              </a:rPr>
            </a:br>
            <a:r>
              <a:rPr lang="ru-RU" sz="2400" b="1" dirty="0" smtClean="0">
                <a:solidFill>
                  <a:srgbClr val="CC3300"/>
                </a:solidFill>
                <a:effectLst/>
              </a:rPr>
              <a:t>(ученики нашего класса)</a:t>
            </a:r>
            <a:br>
              <a:rPr lang="ru-RU" sz="2400" b="1" dirty="0" smtClean="0">
                <a:solidFill>
                  <a:srgbClr val="CC3300"/>
                </a:solidFill>
                <a:effectLst/>
              </a:rPr>
            </a:br>
            <a:r>
              <a:rPr lang="ru-RU" sz="3200" b="1" dirty="0" smtClean="0">
                <a:effectLst/>
              </a:rPr>
              <a:t>«Какие  колыбельные песни вы знаете?»</a:t>
            </a:r>
          </a:p>
        </p:txBody>
      </p:sp>
      <p:graphicFrame>
        <p:nvGraphicFramePr>
          <p:cNvPr id="266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632948"/>
              </p:ext>
            </p:extLst>
          </p:nvPr>
        </p:nvGraphicFramePr>
        <p:xfrm>
          <a:off x="107504" y="1700808"/>
          <a:ext cx="8928992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Диаграмма" r:id="rId4" imgW="3410102" imgH="2619451" progId="Excel.Sheet.8">
                  <p:embed/>
                </p:oleObj>
              </mc:Choice>
              <mc:Fallback>
                <p:oleObj name="Диаграмма" r:id="rId4" imgW="3410102" imgH="26194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700808"/>
                        <a:ext cx="8928992" cy="50405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C3300"/>
                </a:solidFill>
                <a:effectLst/>
                <a:latin typeface="Georgia" pitchFamily="18" charset="0"/>
              </a:rPr>
              <a:t>Социологический опрос  (родители 5-го класса)</a:t>
            </a:r>
            <a:br>
              <a:rPr lang="ru-RU" sz="2400" b="1" dirty="0" smtClean="0">
                <a:solidFill>
                  <a:srgbClr val="CC3300"/>
                </a:solidFill>
                <a:effectLst/>
                <a:latin typeface="Georgia" pitchFamily="18" charset="0"/>
              </a:rPr>
            </a:br>
            <a:r>
              <a:rPr lang="ru-RU" sz="2400" b="1" dirty="0" smtClean="0">
                <a:effectLst/>
                <a:latin typeface="Georgia" pitchFamily="18" charset="0"/>
              </a:rPr>
              <a:t>«Какие  колыбельные песни вы знаете?»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782832"/>
              </p:ext>
            </p:extLst>
          </p:nvPr>
        </p:nvGraphicFramePr>
        <p:xfrm>
          <a:off x="467544" y="1535113"/>
          <a:ext cx="8424936" cy="520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20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6753436" cy="428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Социологический опрос учащихся 5-х классов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«Пели ли вам в детстве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колыбельные песни?»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3436" y="2568972"/>
            <a:ext cx="23905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Нет- 32 %</a:t>
            </a:r>
          </a:p>
          <a:p>
            <a:endParaRPr lang="ru-RU" sz="2000" b="1" dirty="0" smtClean="0">
              <a:latin typeface="Georgia" pitchFamily="18" charset="0"/>
            </a:endParaRPr>
          </a:p>
          <a:p>
            <a:r>
              <a:rPr lang="ru-RU" sz="2000" b="1" dirty="0" smtClean="0">
                <a:latin typeface="Georgia" pitchFamily="18" charset="0"/>
              </a:rPr>
              <a:t>Не знаю- 25 %</a:t>
            </a:r>
          </a:p>
          <a:p>
            <a:endParaRPr lang="ru-RU" sz="2000" b="1" dirty="0" smtClean="0">
              <a:latin typeface="Georgia" pitchFamily="18" charset="0"/>
            </a:endParaRPr>
          </a:p>
          <a:p>
            <a:r>
              <a:rPr lang="ru-RU" sz="2000" b="1" dirty="0" smtClean="0">
                <a:latin typeface="Georgia" pitchFamily="18" charset="0"/>
              </a:rPr>
              <a:t>Да- 43 %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талья\Desktop\проект\картинки к зеленой карете\881163928_tonne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6"/>
            <a:ext cx="9144000" cy="69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295"/>
            <a:ext cx="89289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Пение </a:t>
            </a:r>
            <a:r>
              <a:rPr lang="ru-RU" sz="2400" b="1" dirty="0"/>
              <a:t>колыбельных детям поможет им вырасти уравновешенными и доброжелательными людьми. </a:t>
            </a:r>
            <a:r>
              <a:rPr lang="ru-RU" sz="2400" b="1" dirty="0" smtClean="0"/>
              <a:t>    </a:t>
            </a:r>
            <a:r>
              <a:rPr lang="ru-RU" sz="2800" b="1" dirty="0" smtClean="0"/>
              <a:t>Колыбельная </a:t>
            </a:r>
            <a:r>
              <a:rPr lang="ru-RU" sz="2800" b="1" dirty="0"/>
              <a:t>— это магия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 </a:t>
            </a:r>
            <a:r>
              <a:rPr lang="ru-RU" sz="2400" b="1" dirty="0"/>
              <a:t>Влиянием пения колыбельных на детей определяются самые сильные эмоции и чувства, такие как ласка, любовь, забота. Они рождаются в душах поющих и слушающих колыбельную. Сумейте же правильно воспользоваться этими чарами!</a:t>
            </a:r>
          </a:p>
        </p:txBody>
      </p:sp>
    </p:spTree>
    <p:extLst>
      <p:ext uri="{BB962C8B-B14F-4D97-AF65-F5344CB8AC3E}">
        <p14:creationId xmlns:p14="http://schemas.microsoft.com/office/powerpoint/2010/main" val="4173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None/>
            </a:pPr>
            <a:r>
              <a:rPr lang="ru-RU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Первой встретить ребенка в этом мире призвана колыбельная песня – удивительный дар прошлого. Созданная в далеких веках, передаваясь из поколение в поколение, она дошла и до нашего времени, ведь древние не зря говорили, что воспитание человека начинается с колыбельных песен.</a:t>
            </a:r>
            <a:endParaRPr lang="ru-RU" sz="2800" b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72"/>
            <a:ext cx="9144000" cy="68688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400" b="1" dirty="0">
                <a:solidFill>
                  <a:srgbClr val="FFFF00"/>
                </a:solidFill>
                <a:latin typeface="Segoe Print" pitchFamily="2" charset="0"/>
                <a:ea typeface="Times New Roman"/>
                <a:cs typeface="Times New Roman"/>
              </a:rPr>
              <a:t>Первой встретить ребенка в этом мире призвана колыбельная песня – удивительный дар прошлого. Созданная в далеких веках, передаваясь из поколение в поколение, она дошла и до нашего времени, ведь древние не зря говорили, что воспитание человека начинается с колыбельных песен.</a:t>
            </a:r>
            <a:endParaRPr lang="ru-RU" sz="2400" b="1" dirty="0">
              <a:solidFill>
                <a:srgbClr val="FFFF00"/>
              </a:solidFill>
              <a:latin typeface="Segoe Print" pitchFamily="2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728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8280920" cy="603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8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Ребенок еще не родился, но уже живет. Наука доказала что уже в утробе матери ребенок слышит музыку, речь, интонации голоса поэтому можно уже в период беременности слушать музыку.</a:t>
            </a:r>
            <a:endParaRPr lang="ru-RU" sz="2800" b="1" dirty="0">
              <a:solidFill>
                <a:srgbClr val="000099"/>
              </a:solidFill>
              <a:ea typeface="Calibri"/>
              <a:cs typeface="Times New Roman"/>
            </a:endParaRPr>
          </a:p>
          <a:p>
            <a:pPr lvl="0"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8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Конечно, музыка должна у мамы вызывать положительные эмоции, ведь ее психоэмоциональное состояние в огромной степени влияет на развивающееся  дитя.</a:t>
            </a:r>
            <a:endParaRPr lang="ru-RU" sz="2800" b="1" dirty="0">
              <a:solidFill>
                <a:srgbClr val="00009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74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проект\kolybelnay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0"/>
            <a:ext cx="89289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  Музыка </a:t>
            </a:r>
            <a:r>
              <a:rPr lang="ru-RU" sz="2800" b="1" dirty="0">
                <a:solidFill>
                  <a:srgbClr val="FFFF00"/>
                </a:solidFill>
              </a:rPr>
              <a:t>должна быть спокойной, красивой, мелодичной, вызывать состояние «снизошла благодать».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  Если </a:t>
            </a:r>
            <a:r>
              <a:rPr lang="ru-RU" sz="2800" b="1" dirty="0">
                <a:solidFill>
                  <a:srgbClr val="FFFF00"/>
                </a:solidFill>
              </a:rPr>
              <a:t>мама в период беременности много поет своему еще не родившемуся малышу, после рождения он скорее, чем другие дети начинает реагировать на мамин голос и тоже пытаться издавать мелодичные звуки.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  Пение </a:t>
            </a:r>
            <a:r>
              <a:rPr lang="ru-RU" sz="2800" b="1" dirty="0">
                <a:solidFill>
                  <a:srgbClr val="FFFF00"/>
                </a:solidFill>
              </a:rPr>
              <a:t>будущей мамы способствует улучшению ее психического состояния и эмоциональной стабильности. Специалисты Российской академии медицинских наук установили, что у мам, которые поют своим детям колыбельные, в дальнейшем устанавливаются более близкие отношения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21690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проект\картинка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" y="0"/>
            <a:ext cx="9109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1" y="-125820"/>
            <a:ext cx="440970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Бывает, что  мамы не поют своему ребенку сами, сомневаясь в своих вокальных способностях, боятся повредить музыкальному слуху ребенка. 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А </a:t>
            </a:r>
            <a:r>
              <a:rPr lang="ru-RU" sz="2400" dirty="0">
                <a:solidFill>
                  <a:srgbClr val="FFFF00"/>
                </a:solidFill>
              </a:rPr>
              <a:t>между тем именно пение мамы целительно для малыша.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Отсутствие музыкальных способностей — не повод отказывать ребенку в колыбельных песнях. Самое главное — помнить, что музыку надо пропустить через себя. Как это сделать? Просто тихонечко подпевайте.</a:t>
            </a:r>
          </a:p>
        </p:txBody>
      </p:sp>
    </p:spTree>
    <p:extLst>
      <p:ext uri="{BB962C8B-B14F-4D97-AF65-F5344CB8AC3E}">
        <p14:creationId xmlns:p14="http://schemas.microsoft.com/office/powerpoint/2010/main" val="40750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проект\картинк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5328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0302" y="132293"/>
            <a:ext cx="38164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Сама </a:t>
            </a:r>
            <a:r>
              <a:rPr lang="ru-RU" sz="2000" b="1" dirty="0">
                <a:solidFill>
                  <a:srgbClr val="C00000"/>
                </a:solidFill>
              </a:rPr>
              <a:t>фонетика этих звуков несет положительную окраску, вне зависимости от того, каким голосом их исполняют.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Слушая </a:t>
            </a:r>
            <a:r>
              <a:rPr lang="ru-RU" sz="2000" b="1" dirty="0">
                <a:solidFill>
                  <a:srgbClr val="C00000"/>
                </a:solidFill>
              </a:rPr>
              <a:t>колыбельные песни, ребенок как бы купается в ласке, песни внушают чувство уверенности, защищенности от бед.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Колыбельные </a:t>
            </a:r>
            <a:r>
              <a:rPr lang="ru-RU" sz="2000" b="1" dirty="0">
                <a:solidFill>
                  <a:srgbClr val="C00000"/>
                </a:solidFill>
              </a:rPr>
              <a:t>песни снимают тревожность, возбуждение, действуют на ребенка успокаивающе.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Этому </a:t>
            </a:r>
            <a:r>
              <a:rPr lang="ru-RU" sz="2000" b="1" dirty="0">
                <a:solidFill>
                  <a:srgbClr val="C00000"/>
                </a:solidFill>
              </a:rPr>
              <a:t>способствуют плавная мелодия, ритмическое сочетание слова и движения (легкое покачивание).</a:t>
            </a:r>
          </a:p>
        </p:txBody>
      </p:sp>
    </p:spTree>
    <p:extLst>
      <p:ext uri="{BB962C8B-B14F-4D97-AF65-F5344CB8AC3E}">
        <p14:creationId xmlns:p14="http://schemas.microsoft.com/office/powerpoint/2010/main" val="1606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60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600" fill="hold">
                                          <p:stCondLst>
                                            <p:cond delay="9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600" fill="hold">
                                          <p:stCondLst>
                                            <p:cond delay="13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600" fill="hold">
                                          <p:stCondLst>
                                            <p:cond delay="18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проект\картинка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91" y="0"/>
            <a:ext cx="5383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60648"/>
            <a:ext cx="3528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   Последние исследования </a:t>
            </a:r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показали, что с помощью певучих колыбельных у ребенка постепенно формируется фонетическая карта языка, он лучше воспринимает и запоминает эмоционально окрашенные слова и фразы, а значит, раньше начнет разговаривать.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   Чтение </a:t>
            </a:r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ребенку поэзии оказывает такой же эффект. 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</a:p>
          <a:p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   В </a:t>
            </a:r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отличие от обычной речи, стихи обладают ритмом,  благотворно влияют на растущий организм</a:t>
            </a:r>
            <a:r>
              <a:rPr lang="ru-RU" b="1" dirty="0">
                <a:latin typeface="Georgia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88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проект\картинка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" y="0"/>
            <a:ext cx="51796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4369" y="-64264"/>
            <a:ext cx="3923928" cy="71096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Давно, очень давно родились колыбельные песни. Колыбельная песня выбирает нас самая первая. </a:t>
            </a:r>
            <a:endParaRPr lang="ru-RU" sz="2400" dirty="0" smtClean="0"/>
          </a:p>
          <a:p>
            <a:r>
              <a:rPr lang="ru-RU" sz="2400" dirty="0" smtClean="0"/>
              <a:t>Это </a:t>
            </a:r>
            <a:r>
              <a:rPr lang="ru-RU" sz="2400" dirty="0"/>
              <a:t>ниточка из взрослого мира в мир ребенка.</a:t>
            </a:r>
          </a:p>
          <a:p>
            <a:r>
              <a:rPr lang="ru-RU" sz="2400" dirty="0"/>
              <a:t>Колыбельные песни — это заговоры-обереги, основанные на магической силе воздействия слова и музыки, на их способности успокоить, уберечь, охранить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55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465</TotalTime>
  <Words>1193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Воздушный поток</vt:lpstr>
      <vt:lpstr>Тема Office</vt:lpstr>
      <vt:lpstr>1_Тема Office</vt:lpstr>
      <vt:lpstr>Диаграмма</vt:lpstr>
      <vt:lpstr>Презентация PowerPoint</vt:lpstr>
      <vt:lpstr>Влияние колыбельных песен на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Социологический опрос (ученики нашего класса) «Какие  колыбельные песни вы знаете?»</vt:lpstr>
      <vt:lpstr>Социологический опрос  (родители 5-го класса) «Какие  колыбельные песни вы знаете?»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Шалимова</cp:lastModifiedBy>
  <cp:revision>21</cp:revision>
  <dcterms:created xsi:type="dcterms:W3CDTF">2012-10-19T07:51:12Z</dcterms:created>
  <dcterms:modified xsi:type="dcterms:W3CDTF">2016-04-12T12:07:18Z</dcterms:modified>
</cp:coreProperties>
</file>