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77" r:id="rId10"/>
    <p:sldId id="274" r:id="rId11"/>
    <p:sldId id="267" r:id="rId12"/>
    <p:sldId id="280" r:id="rId13"/>
    <p:sldId id="273" r:id="rId14"/>
    <p:sldId id="281" r:id="rId15"/>
    <p:sldId id="269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'Лист1'!$B$1</c:f>
              <c:strCache>
                <c:ptCount val="1"/>
                <c:pt idx="0">
                  <c:v>да</c:v>
                </c:pt>
              </c:strCache>
            </c:strRef>
          </c:tx>
          <c:cat>
            <c:strRef>
              <c:f>'Лист1'!$A$2:$A$5</c:f>
              <c:strCache>
                <c:ptCount val="4"/>
                <c:pt idx="0">
                  <c:v>1 вопрос</c:v>
                </c:pt>
                <c:pt idx="1">
                  <c:v>2 вопрос</c:v>
                </c:pt>
                <c:pt idx="2">
                  <c:v>3 вопрос</c:v>
                </c:pt>
                <c:pt idx="3">
                  <c:v>4 вопрос</c:v>
                </c:pt>
              </c:strCache>
            </c:strRef>
          </c:cat>
          <c:val>
            <c:numRef>
              <c:f>'Лист1'!$B$2:$B$5</c:f>
              <c:numCache>
                <c:formatCode>General</c:formatCode>
                <c:ptCount val="4"/>
                <c:pt idx="0">
                  <c:v>47</c:v>
                </c:pt>
                <c:pt idx="1">
                  <c:v>34</c:v>
                </c:pt>
                <c:pt idx="2">
                  <c:v>36</c:v>
                </c:pt>
                <c:pt idx="3">
                  <c:v>17</c:v>
                </c:pt>
              </c:numCache>
            </c:numRef>
          </c:val>
        </c:ser>
        <c:ser>
          <c:idx val="1"/>
          <c:order val="1"/>
          <c:tx>
            <c:strRef>
              <c:f>'Лист1'!$C$1</c:f>
              <c:strCache>
                <c:ptCount val="1"/>
                <c:pt idx="0">
                  <c:v>нет</c:v>
                </c:pt>
              </c:strCache>
            </c:strRef>
          </c:tx>
          <c:cat>
            <c:strRef>
              <c:f>'Лист1'!$A$2:$A$5</c:f>
              <c:strCache>
                <c:ptCount val="4"/>
                <c:pt idx="0">
                  <c:v>1 вопрос</c:v>
                </c:pt>
                <c:pt idx="1">
                  <c:v>2 вопрос</c:v>
                </c:pt>
                <c:pt idx="2">
                  <c:v>3 вопрос</c:v>
                </c:pt>
                <c:pt idx="3">
                  <c:v>4 вопрос</c:v>
                </c:pt>
              </c:strCache>
            </c:strRef>
          </c:cat>
          <c:val>
            <c:numRef>
              <c:f>'Лист1'!$C$2:$C$5</c:f>
              <c:numCache>
                <c:formatCode>General</c:formatCode>
                <c:ptCount val="4"/>
                <c:pt idx="0">
                  <c:v>5</c:v>
                </c:pt>
                <c:pt idx="1">
                  <c:v>18</c:v>
                </c:pt>
                <c:pt idx="2">
                  <c:v>16</c:v>
                </c:pt>
                <c:pt idx="3">
                  <c:v>35</c:v>
                </c:pt>
              </c:numCache>
            </c:numRef>
          </c:val>
        </c:ser>
        <c:shape val="box"/>
        <c:axId val="114804992"/>
        <c:axId val="119668736"/>
        <c:axId val="0"/>
      </c:bar3DChart>
      <c:catAx>
        <c:axId val="11480499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>
                <a:solidFill>
                  <a:srgbClr val="7030A0"/>
                </a:solidFill>
              </a:defRPr>
            </a:pPr>
            <a:endParaRPr lang="ru-RU"/>
          </a:p>
        </c:txPr>
        <c:crossAx val="119668736"/>
        <c:crosses val="autoZero"/>
        <c:auto val="1"/>
        <c:lblAlgn val="ctr"/>
        <c:lblOffset val="100"/>
      </c:catAx>
      <c:valAx>
        <c:axId val="11966873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14804992"/>
        <c:crosses val="autoZero"/>
        <c:crossBetween val="between"/>
      </c:valAx>
    </c:plotArea>
    <c:legend>
      <c:legendPos val="r"/>
      <c:layout/>
    </c:legend>
    <c:plotVisOnly val="1"/>
  </c:chart>
  <c:spPr>
    <a:solidFill>
      <a:schemeClr val="accent5">
        <a:lumMod val="20000"/>
        <a:lumOff val="80000"/>
      </a:schemeClr>
    </a:solidFill>
  </c:spPr>
  <c:txPr>
    <a:bodyPr/>
    <a:lstStyle/>
    <a:p>
      <a:pPr>
        <a:defRPr sz="12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.pn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pngtree-colorful-cute-sky-candy-childrens-day-background-backgroundhand-painted-backgroundholiday-image_7053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30955"/>
          <a:stretch>
            <a:fillRect/>
          </a:stretch>
        </p:blipFill>
        <p:spPr bwMode="auto">
          <a:xfrm>
            <a:off x="0" y="-22146"/>
            <a:ext cx="9144000" cy="688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 l="3404" t="3585" r="2122" b="80658"/>
          <a:stretch>
            <a:fillRect/>
          </a:stretch>
        </p:blipFill>
        <p:spPr bwMode="auto">
          <a:xfrm>
            <a:off x="0" y="0"/>
            <a:ext cx="9143999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51520" y="1556792"/>
            <a:ext cx="871296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«Орфография для сладкоежки или чем полезен фантик от конфеты?»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(исследовательская работа)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4293096"/>
            <a:ext cx="86409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Выполнил: Ануфриев Никита Евгеньевич.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Канский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район, п. Красный Маяк,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МБОУ «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Красномаяковская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СОШ», 4 «А» класс.</a:t>
            </a: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Руководитель: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Скапцова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Лариса Николаевна.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Канский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район, п. Красный Маяк,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МБОУ «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Красномаяковская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СОШ»,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учитель начальных классов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pngtree-colorful-cute-sky-candy-childrens-day-background-backgroundhand-painted-backgroundholiday-image_7053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30955"/>
          <a:stretch>
            <a:fillRect/>
          </a:stretch>
        </p:blipFill>
        <p:spPr bwMode="auto">
          <a:xfrm>
            <a:off x="0" y="-22146"/>
            <a:ext cx="9144000" cy="688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 l="3404" t="3585" r="2122" b="80658"/>
          <a:stretch>
            <a:fillRect/>
          </a:stretch>
        </p:blipFill>
        <p:spPr bwMode="auto">
          <a:xfrm>
            <a:off x="0" y="0"/>
            <a:ext cx="9143999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Lora\Desktop\Ануфриев\АНУФРИЕВ фото\0-02-05-8c92bac38be895b49d168b65e755c16e3338e5caa1917cd1dfafeb31463a4644_7110d55cc81b8d9b.jpg"/>
          <p:cNvPicPr/>
          <p:nvPr/>
        </p:nvPicPr>
        <p:blipFill>
          <a:blip r:embed="rId4" cstate="print"/>
          <a:srcRect l="8382" t="20287" b="14112"/>
          <a:stretch>
            <a:fillRect/>
          </a:stretch>
        </p:blipFill>
        <p:spPr bwMode="auto">
          <a:xfrm>
            <a:off x="467544" y="1340768"/>
            <a:ext cx="4176464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:\Users\1\Desktop\Исследовательская работа ученицы 4 класса Орфограммы на фантиках\P110089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0768"/>
            <a:ext cx="396000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C:\Users\1\Desktop\Исследовательская работа ученицы 4 класса Орфограммы на фантиках\P110088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45024"/>
            <a:ext cx="396000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pngtree-colorful-cute-sky-candy-childrens-day-background-backgroundhand-painted-backgroundholiday-image_7053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30955"/>
          <a:stretch>
            <a:fillRect/>
          </a:stretch>
        </p:blipFill>
        <p:spPr bwMode="auto">
          <a:xfrm>
            <a:off x="0" y="-22146"/>
            <a:ext cx="9144000" cy="688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 l="3404" t="3585" r="2122" b="80658"/>
          <a:stretch>
            <a:fillRect/>
          </a:stretch>
        </p:blipFill>
        <p:spPr bwMode="auto">
          <a:xfrm>
            <a:off x="0" y="0"/>
            <a:ext cx="9143999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980728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Орфограммы, обнаруженные в словах-названиях 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79512" y="1583541"/>
          <a:ext cx="8784976" cy="500408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184576"/>
                <a:gridCol w="3600400"/>
              </a:tblGrid>
              <a:tr h="35485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ОРФОГРАММЫ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ПРИМЕРЫ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1216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Имена собственные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600" b="1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лёнка», «</a:t>
                      </a:r>
                      <a:r>
                        <a:rPr lang="ru-RU" sz="1600" b="1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ара-</a:t>
                      </a:r>
                      <a:r>
                        <a:rPr lang="ru-RU" sz="1600" b="1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041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Сочетания ЧК, ЧН.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«Ласто</a:t>
                      </a:r>
                      <a:r>
                        <a:rPr lang="ru-RU" sz="1600" b="1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чк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а», «Бело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чк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5851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Проверяемая безударная гласная в корне слова.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«В</a:t>
                      </a:r>
                      <a:r>
                        <a:rPr lang="ru-RU" sz="1600" b="1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сна», «Л</a:t>
                      </a:r>
                      <a:r>
                        <a:rPr lang="ru-RU" sz="1600" b="1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бёдушка»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08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4. Непроверяемая безударная гласная в корне.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«М</a:t>
                      </a:r>
                      <a:r>
                        <a:rPr lang="ru-RU" sz="16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сквичка», «Р</a:t>
                      </a:r>
                      <a:r>
                        <a:rPr lang="ru-RU" sz="16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машка»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04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5. Парные согласные в корне слова.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«Коро</a:t>
                      </a:r>
                      <a:r>
                        <a:rPr lang="ru-RU" sz="16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ка»,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«Ска</a:t>
                      </a: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з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ка»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04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6. Непроизносимые согласные в корне слова.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«Буревес</a:t>
                      </a: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ник», «Сер</a:t>
                      </a: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це востока»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041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7. Разделительный Ь.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«Птич</a:t>
                      </a: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ь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е молоко», «Прем</a:t>
                      </a: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ь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ера»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352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8. Удвоенная согласная в корне слова.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«Гу</a:t>
                      </a:r>
                      <a:r>
                        <a:rPr lang="ru-RU" sz="16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лл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ивер», «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Руза</a:t>
                      </a:r>
                      <a:r>
                        <a:rPr lang="ru-RU" sz="1600" b="1" u="sng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нн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528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9. Мягкий знак для обозначения мягкости согласных.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«Вал</a:t>
                      </a:r>
                      <a:r>
                        <a:rPr lang="ru-RU" sz="16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Бостон», «Школ</a:t>
                      </a:r>
                      <a:r>
                        <a:rPr lang="ru-RU" sz="1600" b="1" u="sng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ные»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04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10. Буквы И - Ы после Ц.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«Ц</a:t>
                      </a:r>
                      <a:r>
                        <a:rPr lang="ru-RU" sz="16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трон», «Ц</a:t>
                      </a:r>
                      <a:r>
                        <a:rPr lang="ru-RU" sz="16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ганочка»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90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11.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Буквы И, А, У после шипящих (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жи-ши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ча-ща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чу-щу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«Хрустящее </a:t>
                      </a:r>
                      <a:r>
                        <a:rPr lang="ru-RU" sz="16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чу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до», «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Ореховая ро</a:t>
                      </a: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ща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600" b="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061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Разделительное написание предлогов с другими словами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«Мишка</a:t>
                      </a:r>
                      <a:r>
                        <a:rPr lang="ru-RU" sz="16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lang="ru-RU" sz="16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севере», «Со</a:t>
                      </a:r>
                      <a:r>
                        <a:rPr lang="ru-RU" sz="16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вкусом клубники»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8" descr="pngtree-colorful-cute-sky-candy-childrens-day-background-backgroundhand-painted-backgroundholiday-image_7053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30955"/>
          <a:stretch>
            <a:fillRect/>
          </a:stretch>
        </p:blipFill>
        <p:spPr bwMode="auto">
          <a:xfrm>
            <a:off x="0" y="-22146"/>
            <a:ext cx="9144000" cy="688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 l="3404" t="3585" r="2122" b="80658"/>
          <a:stretch>
            <a:fillRect/>
          </a:stretch>
        </p:blipFill>
        <p:spPr bwMode="auto">
          <a:xfrm>
            <a:off x="0" y="0"/>
            <a:ext cx="9143999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95536" y="1916832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СЛОВАРЬ «СЛАДКИЕ ОРФОГРАММЫ»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Lora\Desktop\0-02-05-063763b576b89f193f4e152183dd58fb2ad5efd951cc7dc6a9b423027db5c34b_4be20fce78891652.jpg"/>
          <p:cNvPicPr/>
          <p:nvPr/>
        </p:nvPicPr>
        <p:blipFill>
          <a:blip r:embed="rId4" cstate="print">
            <a:lum bright="10000" contrast="30000"/>
          </a:blip>
          <a:srcRect/>
          <a:stretch>
            <a:fillRect/>
          </a:stretch>
        </p:blipFill>
        <p:spPr bwMode="auto">
          <a:xfrm>
            <a:off x="251520" y="2492896"/>
            <a:ext cx="3060000" cy="39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C:\Users\Lora\Desktop\0-02-05-87d2fb389c96094de2d89c1acfb253b359bc6de6b940bab044ca2a5318bf7aab_221c88f6b49eb34a.jpg"/>
          <p:cNvPicPr/>
          <p:nvPr/>
        </p:nvPicPr>
        <p:blipFill>
          <a:blip r:embed="rId5" cstate="print">
            <a:lum bright="10000" contrast="30000"/>
          </a:blip>
          <a:srcRect/>
          <a:stretch>
            <a:fillRect/>
          </a:stretch>
        </p:blipFill>
        <p:spPr bwMode="auto">
          <a:xfrm>
            <a:off x="3779912" y="2492896"/>
            <a:ext cx="5040560" cy="39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0" y="90872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ПРАКТИЧЕСКОЕ  ПРИМЕНЕНИЕ  КОНФЕТНЫХ ФАНТИКОВ</a:t>
            </a:r>
          </a:p>
          <a:p>
            <a:pPr algn="ctr"/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8" descr="pngtree-colorful-cute-sky-candy-childrens-day-background-backgroundhand-painted-backgroundholiday-image_7053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30955"/>
          <a:stretch>
            <a:fillRect/>
          </a:stretch>
        </p:blipFill>
        <p:spPr bwMode="auto">
          <a:xfrm>
            <a:off x="0" y="-22146"/>
            <a:ext cx="9144000" cy="688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 l="3404" t="3585" r="2122" b="80658"/>
          <a:stretch>
            <a:fillRect/>
          </a:stretch>
        </p:blipFill>
        <p:spPr bwMode="auto">
          <a:xfrm>
            <a:off x="0" y="0"/>
            <a:ext cx="9143999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Lora\Desktop\Ануфриев\АНУФРИЕВ фото\20240130_115846.jpg"/>
          <p:cNvPicPr/>
          <p:nvPr/>
        </p:nvPicPr>
        <p:blipFill>
          <a:blip r:embed="rId4" cstate="print">
            <a:lum contrast="20000"/>
          </a:blip>
          <a:srcRect r="12916"/>
          <a:stretch>
            <a:fillRect/>
          </a:stretch>
        </p:blipFill>
        <p:spPr bwMode="auto">
          <a:xfrm>
            <a:off x="251520" y="1556792"/>
            <a:ext cx="4248472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:\Users\Lora\Desktop\Ануфриев\АНУФРИЕВ фото\20240130_120223.jpg"/>
          <p:cNvPicPr/>
          <p:nvPr/>
        </p:nvPicPr>
        <p:blipFill>
          <a:blip r:embed="rId5" cstate="print">
            <a:lum contrast="20000"/>
          </a:blip>
          <a:srcRect l="6911" r="16593"/>
          <a:stretch>
            <a:fillRect/>
          </a:stretch>
        </p:blipFill>
        <p:spPr bwMode="auto">
          <a:xfrm>
            <a:off x="4644008" y="1556792"/>
            <a:ext cx="4248472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C:\Users\Lora\Desktop\Ануфриев\АНУФРИЕВ фото\20240130_120037.jpg"/>
          <p:cNvPicPr/>
          <p:nvPr/>
        </p:nvPicPr>
        <p:blipFill>
          <a:blip r:embed="rId6" cstate="print">
            <a:lum contrast="20000"/>
          </a:blip>
          <a:srcRect l="8676" r="24240"/>
          <a:stretch>
            <a:fillRect/>
          </a:stretch>
        </p:blipFill>
        <p:spPr bwMode="auto">
          <a:xfrm>
            <a:off x="2483768" y="4149080"/>
            <a:ext cx="4248000" cy="24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395536" y="1052737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СЛОВАРЬ «СЛАДКИЕ ОРФОГРАММЫ»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 l="3404" t="3585" r="2122" b="80658"/>
          <a:stretch>
            <a:fillRect/>
          </a:stretch>
        </p:blipFill>
        <p:spPr bwMode="auto">
          <a:xfrm>
            <a:off x="0" y="0"/>
            <a:ext cx="9143999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Lora\Desktop\0-02-05-b47373413073c70beb1d689ff7379476328f4e43037087911591863286374de9_af0a1b35eb1afac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4068000" cy="23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:\Users\Lora\Desktop\0-02-05-2abd4d30107630beb924f224c25c88f458eb25a04a9451273356f84f9ae70853_f8c0401d349ecab0.jpg"/>
          <p:cNvPicPr/>
          <p:nvPr/>
        </p:nvPicPr>
        <p:blipFill>
          <a:blip r:embed="rId4" cstate="print"/>
          <a:srcRect l="9780" r="2512"/>
          <a:stretch>
            <a:fillRect/>
          </a:stretch>
        </p:blipFill>
        <p:spPr bwMode="auto">
          <a:xfrm>
            <a:off x="4860032" y="1124744"/>
            <a:ext cx="4068000" cy="23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:\Users\Lora\Desktop\0-02-05-56ef8cf4c8bea1900eed2416fcd3371b4e1fb74bf42af07c5c6372fd9ea2bce2_fb05738d956ad3b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3717032"/>
            <a:ext cx="2160000" cy="2952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0" y="4221088"/>
            <a:ext cx="3419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Выполняли работу -  11 человек.</a:t>
            </a:r>
            <a:endParaRPr lang="ru-RU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Выполнили работу без ошибок – 7 человек.</a:t>
            </a:r>
            <a:endParaRPr lang="ru-RU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Допустили ошибки  - 4 человека.</a:t>
            </a:r>
            <a:endParaRPr lang="ru-RU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68144" y="4149080"/>
            <a:ext cx="3275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Выполняли работу -  11 человек.</a:t>
            </a:r>
            <a:endParaRPr lang="ru-RU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Выполнили работу без ошибок – 9 человек.</a:t>
            </a:r>
            <a:endParaRPr lang="ru-RU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Допустили ошибки  - 2 человека.</a:t>
            </a:r>
            <a:endParaRPr lang="ru-RU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pngtree-colorful-cute-sky-candy-childrens-day-background-backgroundhand-painted-backgroundholiday-image_7053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30955"/>
          <a:stretch>
            <a:fillRect/>
          </a:stretch>
        </p:blipFill>
        <p:spPr bwMode="auto">
          <a:xfrm>
            <a:off x="0" y="-22146"/>
            <a:ext cx="9144000" cy="688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 l="3404" t="3585" r="2122" b="80658"/>
          <a:stretch>
            <a:fillRect/>
          </a:stretch>
        </p:blipFill>
        <p:spPr bwMode="auto">
          <a:xfrm>
            <a:off x="0" y="0"/>
            <a:ext cx="9143999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36376" y="3244334"/>
            <a:ext cx="16437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ВОДЫ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59833" y="1052736"/>
            <a:ext cx="3237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700808"/>
            <a:ext cx="46805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ходе исследования я достиг поставленной цели и подтвердил свою гипотезу о том, что фантик можно использовать на уроках русского языка как средство для развития у детей орфографической зоркости, творческого воображения, познавательного интереса.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Lora\Desktop\Ануфриев\АНУФРИЕВ фото\0-02-05-2d4c53b77e0a8fefdfb10fb369384c094219de88f0b9960df79f33f16fefcda7_713954e3676134b2.jpg"/>
          <p:cNvPicPr/>
          <p:nvPr/>
        </p:nvPicPr>
        <p:blipFill>
          <a:blip r:embed="rId4" cstate="print"/>
          <a:srcRect t="7387"/>
          <a:stretch>
            <a:fillRect/>
          </a:stretch>
        </p:blipFill>
        <p:spPr bwMode="auto">
          <a:xfrm>
            <a:off x="5076056" y="1700808"/>
            <a:ext cx="3816424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pngtree-colorful-cute-sky-candy-childrens-day-background-backgroundhand-painted-backgroundholiday-image_7053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30955"/>
          <a:stretch>
            <a:fillRect/>
          </a:stretch>
        </p:blipFill>
        <p:spPr bwMode="auto">
          <a:xfrm>
            <a:off x="0" y="-22146"/>
            <a:ext cx="9144000" cy="688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 l="3404" t="3585" r="2122" b="80658"/>
          <a:stretch>
            <a:fillRect/>
          </a:stretch>
        </p:blipFill>
        <p:spPr bwMode="auto">
          <a:xfrm>
            <a:off x="0" y="0"/>
            <a:ext cx="9143999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03648" y="1988840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Lora\Desktop\img13.jpg"/>
          <p:cNvPicPr/>
          <p:nvPr/>
        </p:nvPicPr>
        <p:blipFill>
          <a:blip r:embed="rId4" cstate="print"/>
          <a:srcRect l="22188" t="27917" r="16875" b="11250"/>
          <a:stretch>
            <a:fillRect/>
          </a:stretch>
        </p:blipFill>
        <p:spPr bwMode="auto">
          <a:xfrm>
            <a:off x="2555776" y="2708920"/>
            <a:ext cx="417646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pngtree-colorful-cute-sky-candy-childrens-day-background-backgroundhand-painted-backgroundholiday-image_7053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30955"/>
          <a:stretch>
            <a:fillRect/>
          </a:stretch>
        </p:blipFill>
        <p:spPr bwMode="auto">
          <a:xfrm>
            <a:off x="0" y="0"/>
            <a:ext cx="9144000" cy="688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 l="3404" t="3585" r="2122" b="80658"/>
          <a:stretch>
            <a:fillRect/>
          </a:stretch>
        </p:blipFill>
        <p:spPr bwMode="auto">
          <a:xfrm>
            <a:off x="0" y="0"/>
            <a:ext cx="9143999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79512" y="1052736"/>
            <a:ext cx="8712968" cy="5776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Актуальность.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Можно ли изучать орфограммы по фантикам? </a:t>
            </a:r>
          </a:p>
          <a:p>
            <a:pPr>
              <a:buFont typeface="Arial" charset="0"/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Проблема: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действительно, орфограммы находятся рядом с нами! Но, к сожалению, не все дети обращают внимание на правописание таких слов и, следовательно, допускают в них ошибки.</a:t>
            </a:r>
          </a:p>
          <a:p>
            <a:pPr>
              <a:buFont typeface="Arial" charset="0"/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Гипотеза: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фантик можно использовать на уроках русского языка как средство для развития у детей орфографической зоркости.</a:t>
            </a:r>
          </a:p>
          <a:p>
            <a:pPr>
              <a:buFont typeface="Arial" charset="0"/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Цель: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исследовать и доказать, что конфетные обёртки являются хорошими помощниками в изучении орфограмм русского языка.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Задачи: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Изучить различную литературу и выяснить историю возникновения фантика.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Собрать фантики с разными наименованиями и классифицировать их с точки зрения правописания орфограмм русского языка.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Оформить словарь «Сладкие орфограммы для моих одноклассников».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Обобщить материалы и сделать выводы. </a:t>
            </a:r>
          </a:p>
          <a:p>
            <a:pPr>
              <a:buFont typeface="Arial" charset="0"/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Объект исследования: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фантики от конфет.</a:t>
            </a:r>
          </a:p>
          <a:p>
            <a:pPr>
              <a:buFont typeface="Arial" charset="0"/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Методы исследования: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поиск и изучение различных источников информации, опрос, классификация названий конфет по орфограммам,  применение результатов на практике.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pngtree-colorful-cute-sky-candy-childrens-day-background-backgroundhand-painted-backgroundholiday-image_7053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30955"/>
          <a:stretch>
            <a:fillRect/>
          </a:stretch>
        </p:blipFill>
        <p:spPr bwMode="auto">
          <a:xfrm>
            <a:off x="0" y="0"/>
            <a:ext cx="9144000" cy="688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 l="3404" t="3585" r="2122" b="80658"/>
          <a:stretch>
            <a:fillRect/>
          </a:stretch>
        </p:blipFill>
        <p:spPr bwMode="auto">
          <a:xfrm>
            <a:off x="0" y="0"/>
            <a:ext cx="9143999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55776" y="980728"/>
            <a:ext cx="46335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ОПРОС  УЧАЩИХСЯ</a:t>
            </a:r>
            <a:endParaRPr lang="ru-RU" sz="2800" dirty="0">
              <a:solidFill>
                <a:srgbClr val="7030A0"/>
              </a:solidFill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251520" y="1556792"/>
          <a:ext cx="504056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51520" y="5229200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Любите ли вы конфеты?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Обращаете ли вы внимание на оформление фантика?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Обращаете ли вы внимание на названия конфет?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 Обращаете ли вы внимание на правописание слов-названий конфет?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C:\Users\Lora\Desktop\Ануфриев\АНУФРИЕВ фото\20240118_105738.jpg"/>
          <p:cNvPicPr/>
          <p:nvPr/>
        </p:nvPicPr>
        <p:blipFill>
          <a:blip r:embed="rId5" cstate="print">
            <a:lum bright="10000" contrast="10000"/>
          </a:blip>
          <a:srcRect r="16087" b="-99"/>
          <a:stretch>
            <a:fillRect/>
          </a:stretch>
        </p:blipFill>
        <p:spPr bwMode="auto">
          <a:xfrm>
            <a:off x="5436096" y="3573016"/>
            <a:ext cx="3528392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C:\Users\Lora\Desktop\Ануфриев\АНУФРИЕВ фото\20240118_104157.jpg"/>
          <p:cNvPicPr/>
          <p:nvPr/>
        </p:nvPicPr>
        <p:blipFill>
          <a:blip r:embed="rId6" cstate="print">
            <a:lum bright="10000" contrast="20000"/>
          </a:blip>
          <a:srcRect t="8808" r="11400" b="-99"/>
          <a:stretch>
            <a:fillRect/>
          </a:stretch>
        </p:blipFill>
        <p:spPr bwMode="auto">
          <a:xfrm>
            <a:off x="5436096" y="1556792"/>
            <a:ext cx="3528392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pngtree-colorful-cute-sky-candy-childrens-day-background-backgroundhand-painted-backgroundholiday-image_7053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30955"/>
          <a:stretch>
            <a:fillRect/>
          </a:stretch>
        </p:blipFill>
        <p:spPr bwMode="auto">
          <a:xfrm>
            <a:off x="0" y="-22146"/>
            <a:ext cx="9144000" cy="688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 l="3404" t="3585" r="2122" b="80658"/>
          <a:stretch>
            <a:fillRect/>
          </a:stretch>
        </p:blipFill>
        <p:spPr bwMode="auto">
          <a:xfrm>
            <a:off x="0" y="0"/>
            <a:ext cx="9143999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67544" y="1052736"/>
            <a:ext cx="839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ИСТОРИЯ  ВОЗНИКНОВЕНИЯ  ФАНТИКА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44008" y="1700808"/>
            <a:ext cx="4176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C:\Users\Lora\Desktop\слайды\scale_1200 (1).jpg"/>
          <p:cNvPicPr/>
          <p:nvPr/>
        </p:nvPicPr>
        <p:blipFill>
          <a:blip r:embed="rId4" cstate="print"/>
          <a:srcRect l="61324" t="62549" r="13235" b="23473"/>
          <a:stretch>
            <a:fillRect/>
          </a:stretch>
        </p:blipFill>
        <p:spPr bwMode="auto">
          <a:xfrm>
            <a:off x="4716016" y="1556792"/>
            <a:ext cx="3456384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4427984" y="4437112"/>
            <a:ext cx="4392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1872 году  Томас Эдисон придумал парафинированную бумагу, служившую первой обёрткой для конфет.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C:\Users\Lora\Desktop\7cdf5a2eb29dd8d5bf5ae64ffa7ca7ab-800x.jpg"/>
          <p:cNvPicPr/>
          <p:nvPr/>
        </p:nvPicPr>
        <p:blipFill>
          <a:blip r:embed="rId5" cstate="print">
            <a:lum bright="10000" contrast="20000"/>
          </a:blip>
          <a:srcRect l="5147" t="22941" r="56912" b="12157"/>
          <a:stretch>
            <a:fillRect/>
          </a:stretch>
        </p:blipFill>
        <p:spPr bwMode="auto">
          <a:xfrm>
            <a:off x="395536" y="1556792"/>
            <a:ext cx="3384376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0" y="6021288"/>
            <a:ext cx="4067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Томас   Эдисон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pngtree-colorful-cute-sky-candy-childrens-day-background-backgroundhand-painted-backgroundholiday-image_7053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30955"/>
          <a:stretch>
            <a:fillRect/>
          </a:stretch>
        </p:blipFill>
        <p:spPr bwMode="auto">
          <a:xfrm>
            <a:off x="0" y="-22146"/>
            <a:ext cx="9144000" cy="688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 l="3404" t="3585" r="2122" b="80658"/>
          <a:stretch>
            <a:fillRect/>
          </a:stretch>
        </p:blipFill>
        <p:spPr bwMode="auto">
          <a:xfrm>
            <a:off x="0" y="0"/>
            <a:ext cx="9143999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40.img.avito.st/image/1/1.COe62ra5pA6sch4Epp5gwHZ5ogQO2a20BHmmCgZzrgw.T-ivRtj-1cJepRPylu0DvMltaQH8Z_JvKriHd1VbOwY"/>
          <p:cNvPicPr/>
          <p:nvPr/>
        </p:nvPicPr>
        <p:blipFill>
          <a:blip r:embed="rId4" cstate="print"/>
          <a:srcRect l="5185" t="39074" r="7037" b="17407"/>
          <a:stretch>
            <a:fillRect/>
          </a:stretch>
        </p:blipFill>
        <p:spPr bwMode="auto">
          <a:xfrm>
            <a:off x="4355976" y="3861048"/>
            <a:ext cx="4514850" cy="2814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:\Users\Lora\Desktop\слайды\img7.jpg"/>
          <p:cNvPicPr/>
          <p:nvPr/>
        </p:nvPicPr>
        <p:blipFill>
          <a:blip r:embed="rId5" cstate="print"/>
          <a:srcRect l="6719" t="20208" r="5000" b="3125"/>
          <a:stretch>
            <a:fillRect/>
          </a:stretch>
        </p:blipFill>
        <p:spPr bwMode="auto">
          <a:xfrm>
            <a:off x="323528" y="1196752"/>
            <a:ext cx="4752527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pngtree-colorful-cute-sky-candy-childrens-day-background-backgroundhand-painted-backgroundholiday-image_7053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30955"/>
          <a:stretch>
            <a:fillRect/>
          </a:stretch>
        </p:blipFill>
        <p:spPr bwMode="auto">
          <a:xfrm>
            <a:off x="0" y="-22146"/>
            <a:ext cx="9144000" cy="688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 l="3404" t="3585" r="2122" b="80658"/>
          <a:stretch>
            <a:fillRect/>
          </a:stretch>
        </p:blipFill>
        <p:spPr bwMode="auto">
          <a:xfrm>
            <a:off x="0" y="0"/>
            <a:ext cx="9143999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H35FK8f9E0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 t="6915" r="11752" b="5501"/>
          <a:stretch>
            <a:fillRect/>
          </a:stretch>
        </p:blipFill>
        <p:spPr bwMode="auto">
          <a:xfrm>
            <a:off x="827584" y="1412776"/>
            <a:ext cx="3024336" cy="2553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5859737-origina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077072"/>
            <a:ext cx="3024336" cy="2556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:\Users\Lora\Desktop\слайды\10783824_1000.jpg"/>
          <p:cNvPicPr/>
          <p:nvPr/>
        </p:nvPicPr>
        <p:blipFill>
          <a:blip r:embed="rId6" cstate="print">
            <a:lum contrast="30000"/>
          </a:blip>
          <a:srcRect l="4118" t="4011" r="4265" b="5014"/>
          <a:stretch>
            <a:fillRect/>
          </a:stretch>
        </p:blipFill>
        <p:spPr bwMode="auto">
          <a:xfrm>
            <a:off x="5220072" y="4149080"/>
            <a:ext cx="3096344" cy="2473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C:\Users\Админ\Desktop\24.jpg"/>
          <p:cNvPicPr>
            <a:picLocks noChangeAspect="1" noChangeArrowheads="1"/>
          </p:cNvPicPr>
          <p:nvPr/>
        </p:nvPicPr>
        <p:blipFill>
          <a:blip r:embed="rId7" cstate="print">
            <a:lum contrast="10000"/>
          </a:blip>
          <a:srcRect l="3689" r="2954"/>
          <a:stretch>
            <a:fillRect/>
          </a:stretch>
        </p:blipFill>
        <p:spPr bwMode="auto">
          <a:xfrm>
            <a:off x="5292080" y="1412776"/>
            <a:ext cx="2904433" cy="2592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115616" y="908720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 ИЗОБРАЖАЛИ  НА  ФАНТИКАХ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pngtree-colorful-cute-sky-candy-childrens-day-background-backgroundhand-painted-backgroundholiday-image_7053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30955"/>
          <a:stretch>
            <a:fillRect/>
          </a:stretch>
        </p:blipFill>
        <p:spPr bwMode="auto">
          <a:xfrm>
            <a:off x="0" y="-22146"/>
            <a:ext cx="9144000" cy="688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 l="3404" t="3585" r="2122" b="80658"/>
          <a:stretch>
            <a:fillRect/>
          </a:stretch>
        </p:blipFill>
        <p:spPr bwMode="auto">
          <a:xfrm>
            <a:off x="0" y="0"/>
            <a:ext cx="9143999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Красный Октябрь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 t="4289" r="1093" b="3491"/>
          <a:stretch>
            <a:fillRect/>
          </a:stretch>
        </p:blipFill>
        <p:spPr bwMode="auto">
          <a:xfrm>
            <a:off x="179512" y="1340768"/>
            <a:ext cx="2448000" cy="24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Фабрика им"/>
          <p:cNvPicPr>
            <a:picLocks noChangeAspect="1" noChangeArrowheads="1"/>
          </p:cNvPicPr>
          <p:nvPr/>
        </p:nvPicPr>
        <p:blipFill>
          <a:blip r:embed="rId5" cstate="print"/>
          <a:srcRect l="6183" t="15595" r="5201"/>
          <a:stretch>
            <a:fillRect/>
          </a:stretch>
        </p:blipFill>
        <p:spPr bwMode="auto">
          <a:xfrm>
            <a:off x="3059828" y="1340771"/>
            <a:ext cx="2778438" cy="24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C:\Users\Lora\Desktop\слайды\274653854.0.208x208.jpg"/>
          <p:cNvPicPr/>
          <p:nvPr/>
        </p:nvPicPr>
        <p:blipFill>
          <a:blip r:embed="rId6" cstate="print">
            <a:lum bright="-10000" contrast="40000"/>
          </a:blip>
          <a:srcRect l="9135" t="14133" r="10577" b="12533"/>
          <a:stretch>
            <a:fillRect/>
          </a:stretch>
        </p:blipFill>
        <p:spPr bwMode="auto">
          <a:xfrm>
            <a:off x="1115616" y="4149080"/>
            <a:ext cx="3181350" cy="24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6" descr="Красный Октябрь"/>
          <p:cNvPicPr>
            <a:picLocks noChangeAspect="1" noChangeArrowheads="1"/>
          </p:cNvPicPr>
          <p:nvPr/>
        </p:nvPicPr>
        <p:blipFill>
          <a:blip r:embed="rId7" cstate="print">
            <a:lum contrast="30000"/>
          </a:blip>
          <a:srcRect/>
          <a:stretch>
            <a:fillRect/>
          </a:stretch>
        </p:blipFill>
        <p:spPr bwMode="auto">
          <a:xfrm>
            <a:off x="6300192" y="1340768"/>
            <a:ext cx="2615743" cy="24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https://avatars.mds.yandex.net/get-pdb/2796018/19f39ad9-c688-460e-85a4-49379d536911/s1200"/>
          <p:cNvPicPr/>
          <p:nvPr/>
        </p:nvPicPr>
        <p:blipFill>
          <a:blip r:embed="rId8" cstate="print">
            <a:lum contrast="30000"/>
          </a:blip>
          <a:srcRect/>
          <a:stretch>
            <a:fillRect/>
          </a:stretch>
        </p:blipFill>
        <p:spPr bwMode="auto">
          <a:xfrm>
            <a:off x="4716016" y="4149080"/>
            <a:ext cx="3240360" cy="24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pngtree-colorful-cute-sky-candy-childrens-day-background-backgroundhand-painted-backgroundholiday-image_7053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30955"/>
          <a:stretch>
            <a:fillRect/>
          </a:stretch>
        </p:blipFill>
        <p:spPr bwMode="auto">
          <a:xfrm>
            <a:off x="0" y="-22146"/>
            <a:ext cx="9144000" cy="688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 l="3404" t="3585" r="2122" b="80658"/>
          <a:stretch>
            <a:fillRect/>
          </a:stretch>
        </p:blipFill>
        <p:spPr bwMode="auto">
          <a:xfrm>
            <a:off x="0" y="0"/>
            <a:ext cx="9143999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Lora\Desktop\слайды\169502693717673666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268760"/>
            <a:ext cx="3132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:\Users\Lora\Desktop\слайды\581584_800.jpg"/>
          <p:cNvPicPr/>
          <p:nvPr/>
        </p:nvPicPr>
        <p:blipFill>
          <a:blip r:embed="rId5" cstate="print"/>
          <a:srcRect l="18824"/>
          <a:stretch>
            <a:fillRect/>
          </a:stretch>
        </p:blipFill>
        <p:spPr bwMode="auto">
          <a:xfrm>
            <a:off x="3059832" y="4077072"/>
            <a:ext cx="3132956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https://mykaleidoscope.ru/uploads/posts/2022-07/1657728840_25-mykaleidoscope-ru-p-konfeti-kosmicheskaya-odisseya-vkusnyashki-26.jpg"/>
          <p:cNvPicPr/>
          <p:nvPr/>
        </p:nvPicPr>
        <p:blipFill>
          <a:blip r:embed="rId6" cstate="print"/>
          <a:srcRect l="26471" t="8627" r="24559" b="21961"/>
          <a:stretch>
            <a:fillRect/>
          </a:stretch>
        </p:blipFill>
        <p:spPr bwMode="auto">
          <a:xfrm>
            <a:off x="611560" y="1340768"/>
            <a:ext cx="3132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pngtree-colorful-cute-sky-candy-childrens-day-background-backgroundhand-painted-backgroundholiday-image_7053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30955"/>
          <a:stretch>
            <a:fillRect/>
          </a:stretch>
        </p:blipFill>
        <p:spPr bwMode="auto">
          <a:xfrm>
            <a:off x="0" y="-22146"/>
            <a:ext cx="9144000" cy="688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 l="3404" t="3585" r="2122" b="80658"/>
          <a:stretch>
            <a:fillRect/>
          </a:stretch>
        </p:blipFill>
        <p:spPr bwMode="auto">
          <a:xfrm>
            <a:off x="0" y="0"/>
            <a:ext cx="9143999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1340768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Орфограмма — от греческого «ОРФО» — правильный и «ГРАММА» – письмо 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cdni.rbth.com/rbthmedia/images/all/2016/06/30/fantiki/korovka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204864"/>
            <a:ext cx="270000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:\Users\Lora\Desktop\img-14576314142007.jpg"/>
          <p:cNvPicPr/>
          <p:nvPr/>
        </p:nvPicPr>
        <p:blipFill>
          <a:blip r:embed="rId5" cstate="print"/>
          <a:srcRect l="12059" t="12946" r="9265" b="31920"/>
          <a:stretch>
            <a:fillRect/>
          </a:stretch>
        </p:blipFill>
        <p:spPr bwMode="auto">
          <a:xfrm>
            <a:off x="251520" y="4725144"/>
            <a:ext cx="3420000" cy="19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https://avatars.dzeninfra.ru/get-zen_doc/60857/pub_5cf17996df592300ae624c91_5cf179f0db8c7100afb3000b/scale_1200"/>
          <p:cNvPicPr/>
          <p:nvPr/>
        </p:nvPicPr>
        <p:blipFill>
          <a:blip r:embed="rId6" cstate="print"/>
          <a:srcRect t="16569" b="4106"/>
          <a:stretch>
            <a:fillRect/>
          </a:stretch>
        </p:blipFill>
        <p:spPr bwMode="auto">
          <a:xfrm>
            <a:off x="251520" y="2276872"/>
            <a:ext cx="270000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https://mykaleidoscope.ru/uploads/posts/2023-10/1696122317_mykaleidoscope-ru-p-konfeti-mishka-na-severe-slavyanka-vkontak-62.jpg"/>
          <p:cNvPicPr/>
          <p:nvPr/>
        </p:nvPicPr>
        <p:blipFill>
          <a:blip r:embed="rId7" cstate="print"/>
          <a:srcRect t="4993" b="12878"/>
          <a:stretch>
            <a:fillRect/>
          </a:stretch>
        </p:blipFill>
        <p:spPr bwMode="auto">
          <a:xfrm>
            <a:off x="5436096" y="4653136"/>
            <a:ext cx="3420000" cy="19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123728" y="908720"/>
            <a:ext cx="5760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 ИЗУЧАЕТ  ОРФОГРАФИЯ 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https://www.podrygka.ru/upload/iblock/a5e/a5ecb1ac97dfe9de7fe7d383c0862815.jpg"/>
          <p:cNvPicPr/>
          <p:nvPr/>
        </p:nvPicPr>
        <p:blipFill>
          <a:blip r:embed="rId8" cstate="print"/>
          <a:srcRect l="8658" t="71154" r="7964" b="6090"/>
          <a:stretch>
            <a:fillRect/>
          </a:stretch>
        </p:blipFill>
        <p:spPr bwMode="auto">
          <a:xfrm>
            <a:off x="3203848" y="2708920"/>
            <a:ext cx="2736304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1576</TotalTime>
  <Words>594</Words>
  <Application>Microsoft Office PowerPoint</Application>
  <PresentationFormat>Экран (4:3)</PresentationFormat>
  <Paragraphs>72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Lora</dc:creator>
  <cp:lastModifiedBy>Lora</cp:lastModifiedBy>
  <cp:revision>122</cp:revision>
  <dcterms:created xsi:type="dcterms:W3CDTF">2024-02-11T07:58:58Z</dcterms:created>
  <dcterms:modified xsi:type="dcterms:W3CDTF">2024-02-14T09:46:13Z</dcterms:modified>
</cp:coreProperties>
</file>