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04786-717E-4276-918C-080DA326B2D9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F53D6-7291-48F8-BD73-8AAC5876F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№175 «Непоседы» комбинированного вида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ownloads\elzzPxWcj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35" r="7317"/>
          <a:stretch>
            <a:fillRect/>
          </a:stretch>
        </p:blipFill>
        <p:spPr bwMode="auto">
          <a:xfrm>
            <a:off x="2267744" y="2636912"/>
            <a:ext cx="4724593" cy="273630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6" y="1494656"/>
            <a:ext cx="65527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Тематическое мероприятие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детей старшего дошкольного возраста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Широкая масленица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87624" y="4762455"/>
            <a:ext cx="67687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группы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Тибилова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И.Ю.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Еще одним непременным участником масленичных гуляний был медведь. Люди надевали на одного из мужчин медвежью шкуру, после чего ряженый пускался в пляс вместе со своими односельчанами. Позднее в городах показывали на площади и живого медведя. Медведь стал одним из символов Масленицы и наступления весны, ведь зимой медведь спит в берлоге, а весной — просыпается. Проснулся медведь — значит, весна пришла.</a:t>
            </a:r>
          </a:p>
        </p:txBody>
      </p:sp>
      <p:pic>
        <p:nvPicPr>
          <p:cNvPr id="18434" name="Picture 2" descr="http://mtdata.ru/u23/photo2C80/20951174517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024336" cy="2017311"/>
          </a:xfrm>
          <a:prstGeom prst="rect">
            <a:avLst/>
          </a:prstGeom>
          <a:noFill/>
        </p:spPr>
      </p:pic>
      <p:sp>
        <p:nvSpPr>
          <p:cNvPr id="18436" name="AutoShape 4" descr="https://zooofoto.ru/foto/3667/medved_na_maslenitsu_kartinki_dlia_detei_1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zooofoto.ru/foto/3667/medved_na_maslenitsu_kartinki_dlia_detei_1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s://avatars.dzeninfra.ru/get-zen_doc/1533968/pub_5e43a4f1ed9e3c373ebf409f_5e45abd45033cf582d86f770/scale_1200"/>
          <p:cNvPicPr>
            <a:picLocks noChangeAspect="1" noChangeArrowheads="1"/>
          </p:cNvPicPr>
          <p:nvPr/>
        </p:nvPicPr>
        <p:blipFill>
          <a:blip r:embed="rId3" cstate="print"/>
          <a:srcRect r="11592" b="3220"/>
          <a:stretch>
            <a:fillRect/>
          </a:stretch>
        </p:blipFill>
        <p:spPr bwMode="auto">
          <a:xfrm>
            <a:off x="3059832" y="2708920"/>
            <a:ext cx="2880320" cy="2102047"/>
          </a:xfrm>
          <a:prstGeom prst="rect">
            <a:avLst/>
          </a:prstGeom>
          <a:noFill/>
        </p:spPr>
      </p:pic>
      <p:pic>
        <p:nvPicPr>
          <p:cNvPr id="18442" name="Picture 10" descr="https://img-fotki.yandex.ru/get/15528/4037968.6d/0_7a077_7d999d3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437112"/>
            <a:ext cx="3024336" cy="2015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Ну и, конечно, символом праздника является чучело Масленицы, сделанное из соломы и обряженное в яркую одежду. Чучело олицетворяло и сам праздник Масленицы, и злую зиму в последний день Масленицы чучело сжигали на ритуальном костре.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Масленицу всегда принято было как можно больше есть и веселиться.</a:t>
            </a:r>
          </a:p>
        </p:txBody>
      </p:sp>
      <p:pic>
        <p:nvPicPr>
          <p:cNvPr id="17410" name="Picture 2" descr="https://galina-lukas.ru/sites/default/files/721/img_2980.jpg"/>
          <p:cNvPicPr>
            <a:picLocks noChangeAspect="1" noChangeArrowheads="1"/>
          </p:cNvPicPr>
          <p:nvPr/>
        </p:nvPicPr>
        <p:blipFill>
          <a:blip r:embed="rId2" cstate="print"/>
          <a:srcRect t="6526" r="5256"/>
          <a:stretch>
            <a:fillRect/>
          </a:stretch>
        </p:blipFill>
        <p:spPr bwMode="auto">
          <a:xfrm>
            <a:off x="179512" y="1988840"/>
            <a:ext cx="3096344" cy="2037542"/>
          </a:xfrm>
          <a:prstGeom prst="rect">
            <a:avLst/>
          </a:prstGeom>
          <a:noFill/>
        </p:spPr>
      </p:pic>
      <p:pic>
        <p:nvPicPr>
          <p:cNvPr id="17412" name="Picture 4" descr="https://nizhnekamsk-rt.ru/images/uploads/news/2019/2/25/1aa0aa227b7c5b651724f45b424ded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2381669" cy="2880320"/>
          </a:xfrm>
          <a:prstGeom prst="rect">
            <a:avLst/>
          </a:prstGeom>
          <a:noFill/>
        </p:spPr>
      </p:pic>
      <p:pic>
        <p:nvPicPr>
          <p:cNvPr id="17414" name="Picture 6" descr="https://static.tildacdn.com/tild3939-6236-4531-b436-653064323738/yar_4035.jpg"/>
          <p:cNvPicPr>
            <a:picLocks noChangeAspect="1" noChangeArrowheads="1"/>
          </p:cNvPicPr>
          <p:nvPr/>
        </p:nvPicPr>
        <p:blipFill>
          <a:blip r:embed="rId4" cstate="print"/>
          <a:srcRect l="5066" t="6514" r="22559" b="14235"/>
          <a:stretch>
            <a:fillRect/>
          </a:stretch>
        </p:blipFill>
        <p:spPr bwMode="auto">
          <a:xfrm>
            <a:off x="5220072" y="3933056"/>
            <a:ext cx="3456384" cy="2523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Масленица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празднуется семь дней, с понедельника по воскресенье. Вся неделя делится на два периода: Узкая Масленица и Широкая Масленица. Узкая Масленица — первые три дня: понедельник, вторник и среда, Широкая Масленица — это последние четыре дня, с четверга по воскресенье. В первые три дня хозяйкам можно было заниматься домашними делами, делать уборку. С четверга все работы прекращались, и начиналась Широкая Масленица. В эти дни любые работы по хозяйству и по дому запрещались.  Разрешалось только развлекаться и печь блины.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Масленичные приметы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чем больше напечь блинов, тем больше удачи, денег и здоровья будет в семье в этом году. Если же поскупиться на угощение и напечь мало блинов, то с финансами будет неважно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блины получались плохо пропеченными или некрасивыми, это означало, что не за горами трудные времена, болезни и неприятности.  В процессе приготовления блинов надо было обязательно находиться в хорошем настроении, думать о благих делах и желать каждому, кто угостится блинчиком, добра и счастья. У каждой хозяйки были свои личные рецепты блинов на Масленицу, и они не всегда раскрывали свои секреты. Кроме привычных для всех нас яиц, муки и молока, они добавляли в тесто картофель, яблоки, гречиху, орехи, кукурузу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0506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наши предки верили, что холодная и ненастная погода перед началом Масленицы — к хорошему урожаю и благополучию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-20240313-WA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1377154" cy="2448273"/>
          </a:xfrm>
          <a:prstGeom prst="rect">
            <a:avLst/>
          </a:prstGeom>
          <a:noFill/>
        </p:spPr>
      </p:pic>
      <p:pic>
        <p:nvPicPr>
          <p:cNvPr id="1027" name="Picture 3" descr="C:\Users\User\Downloads\IMG-20240313-WA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1838238" cy="2451708"/>
          </a:xfrm>
          <a:prstGeom prst="rect">
            <a:avLst/>
          </a:prstGeom>
          <a:noFill/>
        </p:spPr>
      </p:pic>
      <p:pic>
        <p:nvPicPr>
          <p:cNvPr id="1029" name="Picture 5" descr="C:\Users\User\Downloads\IMG-20240313-WA0135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1224136" cy="2384761"/>
          </a:xfrm>
          <a:prstGeom prst="rect">
            <a:avLst/>
          </a:prstGeom>
          <a:noFill/>
        </p:spPr>
      </p:pic>
      <p:pic>
        <p:nvPicPr>
          <p:cNvPr id="7" name="Picture 5" descr="C:\Users\User\Downloads\IMG-20240313-WA0135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430273"/>
            <a:ext cx="440432" cy="1122018"/>
          </a:xfrm>
          <a:prstGeom prst="rect">
            <a:avLst/>
          </a:prstGeom>
          <a:noFill/>
        </p:spPr>
      </p:pic>
      <p:pic>
        <p:nvPicPr>
          <p:cNvPr id="1030" name="Picture 6" descr="C:\Users\User\Downloads\IMG-20240313-WA0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27715">
            <a:off x="522140" y="3328181"/>
            <a:ext cx="1872208" cy="2496277"/>
          </a:xfrm>
          <a:prstGeom prst="rect">
            <a:avLst/>
          </a:prstGeom>
          <a:noFill/>
        </p:spPr>
      </p:pic>
      <p:pic>
        <p:nvPicPr>
          <p:cNvPr id="1031" name="Picture 7" descr="C:\Users\User\Downloads\IMG-20240313-WA01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16653"/>
            <a:ext cx="1368152" cy="2432271"/>
          </a:xfrm>
          <a:prstGeom prst="rect">
            <a:avLst/>
          </a:prstGeom>
          <a:noFill/>
        </p:spPr>
      </p:pic>
      <p:pic>
        <p:nvPicPr>
          <p:cNvPr id="1032" name="Picture 8" descr="C:\Users\User\Downloads\IMG-20240313-WA01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246196">
            <a:off x="6516216" y="3332989"/>
            <a:ext cx="1872208" cy="2496278"/>
          </a:xfrm>
          <a:prstGeom prst="rect">
            <a:avLst/>
          </a:prstGeom>
          <a:noFill/>
        </p:spPr>
      </p:pic>
      <p:pic>
        <p:nvPicPr>
          <p:cNvPr id="1033" name="Picture 9" descr="C:\Users\User\Downloads\IMG-20240313-WA01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284984"/>
            <a:ext cx="2232248" cy="297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-20240313-WA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6672"/>
            <a:ext cx="2555776" cy="2555776"/>
          </a:xfrm>
          <a:prstGeom prst="rect">
            <a:avLst/>
          </a:prstGeom>
          <a:noFill/>
        </p:spPr>
      </p:pic>
      <p:pic>
        <p:nvPicPr>
          <p:cNvPr id="2051" name="Picture 3" descr="C:\Users\User\Downloads\IMG-20240313-WA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160240" cy="2548955"/>
          </a:xfrm>
          <a:prstGeom prst="rect">
            <a:avLst/>
          </a:prstGeom>
          <a:noFill/>
        </p:spPr>
      </p:pic>
      <p:pic>
        <p:nvPicPr>
          <p:cNvPr id="2052" name="Picture 4" descr="C:\Users\User\Downloads\IMG-20240313-WA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2670"/>
            <a:ext cx="1944216" cy="2592289"/>
          </a:xfrm>
          <a:prstGeom prst="rect">
            <a:avLst/>
          </a:prstGeom>
          <a:noFill/>
        </p:spPr>
      </p:pic>
      <p:pic>
        <p:nvPicPr>
          <p:cNvPr id="2053" name="Picture 5" descr="C:\Users\User\Downloads\IMG-20240313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12977"/>
            <a:ext cx="2160240" cy="2880320"/>
          </a:xfrm>
          <a:prstGeom prst="rect">
            <a:avLst/>
          </a:prstGeom>
          <a:noFill/>
        </p:spPr>
      </p:pic>
      <p:pic>
        <p:nvPicPr>
          <p:cNvPr id="2054" name="Picture 6" descr="C:\Users\User\Downloads\IMG-20240312-WA00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6384" y="3216357"/>
            <a:ext cx="2157704" cy="2876939"/>
          </a:xfrm>
          <a:prstGeom prst="rect">
            <a:avLst/>
          </a:prstGeom>
          <a:noFill/>
        </p:spPr>
      </p:pic>
      <p:pic>
        <p:nvPicPr>
          <p:cNvPr id="2055" name="Picture 7" descr="C:\Users\User\Downloads\IMG-20240313-WA01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284984"/>
            <a:ext cx="205222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20240314_11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08889">
            <a:off x="378961" y="821093"/>
            <a:ext cx="3913871" cy="2204092"/>
          </a:xfrm>
          <a:prstGeom prst="rect">
            <a:avLst/>
          </a:prstGeom>
          <a:noFill/>
        </p:spPr>
      </p:pic>
      <p:pic>
        <p:nvPicPr>
          <p:cNvPr id="3076" name="Picture 4" descr="C:\Users\User\Desktop\20240314_111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2090">
            <a:off x="4851364" y="4007223"/>
            <a:ext cx="3635046" cy="1758433"/>
          </a:xfrm>
          <a:prstGeom prst="rect">
            <a:avLst/>
          </a:prstGeom>
          <a:noFill/>
        </p:spPr>
      </p:pic>
      <p:pic>
        <p:nvPicPr>
          <p:cNvPr id="3077" name="Picture 5" descr="C:\Users\User\Downloads\20240314_111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313" y="741343"/>
            <a:ext cx="3836001" cy="2160240"/>
          </a:xfrm>
          <a:prstGeom prst="rect">
            <a:avLst/>
          </a:prstGeom>
          <a:noFill/>
        </p:spPr>
      </p:pic>
      <p:pic>
        <p:nvPicPr>
          <p:cNvPr id="3078" name="Picture 6" descr="C:\Users\User\Downloads\20240314_111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770" y="3957718"/>
            <a:ext cx="3747166" cy="2110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G-20240313-WA0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9046">
            <a:off x="2716224" y="725165"/>
            <a:ext cx="3920392" cy="5227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ic.rutubelist.ru/video/5f/56/5f5629305cd390d617a0da4aae583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062378" cy="3312368"/>
          </a:xfrm>
          <a:prstGeom prst="rect">
            <a:avLst/>
          </a:prstGeom>
          <a:noFill/>
        </p:spPr>
      </p:pic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475656" y="404664"/>
            <a:ext cx="6372200" cy="144016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28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Веселой вам Масленицы</a:t>
            </a:r>
            <a:endParaRPr lang="ru-RU" sz="28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539552" y="4725144"/>
            <a:ext cx="8064896" cy="7920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вкусных блинов и благополучия!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9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традицией проведения народного праздника – Масленица.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1.Формировать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 детей гражданскую принадлежность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 Развивать духовно-нравственные качества: доброту, великодушие, всепрощение, миролюбие, чуткость и внимание друг к другу;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Воспитывать чувства патриотизма, основанные на русских традициях.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84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один из самых любимых народных праздников, происходящих в конце зимы, всегда отмечался ярко, шумно и весело, с блинами, ярмарками и скоморохами и всегда оставляет самые светлые впечатления, прививая интерес к историческому прошлому страны. В этом празднике переплетаются народные и православные корни, мы отошли от этих традиций, тем самым лишили детей прикоснуться к духовно-нравственным основам, к лучшим образцам устного и музыкального народного творчества, поэтому и возникла идея в проведении праздничного гуляния силами педагогов, родителей и детей.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Руси издавна было принято отмечать смену времен года. Зима всегда была трудным временем для людей: холодно, голодно, темно. Потому приходу весны особенно радовались, и это обязательно нужно было отпраздновать. Наши предки говорили, что молодой Весне сложно одолеть старую коварную Зиму. Чтобы помочь Весне прогнать Зиму, устраивали веселые гулянья на Масленицу. Прощаясь с Зимой, древние славили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Ярилу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языческого бога солнца и плодородия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Масленицу люди старались задобрить, то есть умаслить весну.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праздника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1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предки почитали солнце, как Бога, ведь оно давало жизнь всему. Люди радовались солнцу, которое с приближением весны начинало появляться все чаще. Поэтому и появилась традиция в честь весеннего солнца печь круглые, по форме напоминающие солнце,  лепешки. Считалось, что съев такое кушанье, человек получит частичку солнечного света и тепла. Со временем лепешки заменили блинами. Круглые, румяные, горячие, –  блины являются символом солнца, а значит, обновления и плодородия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Блинов на Масленицу нужно было печь и есть как можно больше. Подавали их со всевозможными начинками: рыбой, капустой, медом, ну и, конечно, с маслом и сметаной. Выпекание блинов стало своего рода ритуалом привлечения солнца, благоденствия, достатка, благополучия. Чем больше будет приготовлено и съедено блинов, тем быстрее начнется весна, тем лучше будет урожай.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hemodan-turov.ru/wp-content/uploads/2021/02/1551868060_shutterstock129034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332656"/>
            <a:ext cx="3469627" cy="2304256"/>
          </a:xfrm>
          <a:prstGeom prst="rect">
            <a:avLst/>
          </a:prstGeom>
          <a:noFill/>
        </p:spPr>
      </p:pic>
      <p:pic>
        <p:nvPicPr>
          <p:cNvPr id="21508" name="Picture 4" descr="https://mykaleidoscope.ru/uploads/posts/2021-09/1632427428_1-mykaleidoscope-ru-p-krasivie-blini-krasivo-fot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3686171" cy="2304256"/>
          </a:xfrm>
          <a:prstGeom prst="rect">
            <a:avLst/>
          </a:prstGeom>
          <a:noFill/>
        </p:spPr>
      </p:pic>
      <p:pic>
        <p:nvPicPr>
          <p:cNvPr id="21510" name="Picture 6" descr="https://u.9111s.ru/uploads/202103/12/a98acc25ba054133f421bf11dde48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2736304" cy="1824203"/>
          </a:xfrm>
          <a:prstGeom prst="rect">
            <a:avLst/>
          </a:prstGeom>
          <a:noFill/>
        </p:spPr>
      </p:pic>
      <p:pic>
        <p:nvPicPr>
          <p:cNvPr id="21512" name="Picture 8" descr="https://podacha-blud.com/uploads/posts/2021-07/1626990457_25-p-tarelka-s-blinami-na-maslenitsu-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08920"/>
            <a:ext cx="2700299" cy="1800200"/>
          </a:xfrm>
          <a:prstGeom prst="rect">
            <a:avLst/>
          </a:prstGeom>
          <a:noFill/>
        </p:spPr>
      </p:pic>
      <p:pic>
        <p:nvPicPr>
          <p:cNvPr id="21514" name="Picture 10" descr="https://podacha-blud.com/uploads/posts/2021-07/1626990457_25-p-tarelka-s-blinami-na-maslenitsu-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97152"/>
            <a:ext cx="2664296" cy="1776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Украшали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деревянное колесо яркими лентами и ходили с ним по улице, закрепив на шесте. Во время всеобщих гуляний обязательно водили хороводы, которые тоже являлись ритуалом, связанным с кругом, то есть с солнцем. Символизировал солнце и огонь: парни зажигали деревянные колеса и скатывали с пригорка. Кто смог прокатить свое колесо без единого его падения, того ожидали в текущем году счастье, удача и достаток.</a:t>
            </a:r>
          </a:p>
        </p:txBody>
      </p:sp>
      <p:pic>
        <p:nvPicPr>
          <p:cNvPr id="20482" name="Picture 2" descr="https://almode.top/uploads/posts/2022-02/1644589542_54-almode-ru-p-karusel-na-maslenitsu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4176464" cy="2787790"/>
          </a:xfrm>
          <a:prstGeom prst="rect">
            <a:avLst/>
          </a:prstGeom>
          <a:noFill/>
        </p:spPr>
      </p:pic>
      <p:pic>
        <p:nvPicPr>
          <p:cNvPr id="20484" name="Picture 4" descr="https://gas-kvas.com/uploads/posts/2023-01/1674034989_gas-kvas-com-p-risunok-na-temu-kalendarnie-prazdniki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297457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Самыми популярными развлечениями,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26064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Масленицы</a:t>
            </a:r>
            <a:r>
              <a:rPr lang="ru-RU" dirty="0"/>
              <a:t>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26064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были катания 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068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лазанье на столб за призом, поедание на время блинов, и, конечно, хороводы, песни и танцы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grandgames.net/puzzle/f1200/maslenitsa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2808312" cy="2279414"/>
          </a:xfrm>
          <a:prstGeom prst="rect">
            <a:avLst/>
          </a:prstGeom>
          <a:noFill/>
        </p:spPr>
      </p:pic>
      <p:pic>
        <p:nvPicPr>
          <p:cNvPr id="19460" name="Picture 4" descr="https://fsd.multiurok.ru/html/2019/03/05/s_5c7eb5dbd79ea/img4.jpg"/>
          <p:cNvPicPr>
            <a:picLocks noChangeAspect="1" noChangeArrowheads="1"/>
          </p:cNvPicPr>
          <p:nvPr/>
        </p:nvPicPr>
        <p:blipFill>
          <a:blip r:embed="rId3" cstate="print"/>
          <a:srcRect l="7087" r="30307"/>
          <a:stretch>
            <a:fillRect/>
          </a:stretch>
        </p:blipFill>
        <p:spPr bwMode="auto">
          <a:xfrm>
            <a:off x="5220072" y="1268760"/>
            <a:ext cx="2103775" cy="2520280"/>
          </a:xfrm>
          <a:prstGeom prst="rect">
            <a:avLst/>
          </a:prstGeom>
          <a:noFill/>
        </p:spPr>
      </p:pic>
      <p:pic>
        <p:nvPicPr>
          <p:cNvPr id="19462" name="Picture 6" descr="https://sun9-24.userapi.com/impf/c849324/v849324552/142d50/hBXPEjmMI3s.jpg?size=469x266&amp;quality=96&amp;sign=fd5847549bce31a85ef12ccda30bfac6&amp;c_uniq_tag=K0OItLBLWcHykcnjKLzalMaXoOPuV7Uu5_y-F3te1mw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861048"/>
            <a:ext cx="4467225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522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 Детский сад №175 «Непоседы» комбинированного вида</vt:lpstr>
      <vt:lpstr>Цель:</vt:lpstr>
      <vt:lpstr>Задачи:</vt:lpstr>
      <vt:lpstr>Актуальность</vt:lpstr>
      <vt:lpstr>История праздника</vt:lpstr>
      <vt:lpstr>Традиции праздника</vt:lpstr>
      <vt:lpstr>Слайд 7</vt:lpstr>
      <vt:lpstr>Слайд 8</vt:lpstr>
      <vt:lpstr>Слайд 9</vt:lpstr>
      <vt:lpstr>Слайд 10</vt:lpstr>
      <vt:lpstr>Слайд 11</vt:lpstr>
      <vt:lpstr>Слайд 12</vt:lpstr>
      <vt:lpstr>Масленичные приметы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№175 «Непоседы» комбинированного вида</dc:title>
  <dc:creator>Admin</dc:creator>
  <cp:lastModifiedBy>Admin</cp:lastModifiedBy>
  <cp:revision>16</cp:revision>
  <dcterms:created xsi:type="dcterms:W3CDTF">2024-03-12T13:02:37Z</dcterms:created>
  <dcterms:modified xsi:type="dcterms:W3CDTF">2024-03-20T10:44:20Z</dcterms:modified>
</cp:coreProperties>
</file>