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6" r:id="rId2"/>
    <p:sldId id="264" r:id="rId3"/>
    <p:sldId id="309" r:id="rId4"/>
    <p:sldId id="310" r:id="rId5"/>
    <p:sldId id="311" r:id="rId6"/>
    <p:sldId id="355" r:id="rId7"/>
    <p:sldId id="322" r:id="rId8"/>
    <p:sldId id="353" r:id="rId9"/>
    <p:sldId id="319" r:id="rId10"/>
    <p:sldId id="334" r:id="rId11"/>
    <p:sldId id="321" r:id="rId12"/>
    <p:sldId id="339" r:id="rId13"/>
    <p:sldId id="340" r:id="rId14"/>
    <p:sldId id="274" r:id="rId15"/>
    <p:sldId id="275" r:id="rId16"/>
    <p:sldId id="356" r:id="rId17"/>
    <p:sldId id="276" r:id="rId18"/>
    <p:sldId id="357" r:id="rId19"/>
    <p:sldId id="278" r:id="rId20"/>
    <p:sldId id="307" r:id="rId21"/>
    <p:sldId id="314" r:id="rId22"/>
    <p:sldId id="315" r:id="rId23"/>
    <p:sldId id="316" r:id="rId24"/>
    <p:sldId id="304" r:id="rId25"/>
    <p:sldId id="305" r:id="rId26"/>
    <p:sldId id="308" r:id="rId27"/>
    <p:sldId id="354" r:id="rId28"/>
    <p:sldId id="291" r:id="rId29"/>
    <p:sldId id="288" r:id="rId30"/>
    <p:sldId id="289" r:id="rId31"/>
    <p:sldId id="290" r:id="rId32"/>
    <p:sldId id="344" r:id="rId33"/>
    <p:sldId id="324" r:id="rId34"/>
    <p:sldId id="337" r:id="rId35"/>
    <p:sldId id="338" r:id="rId36"/>
    <p:sldId id="335" r:id="rId37"/>
    <p:sldId id="326" r:id="rId38"/>
    <p:sldId id="332" r:id="rId39"/>
    <p:sldId id="333" r:id="rId40"/>
    <p:sldId id="336" r:id="rId41"/>
    <p:sldId id="312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37B4-D502-414D-BFFB-0440F804B7A3}" type="datetime1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7613-DCEF-4ECA-8A48-4DE202655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9B%D0%B8%D0%BF%D0%B5%D1%86%D0%BA%D0%B0%D1%8F_%D0%BE%D0%B1%D0%BB%D0%B0%D1%81%D1%82%D1%8C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Элементы краеведения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на уроках математики</a:t>
            </a:r>
            <a:endParaRPr lang="ru-RU" sz="4800" b="1" dirty="0" smtClean="0">
              <a:solidFill>
                <a:srgbClr val="0070C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221163"/>
            <a:ext cx="8424863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Учитель математики 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МБОУ СШ №61 имени  М.И. </a:t>
            </a:r>
            <a:r>
              <a:rPr lang="ru-RU" sz="2400" dirty="0" err="1" smtClean="0">
                <a:solidFill>
                  <a:schemeClr val="tx1"/>
                </a:solidFill>
              </a:rPr>
              <a:t>Неделина</a:t>
            </a:r>
            <a:r>
              <a:rPr lang="ru-RU" sz="2400" dirty="0" smtClean="0">
                <a:solidFill>
                  <a:schemeClr val="tx1"/>
                </a:solidFill>
              </a:rPr>
              <a:t>  г. Липецка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Лаврова О.А.</a:t>
            </a:r>
          </a:p>
        </p:txBody>
      </p:sp>
      <p:pic>
        <p:nvPicPr>
          <p:cNvPr id="2052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H:\Documents and Settings\Aida\Рабочий стол\НОвая ГРАФИКА сборник\1111111111111\ED1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7858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H:\Documents and Settings\Aida\Рабочий стол\НОвая ГРАФИКА сборник\1111111111111\image31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0305">
            <a:off x="1360480" y="428556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WordArt 4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685804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Памятник Петру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3438" y="1214422"/>
            <a:ext cx="4321175" cy="53276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 smtClean="0"/>
              <a:t>     </a:t>
            </a:r>
            <a:r>
              <a:rPr lang="ru-RU" sz="2400" b="1" dirty="0" smtClean="0"/>
              <a:t>Памятник открыт 29 октября 1996г. В честь 300-летия Российского военно-морского флота. Отлит памятник на НЛМК.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     Статуя 5,6м и весом 27т. Двенадцатиметровую колонну постамента  украшают ростры в виде русалок и барельефы, отражающие историю создания флота. Они выполнены липецким скульптором А.Е.Вагнером. Этот памятник стал символом Липецка.</a:t>
            </a:r>
          </a:p>
        </p:txBody>
      </p:sp>
      <p:pic>
        <p:nvPicPr>
          <p:cNvPr id="235526" name="Picture 6" descr="6"/>
          <p:cNvPicPr>
            <a:picLocks noChangeAspect="1" noChangeArrowheads="1"/>
          </p:cNvPicPr>
          <p:nvPr/>
        </p:nvPicPr>
        <p:blipFill>
          <a:blip r:embed="rId2" cstate="print"/>
          <a:srcRect l="14174" r="18898"/>
          <a:stretch>
            <a:fillRect/>
          </a:stretch>
        </p:blipFill>
        <p:spPr bwMode="auto">
          <a:xfrm>
            <a:off x="714348" y="1214421"/>
            <a:ext cx="4000529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125361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464050" cy="335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5000628" y="1214422"/>
            <a:ext cx="3929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 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солнечный летний день тень, падающая от обелиска Петру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на землю, имеет длину 10,5 м. Найдите высоту обелиска, если тень, падающая от человека ростом 160 см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имеет длину 84 см.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4033" name="Group 22"/>
          <p:cNvGrpSpPr>
            <a:grpSpLocks/>
          </p:cNvGrpSpPr>
          <p:nvPr/>
        </p:nvGrpSpPr>
        <p:grpSpPr bwMode="auto">
          <a:xfrm>
            <a:off x="2643174" y="4143380"/>
            <a:ext cx="2224088" cy="1881188"/>
            <a:chOff x="28432" y="24923"/>
            <a:chExt cx="32" cy="28"/>
          </a:xfrm>
        </p:grpSpPr>
        <p:sp>
          <p:nvSpPr>
            <p:cNvPr id="147" name="Line 7"/>
            <p:cNvSpPr>
              <a:spLocks noChangeShapeType="1"/>
            </p:cNvSpPr>
            <p:nvPr/>
          </p:nvSpPr>
          <p:spPr bwMode="auto">
            <a:xfrm flipH="1">
              <a:off x="28433" y="24927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Line 8"/>
            <p:cNvSpPr>
              <a:spLocks noChangeShapeType="1"/>
            </p:cNvSpPr>
            <p:nvPr/>
          </p:nvSpPr>
          <p:spPr bwMode="auto">
            <a:xfrm>
              <a:off x="28433" y="24945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Line 9"/>
            <p:cNvSpPr>
              <a:spLocks noChangeShapeType="1"/>
            </p:cNvSpPr>
            <p:nvPr/>
          </p:nvSpPr>
          <p:spPr bwMode="auto">
            <a:xfrm>
              <a:off x="28457" y="24927"/>
              <a:ext cx="0" cy="1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Line 10"/>
            <p:cNvSpPr>
              <a:spLocks noChangeShapeType="1"/>
            </p:cNvSpPr>
            <p:nvPr/>
          </p:nvSpPr>
          <p:spPr bwMode="auto">
            <a:xfrm>
              <a:off x="28443" y="24937"/>
              <a:ext cx="0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11"/>
            <p:cNvSpPr>
              <a:spLocks noChangeArrowheads="1"/>
            </p:cNvSpPr>
            <p:nvPr/>
          </p:nvSpPr>
          <p:spPr bwMode="auto">
            <a:xfrm>
              <a:off x="28442" y="24937"/>
              <a:ext cx="1" cy="1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Text Box 14"/>
            <p:cNvSpPr txBox="1">
              <a:spLocks noChangeArrowheads="1"/>
            </p:cNvSpPr>
            <p:nvPr/>
          </p:nvSpPr>
          <p:spPr bwMode="auto">
            <a:xfrm>
              <a:off x="28432" y="24945"/>
              <a:ext cx="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ea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 Box 16"/>
            <p:cNvSpPr txBox="1">
              <a:spLocks noChangeArrowheads="1"/>
            </p:cNvSpPr>
            <p:nvPr/>
          </p:nvSpPr>
          <p:spPr bwMode="auto">
            <a:xfrm>
              <a:off x="28456" y="24923"/>
              <a:ext cx="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ea typeface="Times New Roman" pitchFamily="18" charset="0"/>
                  <a:cs typeface="Arial" pitchFamily="34" charset="0"/>
                </a:rPr>
                <a:t>А1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Text Box 17"/>
            <p:cNvSpPr txBox="1">
              <a:spLocks noChangeArrowheads="1"/>
            </p:cNvSpPr>
            <p:nvPr/>
          </p:nvSpPr>
          <p:spPr bwMode="auto">
            <a:xfrm>
              <a:off x="28456" y="24945"/>
              <a:ext cx="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ea typeface="Times New Roman" pitchFamily="18" charset="0"/>
                  <a:cs typeface="Arial" pitchFamily="34" charset="0"/>
                </a:rPr>
                <a:t>С1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 Box 18"/>
            <p:cNvSpPr txBox="1">
              <a:spLocks noChangeArrowheads="1"/>
            </p:cNvSpPr>
            <p:nvPr/>
          </p:nvSpPr>
          <p:spPr bwMode="auto">
            <a:xfrm>
              <a:off x="28441" y="24945"/>
              <a:ext cx="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xt Box 19"/>
            <p:cNvSpPr txBox="1">
              <a:spLocks noChangeArrowheads="1"/>
            </p:cNvSpPr>
            <p:nvPr/>
          </p:nvSpPr>
          <p:spPr bwMode="auto">
            <a:xfrm>
              <a:off x="28440" y="24932"/>
              <a:ext cx="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2" descr="D:\РАЗНОЕ\картинки\города\NPPER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59226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Изображение 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785918" y="4929198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Задача.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Найдите площадь такого ромба, если его сторона 0,6 м, один из углов 60</a:t>
            </a:r>
            <a:r>
              <a:rPr lang="ru-RU" sz="2800" b="1" i="1" baseline="30000" dirty="0">
                <a:solidFill>
                  <a:schemeClr val="accent4">
                    <a:lumMod val="50000"/>
                  </a:schemeClr>
                </a:solidFill>
                <a:sym typeface="Symbol" pitchFamily="18" charset="2"/>
              </a:rPr>
              <a:t>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594955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14343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285720" y="785794"/>
            <a:ext cx="49291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  К декабрю 1970 года часовой мастер М. Т.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Гребёнкин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смонтировал на колокольне  краеведческого музея (ныне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Христорождественский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собор) башенные часы. Диаметр циферблата составляет 2 м. Найдите длину окружности циферблата.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20871048">
            <a:off x="722602" y="2132720"/>
            <a:ext cx="7840993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Визитные карточки городов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Липецкой области 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9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Город Липецк -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административный центр </a:t>
            </a:r>
            <a:r>
              <a:rPr lang="ru-RU" sz="2400" dirty="0" smtClean="0">
                <a:hlinkClick r:id="rId2" tooltip="Липецкая область"/>
              </a:rPr>
              <a:t>Липецкой области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14422"/>
            <a:ext cx="4357687" cy="4572018"/>
          </a:xfrm>
        </p:spPr>
        <p:txBody>
          <a:bodyPr>
            <a:normAutofit fontScale="92500" lnSpcReduction="10000"/>
          </a:bodyPr>
          <a:lstStyle/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u="sng" dirty="0" smtClean="0">
                <a:solidFill>
                  <a:srgbClr val="C00000"/>
                </a:solidFill>
              </a:rPr>
              <a:t>Решите примеры и вы узнаете: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1.Год образования города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1068,73 + 634,27=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2. Население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398024,56 + 111073,44=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3. Площадь Липецка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634,27 – 316,15=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4. Число улиц  на 2019 год.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254,19 + 484,81 =</a:t>
            </a: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  <a:p>
            <a:pPr marL="495300" indent="-4953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28775"/>
            <a:ext cx="4038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6" name="Содержимое 7" descr="Курорты мира Хороший отдыХ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1928802"/>
            <a:ext cx="4857784" cy="392909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Паровоз- визитная карточка города Грязи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214422"/>
            <a:ext cx="4320480" cy="328614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Город Грязи- расположен на реке </a:t>
            </a:r>
            <a:r>
              <a:rPr lang="ru-RU" sz="2400" b="1" dirty="0" err="1" smtClean="0">
                <a:solidFill>
                  <a:schemeClr val="tx1"/>
                </a:solidFill>
              </a:rPr>
              <a:t>Матыра</a:t>
            </a:r>
            <a:r>
              <a:rPr lang="ru-RU" sz="2400" b="1" dirty="0" smtClean="0">
                <a:solidFill>
                  <a:schemeClr val="tx1"/>
                </a:solidFill>
              </a:rPr>
              <a:t> в 30 км от Липецка.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Грязи- крупнейший железнодорожный узел Липецкой области.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В 19 веке вокзал в Грязях был одним из лучших пассажирских зданий на железной дороге России.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Население 75,1 тыс. человек.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57298"/>
            <a:ext cx="4143404" cy="5075239"/>
          </a:xfrm>
        </p:spPr>
        <p:txBody>
          <a:bodyPr/>
          <a:lstStyle/>
          <a:p>
            <a:pPr eaLnBrk="1" hangingPunct="1"/>
            <a:endParaRPr lang="ru-RU" sz="2200" dirty="0" smtClean="0"/>
          </a:p>
        </p:txBody>
      </p:sp>
      <p:pic>
        <p:nvPicPr>
          <p:cNvPr id="19461" name="Picture 6" descr="Грязи 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65383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Парово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3434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14298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названии города рассказывает легенда, что глубокой дождливой осенью 1695 года на пути из Липецка в Воронеж, где царь Пётр1 наметил основать судоверфи, его карета завязла в трясине, лошади выбились из сил. Глядя в окно повелел впредь именовать это место «Грязи».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57188"/>
            <a:ext cx="4357687" cy="5768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Задача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Дождь смыл запятые. Поставьте в нужных местах запятые, чтобы получилось верное равенство: а) 32+18=5;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б) 42+17=212;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в)63-27=603;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г) 3+108=408.</a:t>
            </a:r>
          </a:p>
        </p:txBody>
      </p:sp>
      <p:pic>
        <p:nvPicPr>
          <p:cNvPr id="12293" name="Picture 7" descr="Карета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933825"/>
            <a:ext cx="4371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Вознесенский собор. Главный храм в Ельце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14876" y="1357298"/>
            <a:ext cx="4038600" cy="48053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Строительство храма было рассчитано на 6 лет. Однако оно длилось…..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solidFill>
                  <a:schemeClr val="tx1"/>
                </a:solidFill>
              </a:rPr>
              <a:t>Задача№1.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Найдите 2/5 от числа 110.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Ответ: строительство длилось 44 года с 1845 по 1889 год. При этом колокольня осталась недостроенной.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Задача №2.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Город Елец расположен в 72 км от города Липецк. Из них навстречу друг другу выехали два велосипедиста. Один проезжает в час 13,6 км, а второй – 10,4 км. Через сколько часов они встретятся?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Ответ: 3 часа.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 descr="Вознесенский_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285860"/>
            <a:ext cx="33575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20871048">
            <a:off x="83837" y="2234188"/>
            <a:ext cx="871334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 Липецкой области 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уроках математики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9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165634"/>
          </a:xfrm>
        </p:spPr>
        <p:txBody>
          <a:bodyPr/>
          <a:lstStyle/>
          <a:p>
            <a:r>
              <a:rPr lang="ru-RU" b="1" i="1" dirty="0" smtClean="0"/>
              <a:t>Любовь к родному краю, знание его </a:t>
            </a:r>
          </a:p>
          <a:p>
            <a:pPr>
              <a:buNone/>
            </a:pPr>
            <a:r>
              <a:rPr lang="ru-RU" b="1" i="1" dirty="0" smtClean="0"/>
              <a:t>    истории – основа, на которой только и может осуществляться рост духовной культуры всего общества.</a:t>
            </a:r>
            <a:endParaRPr lang="ru-RU" b="1" dirty="0" smtClean="0"/>
          </a:p>
          <a:p>
            <a:pPr algn="r"/>
            <a:r>
              <a:rPr lang="ru-RU" b="1" dirty="0" smtClean="0"/>
              <a:t>Академик Д.С. Лихачёв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Рисунок 8" descr="050822_03_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331152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4214810" y="428604"/>
            <a:ext cx="42862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   В </a:t>
            </a:r>
            <a:r>
              <a:rPr lang="ru-RU" sz="2400" dirty="0" err="1"/>
              <a:t>Чаплыгинском</a:t>
            </a:r>
            <a:r>
              <a:rPr lang="ru-RU" sz="2400" dirty="0"/>
              <a:t> районе по </a:t>
            </a:r>
            <a:r>
              <a:rPr lang="ru-RU" sz="2400" dirty="0" err="1"/>
              <a:t>Рясскому</a:t>
            </a:r>
            <a:r>
              <a:rPr lang="ru-RU" sz="2400" dirty="0"/>
              <a:t> полю протекают реки, которые носят названия Ряс. Сколько их вы узнаете, решив следующее уравнение: 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7</a:t>
            </a:r>
            <a:r>
              <a:rPr lang="ru-RU" sz="2400" i="1" dirty="0"/>
              <a:t>х</a:t>
            </a:r>
            <a:r>
              <a:rPr lang="ru-RU" sz="2400" dirty="0"/>
              <a:t> – 78 = 3</a:t>
            </a:r>
            <a:r>
              <a:rPr lang="ru-RU" sz="2400" i="1" dirty="0"/>
              <a:t>х</a:t>
            </a:r>
            <a:r>
              <a:rPr lang="ru-RU" sz="2400" dirty="0"/>
              <a:t> – 58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214686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Протяженность реки Дон по территории области 304 км. Длина реки Воронеж на 92 км меньше, чем Дона, а реки </a:t>
            </a:r>
            <a:r>
              <a:rPr lang="ru-RU" sz="2400" dirty="0" err="1" smtClean="0"/>
              <a:t>Байгора</a:t>
            </a:r>
            <a:r>
              <a:rPr lang="ru-RU" sz="2400" dirty="0" smtClean="0"/>
              <a:t> – на 112 км меньше, чем реки Воронеж. Найдите длины крупных рек, протекающих по территории нашей области. </a:t>
            </a:r>
            <a:endParaRPr lang="ru-RU" sz="2400" dirty="0"/>
          </a:p>
        </p:txBody>
      </p:sp>
      <p:pic>
        <p:nvPicPr>
          <p:cNvPr id="7" name="Picture 6" descr="556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67188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343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143380"/>
            <a:ext cx="321914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85720" y="285728"/>
            <a:ext cx="83915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Животный </a:t>
            </a:r>
            <a:r>
              <a:rPr lang="ru-RU" sz="2400" dirty="0"/>
              <a:t>мир области очень разнообразен. </a:t>
            </a:r>
            <a:endParaRPr lang="ru-RU" sz="2400" dirty="0" smtClean="0"/>
          </a:p>
          <a:p>
            <a:r>
              <a:rPr lang="ru-RU" sz="2400" dirty="0" smtClean="0"/>
              <a:t>  Поскольку </a:t>
            </a:r>
            <a:r>
              <a:rPr lang="ru-RU" sz="2400" dirty="0"/>
              <a:t>область расположена в лесостепной зоне, животный мир ее представлен лесными и степными видами. Большинство млекопитающих живут в лесах. </a:t>
            </a:r>
          </a:p>
        </p:txBody>
      </p:sp>
      <p:pic>
        <p:nvPicPr>
          <p:cNvPr id="8" name="Рисунок 7" descr="3343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93323"/>
            <a:ext cx="2371742" cy="29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343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785926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0820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785926"/>
            <a:ext cx="304800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786050" y="285728"/>
            <a:ext cx="3086109" cy="693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Задание   </a:t>
            </a:r>
            <a:r>
              <a:rPr lang="ru-RU" sz="3600" kern="10" dirty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1857364"/>
            <a:ext cx="8275642" cy="4105275"/>
          </a:xfrm>
          <a:prstGeom prst="rect">
            <a:avLst/>
          </a:prstGeom>
          <a:solidFill>
            <a:srgbClr val="FFCC99">
              <a:alpha val="47842"/>
            </a:srgbClr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6000">
              <a:latin typeface="Times New Roman" pitchFamily="18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28596" y="1052513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2400" dirty="0"/>
              <a:t>Отметьте на координатной плоскости точки. Соедините их отрезками.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714348" y="2071678"/>
            <a:ext cx="778674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(- 9; 5), (- 7; 5), (- 6; 6), (- 5; 6), (- 4; 7), (- 4; 6), (- 1; 3), (8; 3), (10; 1), (10; - 4), (9; - 5), (9; - 1), (7; - 7), (5; - 7), (6; - 6), (6; - 4), (5; - 2), (5; - 1), (3; - 2), (0; - 1), (- 3; - 2), (- 3; - 7), (- 5; - 7),      (- 4; - 6), (- 4; - 1),  (- 6; 3), (- 9; 4), (- 9; 5).</a:t>
            </a:r>
            <a:r>
              <a:rPr lang="ru-RU" sz="2800" i="1" dirty="0" smtClean="0"/>
              <a:t>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Глаз: (- 6; 5)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215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Галичья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гора 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28736"/>
            <a:ext cx="4320480" cy="472602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Площадь: 1504,6 км</a:t>
            </a:r>
          </a:p>
          <a:p>
            <a:pPr eaLnBrk="1" hangingPunct="1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Население: 38,8 тыс.чел.</a:t>
            </a:r>
          </a:p>
          <a:p>
            <a:pPr eaLnBrk="1" hangingPunct="1"/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Галичью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гору по праву называют ботаническим феноменом. Здесь растут редчайшие виды растений. Непременно загляните в питомник хищных птиц, где живут соколы-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балобаны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, совы и орёл.</a:t>
            </a:r>
          </a:p>
          <a:p>
            <a:pPr eaLnBrk="1" hangingPunct="1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pic>
        <p:nvPicPr>
          <p:cNvPr id="21510" name="Picture 7" descr="Галичья г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85992"/>
            <a:ext cx="442915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Птицы заповедника.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Сова 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сокол-балобан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3050"/>
            <a:ext cx="4320480" cy="409391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</a:rPr>
              <a:t>Задача.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Сапсан- хищная птица из семейства соколиных.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Вставьте пропущенные цифры и  узнаете, какую скорость они развивают во время охоты в м/с.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6*,64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+ *7,3*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_______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*0,*0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: 62,64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+ 27,36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90 м/с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pic>
        <p:nvPicPr>
          <p:cNvPr id="22533" name="Picture 7" descr="Сокол Балоб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76700"/>
            <a:ext cx="32400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327818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571480"/>
            <a:ext cx="4038600" cy="49498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04374A"/>
                </a:solidFill>
              </a:rPr>
              <a:t>Бобр – самый крупный  грызун России, приспособленный к полуводному образу жизни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eaLnBrk="1" hangingPunct="1"/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Задача №1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Определите длину тела бобра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1. Выпишите из первой строки наименьшее из чисел.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2. Из второй строки наибольшее из чисел.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3. Из третьей – число, которое располагается между двумя другими.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4. Найдите сумму выписанных чисел и получите длину тела бобра в дм.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57166"/>
            <a:ext cx="4320480" cy="409391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Бобровый питомник находится неподалёку от станции Графское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Усманского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района</a:t>
            </a:r>
          </a:p>
        </p:txBody>
      </p:sp>
      <p:pic>
        <p:nvPicPr>
          <p:cNvPr id="24580" name="Picture 7" descr="55555 Боб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33893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57" name="Group 33"/>
          <p:cNvGraphicFramePr>
            <a:graphicFrameLocks noGrp="1"/>
          </p:cNvGraphicFramePr>
          <p:nvPr/>
        </p:nvGraphicFramePr>
        <p:xfrm>
          <a:off x="5000628" y="5000636"/>
          <a:ext cx="2808287" cy="1567406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936625"/>
              </a:tblGrid>
              <a:tr h="495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ru-RU" sz="3600" b="0" dirty="0" smtClean="0">
                <a:ln>
                  <a:noFill/>
                </a:ln>
                <a:solidFill>
                  <a:srgbClr val="FFC000"/>
                </a:solidFill>
                <a:effectLst/>
                <a:cs typeface="Arial" charset="0"/>
              </a:rPr>
              <a:t>Площади и объемы</a:t>
            </a:r>
            <a:endParaRPr lang="ru-RU" sz="3600" dirty="0"/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913312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357290" y="3714752"/>
            <a:ext cx="7786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Задача. </a:t>
            </a:r>
            <a:r>
              <a:rPr lang="ru-RU" sz="2000" dirty="0">
                <a:latin typeface="+mn-lt"/>
              </a:rPr>
              <a:t>В 1702 г. началось строительство Верхнего Липецкого завода на речке </a:t>
            </a:r>
            <a:r>
              <a:rPr lang="ru-RU" sz="2000" dirty="0" err="1">
                <a:latin typeface="+mn-lt"/>
              </a:rPr>
              <a:t>Липовка</a:t>
            </a:r>
            <a:r>
              <a:rPr lang="ru-RU" sz="2000" dirty="0">
                <a:latin typeface="+mn-lt"/>
              </a:rPr>
              <a:t>. В результате была сооружена 58-саженная плотина шириной 10 сажень и высотой – 8 аршин, перегораживающая течение реки </a:t>
            </a:r>
            <a:r>
              <a:rPr lang="ru-RU" sz="2000" dirty="0" err="1">
                <a:latin typeface="+mn-lt"/>
              </a:rPr>
              <a:t>Липовки</a:t>
            </a:r>
            <a:r>
              <a:rPr lang="ru-RU" sz="2000" dirty="0">
                <a:latin typeface="+mn-lt"/>
              </a:rPr>
              <a:t> и образующая водный бассейн – Верхний (или </a:t>
            </a:r>
            <a:r>
              <a:rPr lang="ru-RU" sz="2000" dirty="0" err="1">
                <a:latin typeface="+mn-lt"/>
              </a:rPr>
              <a:t>Липовский</a:t>
            </a:r>
            <a:r>
              <a:rPr lang="ru-RU" sz="2000" dirty="0">
                <a:latin typeface="+mn-lt"/>
              </a:rPr>
              <a:t>) пруд, существующий и поныне под названием Комсомольского пруда.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Найдите объём плотины в современных единицах измерения</a:t>
            </a:r>
            <a:r>
              <a:rPr lang="ru-RU" sz="2000" dirty="0" smtClean="0">
                <a:latin typeface="+mn-lt"/>
              </a:rPr>
              <a:t>,</a:t>
            </a:r>
          </a:p>
          <a:p>
            <a:pPr>
              <a:defRPr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если 1 сажень = 213 см, 1 аршин  = 70 см. </a:t>
            </a:r>
          </a:p>
        </p:txBody>
      </p:sp>
      <p:pic>
        <p:nvPicPr>
          <p:cNvPr id="20486" name="Picture 14" descr="IMG_3612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28624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5720" y="150017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Защищая 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Липецкую землю …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73580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2929"/>
                </a:solidFill>
              </a:rPr>
              <a:t>  402-й истребительный </a:t>
            </a:r>
            <a:r>
              <a:rPr lang="ru-RU" sz="2800" dirty="0" smtClean="0"/>
              <a:t>Севастопольский   Краснознаменный ордена Суворова III степени авиационный полк </a:t>
            </a:r>
            <a:r>
              <a:rPr lang="ru-RU" sz="2800" dirty="0" smtClean="0">
                <a:solidFill>
                  <a:srgbClr val="FF2929"/>
                </a:solidFill>
              </a:rPr>
              <a:t>3 июня 1943 года </a:t>
            </a:r>
            <a:r>
              <a:rPr lang="ru-RU" sz="2800" dirty="0" smtClean="0"/>
              <a:t>перелетел в </a:t>
            </a:r>
            <a:r>
              <a:rPr lang="ru-RU" sz="2800" u="sng" dirty="0" smtClean="0"/>
              <a:t>Липецк</a:t>
            </a:r>
            <a:r>
              <a:rPr lang="ru-RU" sz="2800" dirty="0" smtClean="0"/>
              <a:t>, где был переформирован и доукомплектован. На липецкой земле отметили вторую годовщину полка. </a:t>
            </a:r>
          </a:p>
          <a:p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0" y="0"/>
            <a:ext cx="2143140" cy="1928826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402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968iapzna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5021903" cy="30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440" y="3929066"/>
            <a:ext cx="4000560" cy="236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362651">
            <a:off x="831818" y="2336193"/>
            <a:ext cx="782117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Липецкого курорта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уроках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математики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651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.</a:t>
            </a:r>
            <a:r>
              <a:rPr lang="ru-RU" sz="3200" b="1" i="1" dirty="0" smtClean="0"/>
              <a:t> </a:t>
            </a:r>
            <a:r>
              <a:rPr lang="ru-RU" sz="2800" dirty="0" smtClean="0"/>
              <a:t>Округлите десятичные дроби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а)  88,955 до сотых   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б)  807,13 до единиц  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в)  39,834 до десятых 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121442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88,96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85736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807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4318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39,8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 descr="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71810"/>
            <a:ext cx="5214974" cy="359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3714752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8896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боевых вылетов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807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воздушных боёв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сбито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398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самолётов противника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928662" y="6000768"/>
            <a:ext cx="500066" cy="4286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57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.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>Восстановите запись: </a:t>
            </a:r>
          </a:p>
          <a:p>
            <a:pPr lvl="0"/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4  2 + 1  7 = 2  1  2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5  2 + 4  8 = 10</a:t>
            </a:r>
            <a:r>
              <a:rPr lang="ru-RU" sz="3600" b="1" dirty="0" smtClean="0"/>
              <a:t>       </a:t>
            </a:r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1  6  3 – 2  7 = 1  6  0  3 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714620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571876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3500438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714620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928802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857364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4500571"/>
            <a:ext cx="7358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обезврежено </a:t>
            </a:r>
            <a:r>
              <a:rPr lang="ru-RU" sz="2400" b="1" dirty="0" smtClean="0">
                <a:solidFill>
                  <a:srgbClr val="FF0000"/>
                </a:solidFill>
              </a:rPr>
              <a:t>12 агентов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спецслужб фашистской Германии</a:t>
            </a:r>
          </a:p>
          <a:p>
            <a:r>
              <a:rPr lang="ru-RU" sz="2400" dirty="0" smtClean="0"/>
              <a:t>организовано и обучено </a:t>
            </a:r>
            <a:r>
              <a:rPr lang="ru-RU" sz="2400" b="1" dirty="0" smtClean="0">
                <a:solidFill>
                  <a:srgbClr val="FF0000"/>
                </a:solidFill>
              </a:rPr>
              <a:t>10 партизанских отрядов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свыше </a:t>
            </a:r>
            <a:r>
              <a:rPr lang="ru-RU" sz="2400" b="1" dirty="0" smtClean="0">
                <a:solidFill>
                  <a:srgbClr val="FF0000"/>
                </a:solidFill>
              </a:rPr>
              <a:t>160</a:t>
            </a:r>
            <a:r>
              <a:rPr lang="ru-RU" sz="2400" b="1" dirty="0" smtClean="0"/>
              <a:t> </a:t>
            </a:r>
            <a:r>
              <a:rPr lang="ru-RU" sz="2400" dirty="0" smtClean="0"/>
              <a:t>уроженцев Липецкой области удостоены звания </a:t>
            </a:r>
            <a:r>
              <a:rPr lang="ru-RU" sz="2400" b="1" dirty="0" smtClean="0">
                <a:solidFill>
                  <a:srgbClr val="FF0000"/>
                </a:solidFill>
              </a:rPr>
              <a:t>Героя Советского Союза 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214678" y="1857364"/>
            <a:ext cx="1071570" cy="928694"/>
          </a:xfrm>
          <a:prstGeom prst="star12">
            <a:avLst/>
          </a:prstGeom>
          <a:noFill/>
          <a:ln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3357554" y="3500438"/>
            <a:ext cx="1357322" cy="1000132"/>
          </a:xfrm>
          <a:prstGeom prst="star12">
            <a:avLst/>
          </a:prstGeom>
          <a:noFill/>
          <a:ln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2786050" y="2714620"/>
            <a:ext cx="1071570" cy="928694"/>
          </a:xfrm>
          <a:prstGeom prst="star12">
            <a:avLst/>
          </a:prstGeom>
          <a:noFill/>
          <a:ln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charset="0"/>
              </a:rPr>
            </a:br>
            <a:r>
              <a:rPr lang="ru-RU" sz="4000" b="0" dirty="0" smtClean="0">
                <a:ln>
                  <a:noFill/>
                </a:ln>
                <a:solidFill>
                  <a:srgbClr val="FFC000"/>
                </a:solidFill>
                <a:effectLst/>
                <a:cs typeface="Arial" charset="0"/>
              </a:rPr>
              <a:t>Проценты</a:t>
            </a:r>
            <a:br>
              <a:rPr lang="ru-RU" sz="4000" b="0" dirty="0" smtClean="0">
                <a:ln>
                  <a:noFill/>
                </a:ln>
                <a:solidFill>
                  <a:srgbClr val="FFC000"/>
                </a:solidFill>
                <a:effectLst/>
                <a:cs typeface="Arial" charset="0"/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01000" y="6072188"/>
            <a:ext cx="285750" cy="3286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500063" y="1071563"/>
            <a:ext cx="8388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 Липецких железоделательных заводах на один выпуск в сутки одна домна употребляла 120 пудов руды, из которой выплавлялось 43% чугуна. Сколько пудов чугуна выплавлялось в сутки на одной домне Липецких заводов?</a:t>
            </a:r>
          </a:p>
        </p:txBody>
      </p:sp>
      <p:pic>
        <p:nvPicPr>
          <p:cNvPr id="819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068638"/>
            <a:ext cx="39608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Изображение 0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068638"/>
            <a:ext cx="3429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20871048">
            <a:off x="253526" y="2234188"/>
            <a:ext cx="83739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по математической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грамотности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9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Памятник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Александру Сергеевичу Пушкину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500563" cy="4392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b="1" dirty="0" smtClean="0"/>
              <a:t>Памятник А.С.Пушкину установлен  в 1999г. к 200-летию со дня рождения поэта. Скульптура отлита из металла и  стоит  на невысоком, отделанном под гранит, постаменте</a:t>
            </a:r>
            <a:r>
              <a:rPr lang="ru-RU" dirty="0" smtClean="0"/>
              <a:t>. </a:t>
            </a:r>
          </a:p>
        </p:txBody>
      </p:sp>
      <p:pic>
        <p:nvPicPr>
          <p:cNvPr id="5" name="Picture 7" descr="0_12ae4_76f9dce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3714776" cy="470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3962182" cy="395128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Постамент памятника Пушкину имеет форму прямоугольного параллелепипеда с размерами 150 см, 77 см и 100см. Какую площадь занимает постамент? (Ответ выразите в квадратных метрах )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6" descr="Пушки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357687" y="1357298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2500306"/>
            <a:ext cx="4535364" cy="40250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Петровский спуск имеет 117 ступенек. Ширина ступеньки 35 см, высота 20 см. Определите длину подъема на Соборную площадь. </a:t>
            </a:r>
            <a:endParaRPr lang="ru-RU" dirty="0"/>
          </a:p>
        </p:txBody>
      </p:sp>
      <p:pic>
        <p:nvPicPr>
          <p:cNvPr id="7" name="Рисунок 8" descr="clubphoto2-2-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176713" cy="277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428604"/>
            <a:ext cx="8001056" cy="46805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Сколько  упаковок плитки размером 30*60 см потребуется для реконструкции памятника на месте конторы Липецких железных заводов, чтобы заменить  керамические плиты размером 200*300мм, если в 1 коробке 12 плиток ?</a:t>
            </a:r>
            <a:endParaRPr lang="ru-RU" sz="2400" b="1" dirty="0"/>
          </a:p>
        </p:txBody>
      </p:sp>
      <p:pic>
        <p:nvPicPr>
          <p:cNvPr id="5" name="Рисунок 4" descr="Изображение 06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3116"/>
            <a:ext cx="4214842" cy="44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lipe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9725"/>
            <a:ext cx="7286625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4393406" y="2607469"/>
            <a:ext cx="1357313" cy="1000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карту найдите расстояние от Лебедяни до Липецка. </a:t>
            </a:r>
          </a:p>
          <a:p>
            <a:r>
              <a:rPr lang="ru-RU" dirty="0" smtClean="0"/>
              <a:t>Сколько бензина потребуется на поездку от Лебедяни до Липецка, если на 200км расходуется 24 литра?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Рисунок 11" descr="D:\ОЛЬГА\Фотографии Липецка\работа\парк\нп 19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3817935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4500562" y="1142984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</a:t>
            </a:r>
            <a:r>
              <a:rPr lang="ru-RU" sz="2400" dirty="0"/>
              <a:t>Площадь Нижнего парка города Липецка, основанного в 1805 году, равна 30 га. Выразите площадь Нижнего парка в арах</a:t>
            </a:r>
            <a:r>
              <a:rPr lang="ru-RU" sz="2000" dirty="0"/>
              <a:t>.</a:t>
            </a:r>
          </a:p>
        </p:txBody>
      </p:sp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428596" y="3929066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На Липецком курорте первый фонтан с минеральной водой был открыт в 1866 году. Сколько лет этому фонтану?</a:t>
            </a:r>
          </a:p>
        </p:txBody>
      </p:sp>
      <p:pic>
        <p:nvPicPr>
          <p:cNvPr id="20488" name="Рисунок 4" descr="D:\ОЛЬГА\Фотографии Липецка\работа\курорт\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84538"/>
            <a:ext cx="27051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000108"/>
            <a:ext cx="8856984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</a:t>
            </a:r>
            <a:r>
              <a:rPr lang="ru-RU" sz="3100" b="1" dirty="0" smtClean="0"/>
              <a:t> </a:t>
            </a:r>
            <a:r>
              <a:rPr lang="ru-RU" sz="3100" dirty="0" smtClean="0"/>
              <a:t>Липецкой области ежегодно образуется более 5 млн. тонн отходов производства и потребления. В период с 2015 по 2021 г. на предприятиях Липецкой области было образовано токсических отходов: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285992"/>
          <a:ext cx="8929684" cy="2500330"/>
        </p:xfrm>
        <a:graphic>
          <a:graphicData uri="http://schemas.openxmlformats.org/drawingml/2006/table">
            <a:tbl>
              <a:tblPr/>
              <a:tblGrid>
                <a:gridCol w="1210805"/>
                <a:gridCol w="1020296"/>
                <a:gridCol w="1115991"/>
                <a:gridCol w="1115991"/>
                <a:gridCol w="1115991"/>
                <a:gridCol w="1116870"/>
                <a:gridCol w="1116870"/>
                <a:gridCol w="1116870"/>
              </a:tblGrid>
              <a:tr h="882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Отходы, тыс. тонн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4380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4297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4268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5049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5407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5740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57356" y="550070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Постройте столбчатую диаграмму образования токсических отходов за этот промежуток времени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305109">
            <a:off x="1518792" y="1812923"/>
            <a:ext cx="5566009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внимание!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Рисунок 12" descr="D:\ОЛЬГА\Фотографии Липецка\работа\курорт\0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527425" cy="228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859338" y="177323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4071934" y="785794"/>
            <a:ext cx="43910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  </a:t>
            </a:r>
            <a:r>
              <a:rPr lang="ru-RU" sz="2400" dirty="0"/>
              <a:t>В 1809 г. при Липецком курорте минеральных вод впервые открывается библиотека. Первоначально в ней было всего 18 книг на русском языке, на немецком – на  100 книг больше, чем на русском, на французском языке – на 172 книге больше, чем на немецком языке. 234 книги были на других языках.</a:t>
            </a:r>
            <a:r>
              <a:rPr lang="ru-RU" sz="2400" i="1" dirty="0"/>
              <a:t> </a:t>
            </a:r>
            <a:r>
              <a:rPr lang="ru-RU" sz="2400" dirty="0"/>
              <a:t>Сколько всего книг было в библиотеке курорта? </a:t>
            </a:r>
          </a:p>
        </p:txBody>
      </p:sp>
      <p:pic>
        <p:nvPicPr>
          <p:cNvPr id="9" name="Рисунок 8" descr="foto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3786188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928670"/>
            <a:ext cx="4071966" cy="534150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</a:t>
            </a:r>
            <a:r>
              <a:rPr lang="ru-RU" sz="3800" b="1" dirty="0" smtClean="0">
                <a:solidFill>
                  <a:schemeClr val="tx1"/>
                </a:solidFill>
              </a:rPr>
              <a:t>Большое внимание уделялось Липецкому курорту в годы после Великой Отечественной войны. Его пропускная способность увеличивается за счет методов лечения и увеличения новых площадей. В 1945 году на Липецком курорте прошли курс лечения 1902 человека, в 1954 году их число увеличилось на 1792 человека, а в конце 1959 года поправили свое здоровье на 1306 человек больше, чем в 1954 году. Сколько человек поправили свое здоровье на Липецком курорте в 1954 и 1959 годах? </a:t>
            </a:r>
          </a:p>
          <a:p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428736"/>
            <a:ext cx="342902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ОЛЬГА\Фотографии Липецка\работа\курорт\03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20871048">
            <a:off x="1169994" y="2234188"/>
            <a:ext cx="654102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Мой город на уроках</a:t>
            </a:r>
          </a:p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геометрии</a:t>
            </a:r>
          </a:p>
        </p:txBody>
      </p:sp>
      <p:pic>
        <p:nvPicPr>
          <p:cNvPr id="19459" name="Picture 8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2196">
            <a:off x="7089775" y="5486400"/>
            <a:ext cx="1174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Памятники истории города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586787" cy="1000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9" descr="П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14312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1357313"/>
            <a:ext cx="828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Памятник  зарождению металлургии в Липецке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2143125"/>
            <a:ext cx="392906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Длина окружности одной из </a:t>
            </a:r>
            <a:r>
              <a:rPr lang="ru-RU" sz="2400" b="1" dirty="0" smtClean="0">
                <a:latin typeface="+mn-lt"/>
              </a:rPr>
              <a:t>пушек </a:t>
            </a:r>
            <a:r>
              <a:rPr lang="ru-RU" sz="2400" b="1" dirty="0">
                <a:latin typeface="+mn-lt"/>
              </a:rPr>
              <a:t>89 см. Какого диаметра нужно было отливать ядра для таких пушек?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(Ответ округлите до целых)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G_2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71546"/>
            <a:ext cx="3671888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357686" y="476250"/>
            <a:ext cx="478631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Митрофан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Алексеевич Клюев родился в Липецке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21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апреля 1848 г.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свою благотворительную помощь многим нуждающимся учреждениям города в 1903 г. он избирается городским головой Липецка.  15 июля 2006 г. на улице Советской недалеко от драмтеатра ему был воздвигнут памятник. </a:t>
            </a:r>
            <a:r>
              <a:rPr lang="ru-RU" sz="2400" b="1" dirty="0" smtClean="0">
                <a:solidFill>
                  <a:srgbClr val="FF0000"/>
                </a:solidFill>
              </a:rPr>
              <a:t>Задача.  </a:t>
            </a:r>
            <a:r>
              <a:rPr lang="ru-RU" sz="2400" b="1" dirty="0"/>
              <a:t>В основании постамента  памятника Клюеву находится равнобедренная трапеция, основания которой </a:t>
            </a:r>
            <a:r>
              <a:rPr lang="ru-RU" sz="2400" b="1" dirty="0" smtClean="0"/>
              <a:t>        1,4  </a:t>
            </a:r>
            <a:r>
              <a:rPr lang="ru-RU" sz="2400" b="1" dirty="0"/>
              <a:t>м и 2 м, угол при основании 60°. Найти длины боковых сторон.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1670</Words>
  <Application>Microsoft Office PowerPoint</Application>
  <PresentationFormat>Экран (4:3)</PresentationFormat>
  <Paragraphs>179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Элементы краеведения  на уроках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 Памятники истории города  </vt:lpstr>
      <vt:lpstr>Слайд 9</vt:lpstr>
      <vt:lpstr>Слайд 10</vt:lpstr>
      <vt:lpstr>Слайд 11</vt:lpstr>
      <vt:lpstr>Слайд 12</vt:lpstr>
      <vt:lpstr>Слайд 13</vt:lpstr>
      <vt:lpstr>Слайд 14</vt:lpstr>
      <vt:lpstr>Город Липецк - административный центр Липецкой области </vt:lpstr>
      <vt:lpstr>Паровоз- визитная карточка города Грязи</vt:lpstr>
      <vt:lpstr>Слайд 17</vt:lpstr>
      <vt:lpstr>Вознесенский собор. Главный храм в Ельце</vt:lpstr>
      <vt:lpstr>Слайд 19</vt:lpstr>
      <vt:lpstr>Слайд 20</vt:lpstr>
      <vt:lpstr>Слайд 21</vt:lpstr>
      <vt:lpstr>Слайд 22</vt:lpstr>
      <vt:lpstr>Слайд 23</vt:lpstr>
      <vt:lpstr>Галичья гора </vt:lpstr>
      <vt:lpstr>Птицы заповедника. Сова и сокол-балобан</vt:lpstr>
      <vt:lpstr>Слайд 26</vt:lpstr>
      <vt:lpstr>Площади и объемы</vt:lpstr>
      <vt:lpstr>Слайд 28</vt:lpstr>
      <vt:lpstr>Слайд 29</vt:lpstr>
      <vt:lpstr>Слайд 30</vt:lpstr>
      <vt:lpstr>Слайд 31</vt:lpstr>
      <vt:lpstr> Проценты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 В Липецкой области ежегодно образуется более 5 млн. тонн отходов производства и потребления. В период с 2015 по 2021 г. на предприятиях Липецкой области было образовано токсических отходов:     </vt:lpstr>
      <vt:lpstr>Слайд 41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Оля</cp:lastModifiedBy>
  <cp:revision>1311</cp:revision>
  <dcterms:created xsi:type="dcterms:W3CDTF">2018-02-25T09:09:03Z</dcterms:created>
  <dcterms:modified xsi:type="dcterms:W3CDTF">2024-03-05T13:21:58Z</dcterms:modified>
</cp:coreProperties>
</file>