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70" r:id="rId6"/>
    <p:sldId id="260" r:id="rId7"/>
    <p:sldId id="261" r:id="rId8"/>
    <p:sldId id="262" r:id="rId9"/>
    <p:sldId id="263" r:id="rId10"/>
    <p:sldId id="264" r:id="rId11"/>
    <p:sldId id="265" r:id="rId12"/>
    <p:sldId id="266" r:id="rId13"/>
    <p:sldId id="267" r:id="rId14"/>
    <p:sldId id="268" r:id="rId15"/>
    <p:sldId id="269"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12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5E08E6-0294-442E-BC5F-E2E8E4EB5006}" type="datetimeFigureOut">
              <a:rPr lang="ru-RU" smtClean="0"/>
              <a:t>23.11.2022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531219-BA6C-4A86-A4A1-E65FC698AD0D}" type="slidenum">
              <a:rPr lang="ru-RU" smtClean="0"/>
              <a:t>‹#›</a:t>
            </a:fld>
            <a:endParaRPr lang="ru-RU"/>
          </a:p>
        </p:txBody>
      </p:sp>
    </p:spTree>
    <p:extLst>
      <p:ext uri="{BB962C8B-B14F-4D97-AF65-F5344CB8AC3E}">
        <p14:creationId xmlns:p14="http://schemas.microsoft.com/office/powerpoint/2010/main" val="1680633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C531219-BA6C-4A86-A4A1-E65FC698AD0D}" type="slidenum">
              <a:rPr lang="ru-RU" smtClean="0"/>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23.11.2022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23.11.2022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23.11.2022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23.11.2022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IMG_3105.PN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1259632" y="1556792"/>
            <a:ext cx="6840760" cy="3046988"/>
          </a:xfrm>
          <a:prstGeom prst="rect">
            <a:avLst/>
          </a:prstGeom>
          <a:noFill/>
        </p:spPr>
        <p:txBody>
          <a:bodyPr wrap="square" rtlCol="0">
            <a:spAutoFit/>
          </a:bodyPr>
          <a:lstStyle/>
          <a:p>
            <a:pPr algn="ctr"/>
            <a:r>
              <a:rPr lang="en-US" sz="96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Aharoni" pitchFamily="2" charset="-79"/>
                <a:cs typeface="Aharoni" pitchFamily="2" charset="-79"/>
              </a:rPr>
              <a:t>Healthy lifestyle</a:t>
            </a:r>
            <a:endParaRPr lang="ru-RU" sz="96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cs typeface="Aharoni" pitchFamily="2" charset="-79"/>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IMG_3105.PN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755576" y="404664"/>
            <a:ext cx="7704856" cy="1077218"/>
          </a:xfrm>
          <a:prstGeom prst="rect">
            <a:avLst/>
          </a:prstGeom>
          <a:noFill/>
        </p:spPr>
        <p:txBody>
          <a:bodyPr wrap="square" rtlCol="0">
            <a:spAutoFit/>
          </a:bodyPr>
          <a:lstStyle/>
          <a:p>
            <a:pPr algn="ctr"/>
            <a:r>
              <a:rPr lang="en-US" sz="32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Aharoni" pitchFamily="2" charset="-79"/>
                <a:cs typeface="Aharoni" pitchFamily="2" charset="-79"/>
              </a:rPr>
              <a:t>Your body needs fats that reserve energy and calories.</a:t>
            </a:r>
            <a:endParaRPr lang="ru-RU" sz="32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cs typeface="Aharoni" pitchFamily="2" charset="-79"/>
            </a:endParaRPr>
          </a:p>
        </p:txBody>
      </p:sp>
      <p:pic>
        <p:nvPicPr>
          <p:cNvPr id="6" name="Рисунок 5" descr="IMG_3088.JPG"/>
          <p:cNvPicPr>
            <a:picLocks noChangeAspect="1"/>
          </p:cNvPicPr>
          <p:nvPr/>
        </p:nvPicPr>
        <p:blipFill>
          <a:blip r:embed="rId3" cstate="print"/>
          <a:stretch>
            <a:fillRect/>
          </a:stretch>
        </p:blipFill>
        <p:spPr>
          <a:xfrm>
            <a:off x="1115616" y="1700808"/>
            <a:ext cx="6768752" cy="451713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IMG_3105.PN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683568" y="404664"/>
            <a:ext cx="7884368" cy="1077218"/>
          </a:xfrm>
          <a:prstGeom prst="rect">
            <a:avLst/>
          </a:prstGeom>
          <a:noFill/>
        </p:spPr>
        <p:txBody>
          <a:bodyPr wrap="square" rtlCol="0">
            <a:spAutoFit/>
          </a:bodyPr>
          <a:lstStyle/>
          <a:p>
            <a:pPr algn="ctr"/>
            <a:r>
              <a:rPr lang="en-US" sz="32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Aharoni" pitchFamily="2" charset="-79"/>
                <a:cs typeface="Aharoni" pitchFamily="2" charset="-79"/>
              </a:rPr>
              <a:t>Carbohydrates are the main supplier of energy life.</a:t>
            </a:r>
            <a:endParaRPr lang="ru-RU" sz="32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cs typeface="Aharoni" pitchFamily="2" charset="-79"/>
            </a:endParaRPr>
          </a:p>
        </p:txBody>
      </p:sp>
      <p:pic>
        <p:nvPicPr>
          <p:cNvPr id="7" name="Рисунок 6" descr="IMG_3091.JPG"/>
          <p:cNvPicPr>
            <a:picLocks noChangeAspect="1"/>
          </p:cNvPicPr>
          <p:nvPr/>
        </p:nvPicPr>
        <p:blipFill>
          <a:blip r:embed="rId3" cstate="print"/>
          <a:stretch>
            <a:fillRect/>
          </a:stretch>
        </p:blipFill>
        <p:spPr>
          <a:xfrm>
            <a:off x="827584" y="1772816"/>
            <a:ext cx="7620000" cy="44323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G_3105.PNG"/>
          <p:cNvPicPr>
            <a:picLocks noChangeAspect="1"/>
          </p:cNvPicPr>
          <p:nvPr/>
        </p:nvPicPr>
        <p:blipFill>
          <a:blip r:embed="rId2" cstate="print"/>
          <a:stretch>
            <a:fillRect/>
          </a:stretch>
        </p:blipFill>
        <p:spPr>
          <a:xfrm>
            <a:off x="0" y="0"/>
            <a:ext cx="9144000" cy="6858000"/>
          </a:xfrm>
          <a:prstGeom prst="rect">
            <a:avLst/>
          </a:prstGeom>
        </p:spPr>
      </p:pic>
      <p:pic>
        <p:nvPicPr>
          <p:cNvPr id="11" name="Рисунок 10" descr="IMG_3090.JPG"/>
          <p:cNvPicPr>
            <a:picLocks noChangeAspect="1"/>
          </p:cNvPicPr>
          <p:nvPr/>
        </p:nvPicPr>
        <p:blipFill>
          <a:blip r:embed="rId3" cstate="print"/>
          <a:stretch>
            <a:fillRect/>
          </a:stretch>
        </p:blipFill>
        <p:spPr>
          <a:xfrm>
            <a:off x="4572000" y="3933056"/>
            <a:ext cx="3556000" cy="2540000"/>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sp>
        <p:nvSpPr>
          <p:cNvPr id="8" name="TextBox 7"/>
          <p:cNvSpPr txBox="1"/>
          <p:nvPr/>
        </p:nvSpPr>
        <p:spPr>
          <a:xfrm>
            <a:off x="179512" y="188640"/>
            <a:ext cx="8964488" cy="2523768"/>
          </a:xfrm>
          <a:prstGeom prst="rect">
            <a:avLst/>
          </a:prstGeom>
          <a:noFill/>
        </p:spPr>
        <p:txBody>
          <a:bodyPr wrap="square" rtlCol="0">
            <a:spAutoFit/>
          </a:bodyPr>
          <a:lstStyle/>
          <a:p>
            <a:pPr algn="ctr"/>
            <a:r>
              <a:rPr lang="en-US" sz="28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Aharoni" pitchFamily="2" charset="-79"/>
                <a:cs typeface="Aharoni" pitchFamily="2" charset="-79"/>
              </a:rPr>
              <a:t>Dietary fibers stimulate good digestion, protect the organism from dietary carcinogens and help to prevent many diseases. That’s why it is not recommended to limit you in products, which contain proteins, fats, and carbohydrates. </a:t>
            </a:r>
            <a:endParaRPr lang="ru-RU" sz="28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cs typeface="Aharoni" pitchFamily="2" charset="-79"/>
            </a:endParaRPr>
          </a:p>
          <a:p>
            <a:endParaRPr lang="ru-RU" dirty="0"/>
          </a:p>
        </p:txBody>
      </p:sp>
      <p:pic>
        <p:nvPicPr>
          <p:cNvPr id="9" name="Рисунок 8" descr="IMG_3087.JPG"/>
          <p:cNvPicPr>
            <a:picLocks noChangeAspect="1"/>
          </p:cNvPicPr>
          <p:nvPr/>
        </p:nvPicPr>
        <p:blipFill>
          <a:blip r:embed="rId4" cstate="print"/>
          <a:stretch>
            <a:fillRect/>
          </a:stretch>
        </p:blipFill>
        <p:spPr>
          <a:xfrm>
            <a:off x="2483767" y="2492896"/>
            <a:ext cx="3744417" cy="2256252"/>
          </a:xfrm>
          <a:prstGeom prst="rect">
            <a:avLst/>
          </a:prstGeom>
          <a:ln>
            <a:noFill/>
          </a:ln>
          <a:effectLst>
            <a:outerShdw blurRad="292100" dist="139700" dir="2700000" algn="tl" rotWithShape="0">
              <a:srgbClr val="333333">
                <a:alpha val="65000"/>
              </a:srgbClr>
            </a:outerShdw>
          </a:effectLst>
        </p:spPr>
      </p:pic>
      <p:pic>
        <p:nvPicPr>
          <p:cNvPr id="10" name="Рисунок 9" descr="IMG_3089.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592" y="4149080"/>
            <a:ext cx="3456384" cy="218527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IMG_3105.PN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251520" y="260648"/>
            <a:ext cx="8712968" cy="1384995"/>
          </a:xfrm>
          <a:prstGeom prst="rect">
            <a:avLst/>
          </a:prstGeom>
          <a:noFill/>
        </p:spPr>
        <p:txBody>
          <a:bodyPr wrap="square" rtlCol="0">
            <a:spAutoFit/>
          </a:bodyPr>
          <a:lstStyle/>
          <a:p>
            <a:pPr algn="ctr"/>
            <a:r>
              <a:rPr lang="en-US" sz="28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Aharoni" pitchFamily="2" charset="-79"/>
                <a:cs typeface="Aharoni" pitchFamily="2" charset="-79"/>
              </a:rPr>
              <a:t>But it is necessary to limit yourself in sweets, salt, spicy and fried food, and also strong carbonated drinks.</a:t>
            </a:r>
            <a:endParaRPr lang="ru-RU" sz="28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cs typeface="Aharoni" pitchFamily="2" charset="-79"/>
            </a:endParaRPr>
          </a:p>
        </p:txBody>
      </p:sp>
      <p:pic>
        <p:nvPicPr>
          <p:cNvPr id="9" name="Рисунок 8" descr="IMG_3095.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39552" y="2852936"/>
            <a:ext cx="3168352" cy="2408376"/>
          </a:xfrm>
          <a:prstGeom prst="rect">
            <a:avLst/>
          </a:prstGeom>
          <a:ln>
            <a:noFill/>
          </a:ln>
          <a:effectLst>
            <a:outerShdw blurRad="292100" dist="139700" dir="2700000" algn="tl" rotWithShape="0">
              <a:srgbClr val="333333">
                <a:alpha val="65000"/>
              </a:srgbClr>
            </a:outerShdw>
          </a:effectLst>
        </p:spPr>
      </p:pic>
      <p:pic>
        <p:nvPicPr>
          <p:cNvPr id="6" name="Рисунок 5" descr="IMG_3092.JPG"/>
          <p:cNvPicPr>
            <a:picLocks noChangeAspect="1"/>
          </p:cNvPicPr>
          <p:nvPr/>
        </p:nvPicPr>
        <p:blipFill>
          <a:blip r:embed="rId4" cstate="print"/>
          <a:stretch>
            <a:fillRect/>
          </a:stretch>
        </p:blipFill>
        <p:spPr>
          <a:xfrm>
            <a:off x="4427984" y="2708920"/>
            <a:ext cx="4176464" cy="2728623"/>
          </a:xfrm>
          <a:prstGeom prst="rect">
            <a:avLst/>
          </a:prstGeom>
          <a:ln>
            <a:noFill/>
          </a:ln>
          <a:effectLst>
            <a:outerShdw blurRad="292100" dist="139700" dir="2700000" algn="tl" rotWithShape="0">
              <a:srgbClr val="333333">
                <a:alpha val="65000"/>
              </a:srgbClr>
            </a:outerShdw>
          </a:effectLst>
        </p:spPr>
      </p:pic>
      <p:pic>
        <p:nvPicPr>
          <p:cNvPr id="8" name="Рисунок 7" descr="IMG_3094.JPG"/>
          <p:cNvPicPr>
            <a:picLocks noChangeAspect="1"/>
          </p:cNvPicPr>
          <p:nvPr/>
        </p:nvPicPr>
        <p:blipFill>
          <a:blip r:embed="rId5" cstate="print"/>
          <a:stretch>
            <a:fillRect/>
          </a:stretch>
        </p:blipFill>
        <p:spPr>
          <a:xfrm>
            <a:off x="2843808" y="4509120"/>
            <a:ext cx="3101038" cy="2107196"/>
          </a:xfrm>
          <a:prstGeom prst="rect">
            <a:avLst/>
          </a:prstGeom>
          <a:ln>
            <a:noFill/>
          </a:ln>
          <a:effectLst>
            <a:outerShdw blurRad="292100" dist="139700" dir="2700000" algn="tl" rotWithShape="0">
              <a:srgbClr val="333333">
                <a:alpha val="65000"/>
              </a:srgbClr>
            </a:outerShdw>
          </a:effectLst>
        </p:spPr>
      </p:pic>
      <p:pic>
        <p:nvPicPr>
          <p:cNvPr id="7" name="Рисунок 6" descr="IMG_3093.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87824" y="1628800"/>
            <a:ext cx="2916324" cy="1944216"/>
          </a:xfrm>
          <a:prstGeom prst="rect">
            <a:avLst/>
          </a:prstGeom>
          <a:ln>
            <a:noFill/>
          </a:ln>
          <a:effectLst>
            <a:outerShdw blurRad="292100" dist="139700" dir="2700000" algn="tl" rotWithShape="0">
              <a:srgbClr val="333333">
                <a:alpha val="65000"/>
              </a:srgbClr>
            </a:outerShdw>
          </a:effectLst>
        </p:spPr>
      </p:pic>
      <p:sp>
        <p:nvSpPr>
          <p:cNvPr id="14" name="Знак запрета 13"/>
          <p:cNvSpPr/>
          <p:nvPr/>
        </p:nvSpPr>
        <p:spPr>
          <a:xfrm>
            <a:off x="2411760" y="1988840"/>
            <a:ext cx="3888432" cy="3888432"/>
          </a:xfrm>
          <a:prstGeom prst="noSmoking">
            <a:avLst>
              <a:gd name="adj" fmla="val 6787"/>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solidFill>
                <a:schemeClr val="tx1"/>
              </a:solidFill>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IMG_3105.PN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1115616" y="4518898"/>
            <a:ext cx="7128792" cy="2339102"/>
          </a:xfrm>
          <a:prstGeom prst="rect">
            <a:avLst/>
          </a:prstGeom>
          <a:noFill/>
        </p:spPr>
        <p:txBody>
          <a:bodyPr wrap="square" rtlCol="0">
            <a:spAutoFit/>
          </a:bodyPr>
          <a:lstStyle/>
          <a:p>
            <a:pPr algn="ctr"/>
            <a:r>
              <a:rPr lang="en-US" sz="32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Aharoni" pitchFamily="2" charset="-79"/>
                <a:cs typeface="Aharoni" pitchFamily="2" charset="-79"/>
              </a:rPr>
              <a:t>It is also important to keep to a day regimen. We should go to bed and get up at approximately the same time.</a:t>
            </a:r>
            <a:endParaRPr lang="ru-RU" sz="32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cs typeface="Aharoni" pitchFamily="2" charset="-79"/>
            </a:endParaRPr>
          </a:p>
          <a:p>
            <a:endParaRPr lang="ru-RU" dirty="0">
              <a:solidFill>
                <a:schemeClr val="accent3">
                  <a:lumMod val="50000"/>
                </a:schemeClr>
              </a:solidFill>
            </a:endParaRPr>
          </a:p>
        </p:txBody>
      </p:sp>
      <p:pic>
        <p:nvPicPr>
          <p:cNvPr id="6" name="Рисунок 5" descr="IMG_3096.JPG"/>
          <p:cNvPicPr>
            <a:picLocks noChangeAspect="1"/>
          </p:cNvPicPr>
          <p:nvPr/>
        </p:nvPicPr>
        <p:blipFill>
          <a:blip r:embed="rId3" cstate="print"/>
          <a:stretch>
            <a:fillRect/>
          </a:stretch>
        </p:blipFill>
        <p:spPr>
          <a:xfrm>
            <a:off x="1331640" y="548680"/>
            <a:ext cx="6444208" cy="362486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IMG_3105.PN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395536" y="548680"/>
            <a:ext cx="8568952" cy="1354217"/>
          </a:xfrm>
          <a:prstGeom prst="rect">
            <a:avLst/>
          </a:prstGeom>
          <a:noFill/>
        </p:spPr>
        <p:txBody>
          <a:bodyPr wrap="square" rtlCol="0">
            <a:spAutoFit/>
          </a:bodyPr>
          <a:lstStyle/>
          <a:p>
            <a:pPr algn="ctr"/>
            <a:r>
              <a:rPr lang="en-US" sz="32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And, of course, it is necessary to spend more time outdoors, whether it is winter or summer.</a:t>
            </a:r>
            <a:endParaRPr lang="ru-RU" sz="32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endParaRPr>
          </a:p>
          <a:p>
            <a:endParaRPr lang="ru-RU" dirty="0"/>
          </a:p>
        </p:txBody>
      </p:sp>
      <p:pic>
        <p:nvPicPr>
          <p:cNvPr id="6" name="Рисунок 5" descr="IMG_3097.PNG"/>
          <p:cNvPicPr>
            <a:picLocks noChangeAspect="1"/>
          </p:cNvPicPr>
          <p:nvPr/>
        </p:nvPicPr>
        <p:blipFill>
          <a:blip r:embed="rId3" cstate="screen">
            <a:extLst>
              <a:ext uri="{28A0092B-C50C-407E-A947-70E740481C1C}">
                <a14:useLocalDpi xmlns:a14="http://schemas.microsoft.com/office/drawing/2010/main"/>
              </a:ext>
            </a:extLst>
          </a:blip>
          <a:srcRect l="5676" r="12317" b="1474"/>
          <a:stretch>
            <a:fillRect/>
          </a:stretch>
        </p:blipFill>
        <p:spPr>
          <a:xfrm>
            <a:off x="4940290" y="2348879"/>
            <a:ext cx="4024198" cy="3384377"/>
          </a:xfrm>
          <a:prstGeom prst="rect">
            <a:avLst/>
          </a:prstGeom>
          <a:ln>
            <a:noFill/>
          </a:ln>
          <a:effectLst>
            <a:outerShdw blurRad="292100" dist="139700" dir="2700000" algn="tl" rotWithShape="0">
              <a:srgbClr val="333333">
                <a:alpha val="65000"/>
              </a:srgbClr>
            </a:outerShdw>
          </a:effectLst>
        </p:spPr>
      </p:pic>
      <p:pic>
        <p:nvPicPr>
          <p:cNvPr id="7" name="Рисунок 6" descr="IMG_3098.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79512" y="2348880"/>
            <a:ext cx="4604054" cy="338437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G_3105.PNG"/>
          <p:cNvPicPr>
            <a:picLocks noChangeAspect="1"/>
          </p:cNvPicPr>
          <p:nvPr/>
        </p:nvPicPr>
        <p:blipFill>
          <a:blip r:embed="rId2" cstate="print"/>
          <a:stretch>
            <a:fillRect/>
          </a:stretch>
        </p:blipFill>
        <p:spPr>
          <a:xfrm>
            <a:off x="0" y="0"/>
            <a:ext cx="9144000" cy="6858000"/>
          </a:xfrm>
          <a:prstGeom prst="rect">
            <a:avLst/>
          </a:prstGeom>
        </p:spPr>
      </p:pic>
      <p:pic>
        <p:nvPicPr>
          <p:cNvPr id="6" name="Содержимое 5" descr="IMG_3103.JPG"/>
          <p:cNvPicPr>
            <a:picLocks noGrp="1" noChangeAspect="1"/>
          </p:cNvPicPr>
          <p:nvPr>
            <p:ph idx="1"/>
          </p:nvPr>
        </p:nvPicPr>
        <p:blipFill>
          <a:blip r:embed="rId3" cstate="print"/>
          <a:stretch>
            <a:fillRect/>
          </a:stretch>
        </p:blipFill>
        <p:spPr>
          <a:xfrm>
            <a:off x="1187624" y="2132856"/>
            <a:ext cx="6768752" cy="392245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971600" y="548680"/>
            <a:ext cx="7128792" cy="1077218"/>
          </a:xfrm>
          <a:prstGeom prst="rect">
            <a:avLst/>
          </a:prstGeom>
          <a:noFill/>
        </p:spPr>
        <p:txBody>
          <a:bodyPr wrap="square" rtlCol="0">
            <a:spAutoFit/>
          </a:bodyPr>
          <a:lstStyle/>
          <a:p>
            <a:pPr algn="ctr"/>
            <a:r>
              <a:rPr lang="en-US" sz="32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So, if we follow a healthy way of life, we will live a long and beautiful life. </a:t>
            </a:r>
            <a:endParaRPr lang="ru-RU" sz="32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IMG_3105.PN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539552" y="404664"/>
            <a:ext cx="8208912" cy="1446550"/>
          </a:xfrm>
          <a:prstGeom prst="rect">
            <a:avLst/>
          </a:prstGeom>
          <a:noFill/>
        </p:spPr>
        <p:txBody>
          <a:bodyPr wrap="square" rtlCol="0">
            <a:spAutoFit/>
          </a:bodyPr>
          <a:lstStyle/>
          <a:p>
            <a:pPr algn="ctr"/>
            <a:r>
              <a:rPr lang="en-US" sz="32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Aharoni" pitchFamily="2" charset="-79"/>
                <a:cs typeface="Aharoni" pitchFamily="2" charset="-79"/>
              </a:rPr>
              <a:t>I would like to tell about a healthy lifestyle and its advantages for man.</a:t>
            </a:r>
            <a:endParaRPr lang="ru-RU" sz="32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cs typeface="Aharoni" pitchFamily="2" charset="-79"/>
            </a:endParaRPr>
          </a:p>
          <a:p>
            <a:endParaRPr lang="ru-RU" sz="2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6" name="Рисунок 5" descr="IMG_3074.JPG"/>
          <p:cNvPicPr>
            <a:picLocks noChangeAspect="1"/>
          </p:cNvPicPr>
          <p:nvPr/>
        </p:nvPicPr>
        <p:blipFill>
          <a:blip r:embed="rId3" cstate="print"/>
          <a:stretch>
            <a:fillRect/>
          </a:stretch>
        </p:blipFill>
        <p:spPr>
          <a:xfrm>
            <a:off x="1115616" y="1988840"/>
            <a:ext cx="7257628" cy="407840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IMG_3105.PN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683568" y="332656"/>
            <a:ext cx="8136904" cy="1846659"/>
          </a:xfrm>
          <a:prstGeom prst="rect">
            <a:avLst/>
          </a:prstGeom>
          <a:noFill/>
        </p:spPr>
        <p:txBody>
          <a:bodyPr wrap="square" rtlCol="0">
            <a:spAutoFit/>
          </a:bodyPr>
          <a:lstStyle/>
          <a:p>
            <a:pPr algn="ctr"/>
            <a:r>
              <a:rPr lang="en-US" sz="32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Aharoni" pitchFamily="2" charset="-79"/>
                <a:cs typeface="Aharoni" pitchFamily="2" charset="-79"/>
              </a:rPr>
              <a:t>A healthy lifestyle is very fashionable nowadays. But it is not only popular, it is also useful for our organism!</a:t>
            </a:r>
            <a:endParaRPr lang="ru-RU" sz="32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cs typeface="Aharoni" pitchFamily="2" charset="-79"/>
            </a:endParaRPr>
          </a:p>
          <a:p>
            <a:endParaRPr lang="ru-RU" dirty="0"/>
          </a:p>
        </p:txBody>
      </p:sp>
      <p:pic>
        <p:nvPicPr>
          <p:cNvPr id="6" name="Рисунок 5" descr="IMG_3075.JPG"/>
          <p:cNvPicPr>
            <a:picLocks noChangeAspect="1"/>
          </p:cNvPicPr>
          <p:nvPr/>
        </p:nvPicPr>
        <p:blipFill>
          <a:blip r:embed="rId3" cstate="print"/>
          <a:stretch>
            <a:fillRect/>
          </a:stretch>
        </p:blipFill>
        <p:spPr>
          <a:xfrm>
            <a:off x="971600" y="2132856"/>
            <a:ext cx="7592392" cy="430631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G_3105.PNG"/>
          <p:cNvPicPr>
            <a:picLocks noChangeAspect="1"/>
          </p:cNvPicPr>
          <p:nvPr/>
        </p:nvPicPr>
        <p:blipFill>
          <a:blip r:embed="rId3" cstate="print"/>
          <a:stretch>
            <a:fillRect/>
          </a:stretch>
        </p:blipFill>
        <p:spPr>
          <a:xfrm>
            <a:off x="0" y="0"/>
            <a:ext cx="9144000" cy="6858000"/>
          </a:xfrm>
          <a:prstGeom prst="rect">
            <a:avLst/>
          </a:prstGeom>
        </p:spPr>
      </p:pic>
      <p:pic>
        <p:nvPicPr>
          <p:cNvPr id="10" name="Рисунок 9" descr="IMG_3079.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9664" y="3501008"/>
            <a:ext cx="3024336" cy="226825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933056" y="-1755576"/>
            <a:ext cx="12097344" cy="369332"/>
          </a:xfrm>
          <a:prstGeom prst="rect">
            <a:avLst/>
          </a:prstGeom>
          <a:noFill/>
        </p:spPr>
        <p:txBody>
          <a:bodyPr wrap="square" rtlCol="0">
            <a:spAutoFit/>
          </a:bodyPr>
          <a:lstStyle/>
          <a:p>
            <a:endParaRPr lang="ru-RU" dirty="0"/>
          </a:p>
        </p:txBody>
      </p:sp>
      <p:sp>
        <p:nvSpPr>
          <p:cNvPr id="6" name="TextBox 5"/>
          <p:cNvSpPr txBox="1"/>
          <p:nvPr/>
        </p:nvSpPr>
        <p:spPr>
          <a:xfrm>
            <a:off x="971600" y="0"/>
            <a:ext cx="7344816" cy="1107996"/>
          </a:xfrm>
          <a:prstGeom prst="rect">
            <a:avLst/>
          </a:prstGeom>
          <a:noFill/>
        </p:spPr>
        <p:txBody>
          <a:bodyPr wrap="square" rtlCol="0">
            <a:spAutoFit/>
          </a:bodyPr>
          <a:lstStyle/>
          <a:p>
            <a:pPr algn="ctr"/>
            <a:r>
              <a:rPr lang="en-US" sz="24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Aharoni" pitchFamily="2" charset="-79"/>
                <a:cs typeface="Aharoni" pitchFamily="2" charset="-79"/>
              </a:rPr>
              <a:t>People, who lead a healthy lifestyle, follow come rules</a:t>
            </a:r>
            <a:r>
              <a:rPr lang="ru-RU" sz="24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cs typeface="Aharoni" pitchFamily="2" charset="-79"/>
              </a:rPr>
              <a:t>:</a:t>
            </a:r>
          </a:p>
          <a:p>
            <a:endParaRPr lang="ru-RU" dirty="0"/>
          </a:p>
        </p:txBody>
      </p:sp>
      <p:pic>
        <p:nvPicPr>
          <p:cNvPr id="7" name="Рисунок 6" descr="IMG_3076.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600" y="836712"/>
            <a:ext cx="3024336" cy="1892371"/>
          </a:xfrm>
          <a:prstGeom prst="rect">
            <a:avLst/>
          </a:prstGeom>
          <a:ln>
            <a:noFill/>
          </a:ln>
          <a:effectLst>
            <a:outerShdw blurRad="292100" dist="139700" dir="2700000" algn="tl" rotWithShape="0">
              <a:srgbClr val="333333">
                <a:alpha val="65000"/>
              </a:srgbClr>
            </a:outerShdw>
          </a:effectLst>
        </p:spPr>
      </p:pic>
      <p:pic>
        <p:nvPicPr>
          <p:cNvPr id="8" name="Рисунок 7" descr="IMG_3077.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1520" y="3140968"/>
            <a:ext cx="3168352" cy="2123786"/>
          </a:xfrm>
          <a:prstGeom prst="rect">
            <a:avLst/>
          </a:prstGeom>
          <a:ln>
            <a:noFill/>
          </a:ln>
          <a:effectLst>
            <a:outerShdw blurRad="292100" dist="139700" dir="2700000" algn="tl" rotWithShape="0">
              <a:srgbClr val="333333">
                <a:alpha val="65000"/>
              </a:srgbClr>
            </a:outerShdw>
          </a:effectLst>
        </p:spPr>
      </p:pic>
      <p:pic>
        <p:nvPicPr>
          <p:cNvPr id="9" name="Рисунок 8" descr="IMG_3078.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31840" y="4365104"/>
            <a:ext cx="3024336" cy="2008348"/>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1331640" y="2564904"/>
            <a:ext cx="2664296" cy="461665"/>
          </a:xfrm>
          <a:prstGeom prst="rect">
            <a:avLst/>
          </a:prstGeom>
          <a:noFill/>
        </p:spPr>
        <p:txBody>
          <a:bodyPr wrap="square" rtlCol="0">
            <a:spAutoFit/>
          </a:bodyPr>
          <a:lstStyle/>
          <a:p>
            <a:r>
              <a:rPr lang="en-US" sz="24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Aharoni" pitchFamily="2" charset="-79"/>
                <a:cs typeface="Aharoni" pitchFamily="2" charset="-79"/>
              </a:rPr>
              <a:t> go in for sports</a:t>
            </a:r>
            <a:endParaRPr lang="ru-RU" sz="24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cs typeface="Aharoni" pitchFamily="2" charset="-79"/>
            </a:endParaRPr>
          </a:p>
        </p:txBody>
      </p:sp>
      <p:sp>
        <p:nvSpPr>
          <p:cNvPr id="12" name="TextBox 11"/>
          <p:cNvSpPr txBox="1"/>
          <p:nvPr/>
        </p:nvSpPr>
        <p:spPr>
          <a:xfrm>
            <a:off x="1115616" y="5157192"/>
            <a:ext cx="2376264" cy="461665"/>
          </a:xfrm>
          <a:prstGeom prst="rect">
            <a:avLst/>
          </a:prstGeom>
          <a:noFill/>
        </p:spPr>
        <p:txBody>
          <a:bodyPr wrap="square" rtlCol="0">
            <a:spAutoFit/>
          </a:bodyPr>
          <a:lstStyle/>
          <a:p>
            <a:r>
              <a:rPr lang="en-US" sz="24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Aharoni" pitchFamily="2" charset="-79"/>
                <a:cs typeface="Aharoni" pitchFamily="2" charset="-79"/>
              </a:rPr>
              <a:t>temper</a:t>
            </a:r>
            <a:endParaRPr lang="ru-RU" sz="24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cs typeface="Aharoni" pitchFamily="2" charset="-79"/>
            </a:endParaRPr>
          </a:p>
        </p:txBody>
      </p:sp>
      <p:sp>
        <p:nvSpPr>
          <p:cNvPr id="13" name="TextBox 12"/>
          <p:cNvSpPr txBox="1"/>
          <p:nvPr/>
        </p:nvSpPr>
        <p:spPr>
          <a:xfrm>
            <a:off x="3491880" y="6237312"/>
            <a:ext cx="3312368" cy="461665"/>
          </a:xfrm>
          <a:prstGeom prst="rect">
            <a:avLst/>
          </a:prstGeom>
          <a:noFill/>
        </p:spPr>
        <p:txBody>
          <a:bodyPr wrap="square" rtlCol="0">
            <a:spAutoFit/>
          </a:bodyPr>
          <a:lstStyle/>
          <a:p>
            <a:r>
              <a:rPr lang="en-US" sz="24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Aharoni" pitchFamily="2" charset="-79"/>
                <a:cs typeface="Aharoni" pitchFamily="2" charset="-79"/>
              </a:rPr>
              <a:t>eat healthy food</a:t>
            </a:r>
            <a:endParaRPr lang="ru-RU" sz="24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cs typeface="Aharoni" pitchFamily="2" charset="-79"/>
            </a:endParaRPr>
          </a:p>
        </p:txBody>
      </p:sp>
      <p:sp>
        <p:nvSpPr>
          <p:cNvPr id="14" name="TextBox 13"/>
          <p:cNvSpPr txBox="1"/>
          <p:nvPr/>
        </p:nvSpPr>
        <p:spPr>
          <a:xfrm>
            <a:off x="6444208" y="5733256"/>
            <a:ext cx="2448272" cy="830997"/>
          </a:xfrm>
          <a:prstGeom prst="rect">
            <a:avLst/>
          </a:prstGeom>
          <a:noFill/>
        </p:spPr>
        <p:txBody>
          <a:bodyPr wrap="square" rtlCol="0">
            <a:spAutoFit/>
          </a:bodyPr>
          <a:lstStyle/>
          <a:p>
            <a:pPr algn="ctr"/>
            <a:r>
              <a:rPr lang="en-US" sz="24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Aharoni" pitchFamily="2" charset="-79"/>
                <a:cs typeface="Aharoni" pitchFamily="2" charset="-79"/>
              </a:rPr>
              <a:t>keep to a day regimen</a:t>
            </a:r>
            <a:endParaRPr lang="ru-RU" sz="24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cs typeface="Aharoni" pitchFamily="2" charset="-79"/>
            </a:endParaRPr>
          </a:p>
        </p:txBody>
      </p:sp>
      <p:pic>
        <p:nvPicPr>
          <p:cNvPr id="15" name="Рисунок 14" descr="IMG_3080.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80112" y="692696"/>
            <a:ext cx="3048000" cy="2033016"/>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5220072" y="2636912"/>
            <a:ext cx="3744416" cy="830997"/>
          </a:xfrm>
          <a:prstGeom prst="rect">
            <a:avLst/>
          </a:prstGeom>
          <a:noFill/>
        </p:spPr>
        <p:txBody>
          <a:bodyPr wrap="square" rtlCol="0">
            <a:spAutoFit/>
          </a:bodyPr>
          <a:lstStyle/>
          <a:p>
            <a:pPr algn="ctr"/>
            <a:r>
              <a:rPr lang="en-US" sz="24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Aharoni" pitchFamily="2" charset="-79"/>
                <a:cs typeface="Aharoni" pitchFamily="2" charset="-79"/>
              </a:rPr>
              <a:t>walk frequently in the open air</a:t>
            </a:r>
            <a:endParaRPr lang="ru-RU" sz="24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cs typeface="Aharoni" pitchFamily="2" charset="-79"/>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G_3105.PNG"/>
          <p:cNvPicPr>
            <a:picLocks noChangeAspect="1"/>
          </p:cNvPicPr>
          <p:nvPr/>
        </p:nvPicPr>
        <p:blipFill>
          <a:blip r:embed="rId2" cstate="print"/>
          <a:stretch>
            <a:fillRect/>
          </a:stretch>
        </p:blipFill>
        <p:spPr>
          <a:xfrm>
            <a:off x="0" y="0"/>
            <a:ext cx="9144000" cy="6858000"/>
          </a:xfrm>
          <a:prstGeom prst="rect">
            <a:avLst/>
          </a:prstGeom>
        </p:spPr>
      </p:pic>
      <p:pic>
        <p:nvPicPr>
          <p:cNvPr id="11" name="Рисунок 10" descr="IMG_310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3568" y="1844824"/>
            <a:ext cx="4104456" cy="2307001"/>
          </a:xfrm>
          <a:prstGeom prst="rect">
            <a:avLst/>
          </a:prstGeom>
          <a:ln>
            <a:noFill/>
          </a:ln>
          <a:effectLst>
            <a:outerShdw blurRad="292100" dist="139700" dir="2700000" algn="tl" rotWithShape="0">
              <a:srgbClr val="333333">
                <a:alpha val="65000"/>
              </a:srgbClr>
            </a:outerShdw>
          </a:effectLst>
        </p:spPr>
      </p:pic>
      <p:pic>
        <p:nvPicPr>
          <p:cNvPr id="12" name="Рисунок 11" descr="IMG_3099.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76056" y="1844824"/>
            <a:ext cx="3384376" cy="2195778"/>
          </a:xfrm>
          <a:prstGeom prst="rect">
            <a:avLst/>
          </a:prstGeom>
          <a:ln>
            <a:noFill/>
          </a:ln>
          <a:effectLst>
            <a:outerShdw blurRad="292100" dist="139700" dir="2700000" algn="tl" rotWithShape="0">
              <a:srgbClr val="333333">
                <a:alpha val="65000"/>
              </a:srgbClr>
            </a:outerShdw>
          </a:effectLst>
        </p:spPr>
      </p:pic>
      <p:pic>
        <p:nvPicPr>
          <p:cNvPr id="10" name="Рисунок 9" descr="IMG_310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99792" y="4005064"/>
            <a:ext cx="3816424" cy="2543647"/>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755576" y="404664"/>
            <a:ext cx="7704856" cy="1354217"/>
          </a:xfrm>
          <a:prstGeom prst="rect">
            <a:avLst/>
          </a:prstGeom>
          <a:noFill/>
        </p:spPr>
        <p:txBody>
          <a:bodyPr wrap="square" rtlCol="0">
            <a:spAutoFit/>
          </a:bodyPr>
          <a:lstStyle/>
          <a:p>
            <a:pPr algn="ctr"/>
            <a:r>
              <a:rPr lang="en-US" sz="32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Aharoni" pitchFamily="2" charset="-79"/>
                <a:cs typeface="Aharoni" pitchFamily="2" charset="-79"/>
              </a:rPr>
              <a:t>Bad habits and a healthy lifestyle are incompatible.</a:t>
            </a:r>
            <a:endParaRPr lang="ru-RU" sz="32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cs typeface="Aharoni" pitchFamily="2" charset="-79"/>
            </a:endParaRPr>
          </a:p>
          <a:p>
            <a:endParaRPr lang="ru-RU" dirty="0"/>
          </a:p>
        </p:txBody>
      </p:sp>
      <p:sp>
        <p:nvSpPr>
          <p:cNvPr id="13" name="Знак запрета 12"/>
          <p:cNvSpPr/>
          <p:nvPr/>
        </p:nvSpPr>
        <p:spPr>
          <a:xfrm>
            <a:off x="2843808" y="1916832"/>
            <a:ext cx="3456384" cy="3456384"/>
          </a:xfrm>
          <a:prstGeom prst="noSmoking">
            <a:avLst>
              <a:gd name="adj" fmla="val 609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solidFill>
                <a:schemeClr val="tx1"/>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IMG_3105.PN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323528" y="260648"/>
            <a:ext cx="8640960" cy="2585323"/>
          </a:xfrm>
          <a:prstGeom prst="rect">
            <a:avLst/>
          </a:prstGeom>
          <a:noFill/>
        </p:spPr>
        <p:txBody>
          <a:bodyPr wrap="square" rtlCol="0">
            <a:spAutoFit/>
          </a:bodyPr>
          <a:lstStyle/>
          <a:p>
            <a:pPr algn="ctr"/>
            <a:r>
              <a:rPr lang="en-US" sz="28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Aharoni" pitchFamily="2" charset="-79"/>
                <a:cs typeface="Aharoni" pitchFamily="2" charset="-79"/>
              </a:rPr>
              <a:t>Perhaps, sport occupies the most important place in a healthy lifestyle. You can do exercises in the morning and you can practice various sports. The most important thing is to choose for you something real. You should really start something.</a:t>
            </a:r>
            <a:endParaRPr lang="ru-RU" sz="28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cs typeface="Aharoni" pitchFamily="2" charset="-79"/>
            </a:endParaRPr>
          </a:p>
          <a:p>
            <a:endParaRPr lang="ru-RU" dirty="0"/>
          </a:p>
        </p:txBody>
      </p:sp>
      <p:pic>
        <p:nvPicPr>
          <p:cNvPr id="6" name="Рисунок 5" descr="IMG_308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28" y="2708920"/>
            <a:ext cx="4536504" cy="3572497"/>
          </a:xfrm>
          <a:prstGeom prst="rect">
            <a:avLst/>
          </a:prstGeom>
          <a:ln>
            <a:noFill/>
          </a:ln>
          <a:effectLst>
            <a:outerShdw blurRad="292100" dist="139700" dir="2700000" algn="tl" rotWithShape="0">
              <a:srgbClr val="333333">
                <a:alpha val="65000"/>
              </a:srgbClr>
            </a:outerShdw>
          </a:effectLst>
        </p:spPr>
      </p:pic>
      <p:pic>
        <p:nvPicPr>
          <p:cNvPr id="7" name="Рисунок 6" descr="IMG_3082.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076056" y="3140968"/>
            <a:ext cx="3829872" cy="266429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IMG_3105.PN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0" y="404664"/>
            <a:ext cx="4680520" cy="5786199"/>
          </a:xfrm>
          <a:prstGeom prst="rect">
            <a:avLst/>
          </a:prstGeom>
          <a:noFill/>
        </p:spPr>
        <p:txBody>
          <a:bodyPr wrap="square" rtlCol="0">
            <a:spAutoFit/>
          </a:bodyPr>
          <a:lstStyle/>
          <a:p>
            <a:pPr algn="r"/>
            <a:r>
              <a:rPr lang="en-US" sz="32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Aharoni" pitchFamily="2" charset="-79"/>
                <a:cs typeface="Aharoni" pitchFamily="2" charset="-79"/>
              </a:rPr>
              <a:t>Tempering also takes an important place in maintaining  the vital tonus. It includes dousing with cold water, a contrast shower, rubbing with snow and other procedures. Tempering supports the vascular tone.</a:t>
            </a:r>
            <a:endParaRPr lang="ru-RU" sz="32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cs typeface="Aharoni" pitchFamily="2" charset="-79"/>
            </a:endParaRPr>
          </a:p>
          <a:p>
            <a:endParaRPr lang="ru-RU" dirty="0"/>
          </a:p>
        </p:txBody>
      </p:sp>
      <p:pic>
        <p:nvPicPr>
          <p:cNvPr id="6" name="Рисунок 5" descr="IMG_3084.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04048" y="476672"/>
            <a:ext cx="3715891" cy="2789396"/>
          </a:xfrm>
          <a:prstGeom prst="rect">
            <a:avLst/>
          </a:prstGeom>
          <a:ln>
            <a:noFill/>
          </a:ln>
          <a:effectLst>
            <a:outerShdw blurRad="292100" dist="139700" dir="2700000" algn="tl" rotWithShape="0">
              <a:srgbClr val="333333">
                <a:alpha val="65000"/>
              </a:srgbClr>
            </a:outerShdw>
          </a:effectLst>
        </p:spPr>
      </p:pic>
      <p:pic>
        <p:nvPicPr>
          <p:cNvPr id="7" name="Рисунок 6" descr="IMG_3085.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932040" y="3573016"/>
            <a:ext cx="3816424" cy="269186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IMG_3105.PN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611560" y="332656"/>
            <a:ext cx="8136904" cy="1569660"/>
          </a:xfrm>
          <a:prstGeom prst="rect">
            <a:avLst/>
          </a:prstGeom>
          <a:noFill/>
        </p:spPr>
        <p:txBody>
          <a:bodyPr wrap="square" rtlCol="0">
            <a:spAutoFit/>
          </a:bodyPr>
          <a:lstStyle/>
          <a:p>
            <a:pPr algn="ctr"/>
            <a:r>
              <a:rPr lang="en-US" sz="32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Aharoni" pitchFamily="2" charset="-79"/>
                <a:cs typeface="Aharoni" pitchFamily="2" charset="-79"/>
              </a:rPr>
              <a:t>We shouldn’t  forget about healthy eating either. Proteins, fats and carbohydrates should be balanced.</a:t>
            </a:r>
            <a:endParaRPr lang="ru-RU" sz="32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cs typeface="Aharoni" pitchFamily="2" charset="-79"/>
            </a:endParaRPr>
          </a:p>
        </p:txBody>
      </p:sp>
      <p:pic>
        <p:nvPicPr>
          <p:cNvPr id="6" name="Рисунок 5" descr="IMG_3086.JPG"/>
          <p:cNvPicPr>
            <a:picLocks noChangeAspect="1"/>
          </p:cNvPicPr>
          <p:nvPr/>
        </p:nvPicPr>
        <p:blipFill>
          <a:blip r:embed="rId3" cstate="print"/>
          <a:stretch>
            <a:fillRect/>
          </a:stretch>
        </p:blipFill>
        <p:spPr>
          <a:xfrm>
            <a:off x="1907704" y="2204864"/>
            <a:ext cx="5715000" cy="4267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IMG_3105.PN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899592" y="404664"/>
            <a:ext cx="7560840" cy="1200329"/>
          </a:xfrm>
          <a:prstGeom prst="rect">
            <a:avLst/>
          </a:prstGeom>
          <a:noFill/>
        </p:spPr>
        <p:txBody>
          <a:bodyPr wrap="square" rtlCol="0">
            <a:spAutoFit/>
          </a:bodyPr>
          <a:lstStyle/>
          <a:p>
            <a:pPr algn="ctr"/>
            <a:r>
              <a:rPr lang="en-US" sz="36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latin typeface="Aharoni" pitchFamily="2" charset="-79"/>
                <a:cs typeface="Aharoni" pitchFamily="2" charset="-79"/>
              </a:rPr>
              <a:t>Proteins are the «bricks» that make up the body’s cells.</a:t>
            </a:r>
            <a:endParaRPr lang="ru-RU" sz="36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cs typeface="Aharoni" pitchFamily="2" charset="-79"/>
            </a:endParaRPr>
          </a:p>
        </p:txBody>
      </p:sp>
      <p:pic>
        <p:nvPicPr>
          <p:cNvPr id="6" name="Рисунок 5" descr="IMG_3087.JPG"/>
          <p:cNvPicPr>
            <a:picLocks noChangeAspect="1"/>
          </p:cNvPicPr>
          <p:nvPr/>
        </p:nvPicPr>
        <p:blipFill>
          <a:blip r:embed="rId3" cstate="print"/>
          <a:stretch>
            <a:fillRect/>
          </a:stretch>
        </p:blipFill>
        <p:spPr>
          <a:xfrm>
            <a:off x="1259632" y="1844824"/>
            <a:ext cx="6624736" cy="441649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341</Words>
  <Application>Microsoft Office PowerPoint</Application>
  <PresentationFormat>Экран (4:3)</PresentationFormat>
  <Paragraphs>22</Paragraphs>
  <Slides>16</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Aharoni</vt:lpstr>
      <vt:lpstr>Arial</vt:lpstr>
      <vt:lpstr>Calibri</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Vera</dc:creator>
  <cp:lastModifiedBy>User</cp:lastModifiedBy>
  <cp:revision>6</cp:revision>
  <dcterms:created xsi:type="dcterms:W3CDTF">2018-02-02T16:35:19Z</dcterms:created>
  <dcterms:modified xsi:type="dcterms:W3CDTF">2022-11-23T18:26:15Z</dcterms:modified>
</cp:coreProperties>
</file>