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5" r:id="rId3"/>
    <p:sldId id="284" r:id="rId4"/>
    <p:sldId id="276" r:id="rId5"/>
    <p:sldId id="277" r:id="rId6"/>
    <p:sldId id="281" r:id="rId7"/>
    <p:sldId id="285" r:id="rId8"/>
    <p:sldId id="286" r:id="rId9"/>
    <p:sldId id="280" r:id="rId10"/>
    <p:sldId id="279" r:id="rId11"/>
    <p:sldId id="278" r:id="rId12"/>
    <p:sldId id="290" r:id="rId13"/>
    <p:sldId id="291" r:id="rId14"/>
    <p:sldId id="257" r:id="rId15"/>
    <p:sldId id="296" r:id="rId16"/>
    <p:sldId id="259" r:id="rId17"/>
    <p:sldId id="260" r:id="rId18"/>
    <p:sldId id="261" r:id="rId19"/>
    <p:sldId id="262" r:id="rId20"/>
    <p:sldId id="295" r:id="rId21"/>
    <p:sldId id="300" r:id="rId22"/>
    <p:sldId id="297" r:id="rId23"/>
    <p:sldId id="301" r:id="rId24"/>
    <p:sldId id="302" r:id="rId25"/>
    <p:sldId id="299" r:id="rId26"/>
    <p:sldId id="298" r:id="rId27"/>
    <p:sldId id="263" r:id="rId28"/>
    <p:sldId id="303" r:id="rId29"/>
    <p:sldId id="273" r:id="rId30"/>
    <p:sldId id="264" r:id="rId31"/>
    <p:sldId id="304" r:id="rId32"/>
    <p:sldId id="269" r:id="rId33"/>
    <p:sldId id="265" r:id="rId34"/>
    <p:sldId id="266" r:id="rId35"/>
    <p:sldId id="268" r:id="rId36"/>
    <p:sldId id="288" r:id="rId37"/>
    <p:sldId id="289" r:id="rId38"/>
    <p:sldId id="283" r:id="rId39"/>
    <p:sldId id="293"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7" autoAdjust="0"/>
    <p:restoredTop sz="86406" autoAdjust="0"/>
  </p:normalViewPr>
  <p:slideViewPr>
    <p:cSldViewPr>
      <p:cViewPr varScale="1">
        <p:scale>
          <a:sx n="56" d="100"/>
          <a:sy n="56" d="100"/>
        </p:scale>
        <p:origin x="-738"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4C71EC6-210F-42DE-9C53-41977AD35B3D}" type="datetimeFigureOut">
              <a:rPr lang="ru-RU" smtClean="0"/>
              <a:pPr/>
              <a:t>15.04.2016</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19B0651-EE4F-4900-A07F-96A6BFA9D0F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B19B0651-EE4F-4900-A07F-96A6BFA9D0F0}"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B4C71EC6-210F-42DE-9C53-41977AD35B3D}" type="datetimeFigureOut">
              <a:rPr lang="ru-RU" smtClean="0"/>
              <a:pPr/>
              <a:t>15.04.2016</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4C71EC6-210F-42DE-9C53-41977AD35B3D}" type="datetimeFigureOut">
              <a:rPr lang="ru-RU" smtClean="0"/>
              <a:pPr/>
              <a:t>15.04.2016</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slide" Target="slide27.xml"/></Relationships>
</file>

<file path=ppt/slides/_rels/slide3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52.jpeg"/><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491880" y="5517232"/>
            <a:ext cx="4248473" cy="1184767"/>
          </a:xfrm>
        </p:spPr>
        <p:txBody>
          <a:bodyPr>
            <a:normAutofit/>
          </a:bodyPr>
          <a:lstStyle/>
          <a:p>
            <a:r>
              <a:rPr lang="ru-RU" dirty="0" smtClean="0"/>
              <a:t>г. Норильск</a:t>
            </a:r>
          </a:p>
          <a:p>
            <a:r>
              <a:rPr lang="ru-RU" dirty="0" smtClean="0"/>
              <a:t>2016  год</a:t>
            </a:r>
          </a:p>
          <a:p>
            <a:endParaRPr lang="ru-RU" dirty="0"/>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51520" y="2966530"/>
            <a:ext cx="8496944" cy="1356183"/>
          </a:xfrm>
        </p:spPr>
        <p:txBody>
          <a:bodyPr/>
          <a:lstStyle/>
          <a:p>
            <a:pPr marL="0" lvl="0" indent="0">
              <a:spcBef>
                <a:spcPct val="20000"/>
              </a:spcBef>
              <a:spcAft>
                <a:spcPts val="300"/>
              </a:spcAft>
            </a:pPr>
            <a:r>
              <a:rPr lang="ru-RU" dirty="0" smtClean="0"/>
              <a:t>гимнастика для глаз </a:t>
            </a:r>
            <a:r>
              <a:rPr lang="ru-RU" dirty="0" smtClean="0"/>
              <a:t>в УСЛОВИЯХ </a:t>
            </a:r>
            <a:r>
              <a:rPr lang="ru-RU" dirty="0" smtClean="0"/>
              <a:t>коррекционной </a:t>
            </a:r>
            <a:r>
              <a:rPr lang="ru-RU" dirty="0" err="1" smtClean="0"/>
              <a:t>группЫ</a:t>
            </a:r>
            <a:r>
              <a:rPr lang="ru-RU" dirty="0" smtClean="0"/>
              <a:t> </a:t>
            </a:r>
            <a:r>
              <a:rPr lang="ru-RU" dirty="0" smtClean="0"/>
              <a:t>детского </a:t>
            </a:r>
            <a:r>
              <a:rPr lang="ru-RU" dirty="0" smtClean="0"/>
              <a:t>сада ДЛЯ ДЕТЕЙ С НАРУШЕНИЕМ ЗРЕНИЯ</a:t>
            </a:r>
            <a:r>
              <a:rPr lang="ru-RU" dirty="0" smtClean="0"/>
              <a:t/>
            </a:r>
            <a:br>
              <a:rPr lang="ru-RU" dirty="0" smtClean="0"/>
            </a:br>
            <a:r>
              <a:rPr lang="ru-RU" dirty="0" smtClean="0"/>
              <a:t>              </a:t>
            </a:r>
            <a:r>
              <a:rPr lang="ru-RU" sz="1800" dirty="0" smtClean="0"/>
              <a:t> </a:t>
            </a:r>
            <a:br>
              <a:rPr lang="ru-RU" sz="1800" dirty="0" smtClean="0"/>
            </a:br>
            <a:r>
              <a:rPr lang="ru-RU" sz="1800" dirty="0" smtClean="0"/>
              <a:t/>
            </a:r>
            <a:br>
              <a:rPr lang="ru-RU" sz="1800" dirty="0" smtClean="0"/>
            </a:br>
            <a:r>
              <a:rPr lang="ru-RU" sz="3200" dirty="0" smtClean="0"/>
              <a:t/>
            </a:r>
            <a:br>
              <a:rPr lang="ru-RU" sz="3200" dirty="0" smtClean="0"/>
            </a:br>
            <a:endParaRPr lang="ru-RU" sz="3200" dirty="0"/>
          </a:p>
        </p:txBody>
      </p:sp>
      <p:sp>
        <p:nvSpPr>
          <p:cNvPr id="4" name="TextBox 3"/>
          <p:cNvSpPr txBox="1"/>
          <p:nvPr/>
        </p:nvSpPr>
        <p:spPr>
          <a:xfrm>
            <a:off x="4499992" y="3861048"/>
            <a:ext cx="4608512" cy="923330"/>
          </a:xfrm>
          <a:prstGeom prst="rect">
            <a:avLst/>
          </a:prstGeom>
          <a:noFill/>
        </p:spPr>
        <p:txBody>
          <a:bodyPr wrap="square" rtlCol="0">
            <a:spAutoFit/>
          </a:bodyPr>
          <a:lstStyle/>
          <a:p>
            <a:r>
              <a:rPr lang="ru-RU" dirty="0" smtClean="0">
                <a:solidFill>
                  <a:schemeClr val="bg1"/>
                </a:solidFill>
              </a:rPr>
              <a:t>Составитель :</a:t>
            </a:r>
          </a:p>
          <a:p>
            <a:r>
              <a:rPr lang="ru-RU" dirty="0" smtClean="0">
                <a:solidFill>
                  <a:schemeClr val="bg1"/>
                </a:solidFill>
              </a:rPr>
              <a:t>Учитель- дефектолог(тифлопедагог)</a:t>
            </a:r>
          </a:p>
          <a:p>
            <a:r>
              <a:rPr lang="ru-RU" dirty="0" smtClean="0">
                <a:solidFill>
                  <a:schemeClr val="bg1"/>
                </a:solidFill>
              </a:rPr>
              <a:t>Зорюкова Елена  Геннадьевна</a:t>
            </a:r>
            <a:endParaRPr lang="ru-RU" dirty="0">
              <a:solidFill>
                <a:schemeClr val="bg1"/>
              </a:solidFill>
            </a:endParaRPr>
          </a:p>
        </p:txBody>
      </p:sp>
    </p:spTree>
    <p:extLst>
      <p:ext uri="{BB962C8B-B14F-4D97-AF65-F5344CB8AC3E}">
        <p14:creationId xmlns:p14="http://schemas.microsoft.com/office/powerpoint/2010/main" val="2436145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90 дефектолог\2015-2016\оформление спорт\ambliopi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922202"/>
            <a:ext cx="3192016" cy="236278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3501008"/>
            <a:ext cx="7416824" cy="1554272"/>
          </a:xfrm>
          <a:prstGeom prst="rect">
            <a:avLst/>
          </a:prstGeom>
        </p:spPr>
        <p:txBody>
          <a:bodyPr wrap="square">
            <a:spAutoFit/>
          </a:bodyPr>
          <a:lstStyle/>
          <a:p>
            <a:pPr lvl="0">
              <a:spcBef>
                <a:spcPts val="600"/>
              </a:spcBef>
              <a:buFont typeface="Arial" pitchFamily="34" charset="0"/>
              <a:buChar char="•"/>
            </a:pPr>
            <a:r>
              <a:rPr lang="ru-RU" dirty="0" smtClean="0">
                <a:latin typeface="Times New Roman" pitchFamily="18" charset="0"/>
                <a:cs typeface="Times New Roman" pitchFamily="18" charset="0"/>
              </a:rPr>
              <a:t>Косоглазие. Если нарушается бинокулярное зрение, то происходит развитие </a:t>
            </a:r>
            <a:r>
              <a:rPr lang="ru-RU" b="1" dirty="0" err="1" smtClean="0">
                <a:latin typeface="Times New Roman" pitchFamily="18" charset="0"/>
                <a:cs typeface="Times New Roman" pitchFamily="18" charset="0"/>
              </a:rPr>
              <a:t>дисбинокулярной</a:t>
            </a:r>
            <a:r>
              <a:rPr lang="ru-RU" b="1"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амблиопии</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Причин может быть несколько:</a:t>
            </a:r>
          </a:p>
          <a:p>
            <a:pPr lvl="0">
              <a:spcBef>
                <a:spcPts val="600"/>
              </a:spcBef>
              <a:buFont typeface="Arial" pitchFamily="34" charset="0"/>
              <a:buChar char="•"/>
            </a:pPr>
            <a:r>
              <a:rPr lang="ru-RU" dirty="0" smtClean="0">
                <a:latin typeface="Times New Roman" pitchFamily="18" charset="0"/>
                <a:cs typeface="Times New Roman" pitchFamily="18" charset="0"/>
              </a:rPr>
              <a:t>Дальнозоркость, близорукость, астигматизм. При наличии этих отклонений может появляться </a:t>
            </a:r>
            <a:r>
              <a:rPr lang="ru-RU" b="1" dirty="0" smtClean="0">
                <a:latin typeface="Times New Roman" pitchFamily="18" charset="0"/>
                <a:cs typeface="Times New Roman" pitchFamily="18" charset="0"/>
              </a:rPr>
              <a:t>рефракционная</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амблиопия</a:t>
            </a:r>
            <a:r>
              <a:rPr lang="ru-RU" b="1" dirty="0" smtClean="0">
                <a:solidFill>
                  <a:schemeClr val="bg2">
                    <a:lumMod val="10000"/>
                  </a:schemeClr>
                </a:solidFill>
                <a:latin typeface="Times New Roman" pitchFamily="18" charset="0"/>
                <a:cs typeface="Times New Roman" pitchFamily="18" charset="0"/>
              </a:rPr>
              <a:t>.</a:t>
            </a:r>
          </a:p>
        </p:txBody>
      </p:sp>
      <p:sp>
        <p:nvSpPr>
          <p:cNvPr id="3" name="Прямоугольник 2"/>
          <p:cNvSpPr/>
          <p:nvPr/>
        </p:nvSpPr>
        <p:spPr>
          <a:xfrm>
            <a:off x="714348" y="238432"/>
            <a:ext cx="6357982" cy="523220"/>
          </a:xfrm>
          <a:prstGeom prst="rect">
            <a:avLst/>
          </a:prstGeom>
        </p:spPr>
        <p:txBody>
          <a:bodyPr wrap="square">
            <a:spAutoFit/>
          </a:bodyPr>
          <a:lstStyle/>
          <a:p>
            <a:r>
              <a:rPr lang="ru-RU" sz="2800" b="1" dirty="0" smtClean="0">
                <a:latin typeface="Times New Roman" pitchFamily="18" charset="0"/>
                <a:cs typeface="Times New Roman" pitchFamily="18" charset="0"/>
              </a:rPr>
              <a:t>Почему возникает </a:t>
            </a:r>
            <a:r>
              <a:rPr lang="ru-RU" sz="2800" b="1" dirty="0" err="1" smtClean="0">
                <a:latin typeface="Times New Roman" pitchFamily="18" charset="0"/>
                <a:cs typeface="Times New Roman" pitchFamily="18" charset="0"/>
              </a:rPr>
              <a:t>амблиопия</a:t>
            </a:r>
            <a:r>
              <a:rPr lang="ru-RU" sz="2800" b="1" dirty="0" smtClean="0">
                <a:latin typeface="Times New Roman" pitchFamily="18" charset="0"/>
                <a:cs typeface="Times New Roman" pitchFamily="18" charset="0"/>
              </a:rPr>
              <a:t>?</a:t>
            </a:r>
            <a:endParaRPr lang="ru-RU" sz="2800" dirty="0" smtClean="0">
              <a:latin typeface="Times New Roman" pitchFamily="18" charset="0"/>
              <a:cs typeface="Times New Roman" pitchFamily="18" charset="0"/>
            </a:endParaRPr>
          </a:p>
        </p:txBody>
      </p:sp>
      <p:sp>
        <p:nvSpPr>
          <p:cNvPr id="4" name="Прямоугольник 3"/>
          <p:cNvSpPr/>
          <p:nvPr/>
        </p:nvSpPr>
        <p:spPr>
          <a:xfrm>
            <a:off x="635291" y="5157192"/>
            <a:ext cx="7409708" cy="1277273"/>
          </a:xfrm>
          <a:prstGeom prst="rect">
            <a:avLst/>
          </a:prstGeom>
        </p:spPr>
        <p:txBody>
          <a:bodyPr wrap="square">
            <a:spAutoFit/>
          </a:bodyPr>
          <a:lstStyle/>
          <a:p>
            <a:pPr lvl="0">
              <a:buFont typeface="Arial" pitchFamily="34" charset="0"/>
              <a:buChar char="•"/>
            </a:pPr>
            <a:r>
              <a:rPr lang="ru-RU" dirty="0">
                <a:latin typeface="Times New Roman" pitchFamily="18" charset="0"/>
                <a:cs typeface="Times New Roman" pitchFamily="18" charset="0"/>
              </a:rPr>
              <a:t>Бельмо, катаракта, рубцы после травм глаза могут стать причиной </a:t>
            </a:r>
            <a:r>
              <a:rPr lang="ru-RU" b="1" dirty="0" err="1">
                <a:latin typeface="Times New Roman" pitchFamily="18" charset="0"/>
                <a:cs typeface="Times New Roman" pitchFamily="18" charset="0"/>
              </a:rPr>
              <a:t>обскурационной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амблиопии</a:t>
            </a:r>
            <a:r>
              <a:rPr lang="ru-RU" dirty="0">
                <a:latin typeface="Times New Roman" pitchFamily="18" charset="0"/>
                <a:cs typeface="Times New Roman" pitchFamily="18" charset="0"/>
              </a:rPr>
              <a:t>.</a:t>
            </a:r>
          </a:p>
          <a:p>
            <a:pPr>
              <a:spcBef>
                <a:spcPts val="600"/>
              </a:spcBef>
              <a:buFont typeface="Arial" pitchFamily="34" charset="0"/>
              <a:buChar char="•"/>
            </a:pPr>
            <a:r>
              <a:rPr lang="ru-RU" dirty="0" smtClean="0">
                <a:latin typeface="Times New Roman" pitchFamily="18" charset="0"/>
                <a:cs typeface="Times New Roman" pitchFamily="18" charset="0"/>
              </a:rPr>
              <a:t>Сильный </a:t>
            </a:r>
            <a:r>
              <a:rPr lang="ru-RU" dirty="0">
                <a:latin typeface="Times New Roman" pitchFamily="18" charset="0"/>
                <a:cs typeface="Times New Roman" pitchFamily="18" charset="0"/>
              </a:rPr>
              <a:t>стресс может вызвать появление </a:t>
            </a:r>
            <a:r>
              <a:rPr lang="ru-RU" b="1" dirty="0">
                <a:latin typeface="Times New Roman" pitchFamily="18" charset="0"/>
                <a:cs typeface="Times New Roman" pitchFamily="18" charset="0"/>
              </a:rPr>
              <a:t>истерической </a:t>
            </a:r>
            <a:r>
              <a:rPr lang="ru-RU" dirty="0" err="1">
                <a:latin typeface="Times New Roman" pitchFamily="18" charset="0"/>
                <a:cs typeface="Times New Roman" pitchFamily="18" charset="0"/>
              </a:rPr>
              <a:t>амблиопии</a:t>
            </a:r>
            <a:r>
              <a:rPr lang="ru-RU" dirty="0">
                <a:latin typeface="Times New Roman" pitchFamily="18" charset="0"/>
                <a:cs typeface="Times New Roman" pitchFamily="18" charset="0"/>
              </a:rPr>
              <a:t>.</a:t>
            </a:r>
          </a:p>
          <a:p>
            <a:pPr>
              <a:buFont typeface="Arial" pitchFamily="34" charset="0"/>
              <a:buChar char="•"/>
            </a:pPr>
            <a:endParaRPr lang="ru-RU" dirty="0">
              <a:latin typeface="Times New Roman" pitchFamily="18" charset="0"/>
              <a:cs typeface="Times New Roman" pitchFamily="18" charset="0"/>
            </a:endParaRPr>
          </a:p>
        </p:txBody>
      </p:sp>
      <p:sp>
        <p:nvSpPr>
          <p:cNvPr id="5" name="Прямоугольник 4"/>
          <p:cNvSpPr/>
          <p:nvPr/>
        </p:nvSpPr>
        <p:spPr>
          <a:xfrm>
            <a:off x="467544" y="761652"/>
            <a:ext cx="4217692" cy="2585323"/>
          </a:xfrm>
          <a:prstGeom prst="rect">
            <a:avLst/>
          </a:prstGeom>
        </p:spPr>
        <p:txBody>
          <a:bodyPr wrap="square">
            <a:spAutoFit/>
          </a:bodyPr>
          <a:lstStyle/>
          <a:p>
            <a:r>
              <a:rPr lang="ru-RU" dirty="0">
                <a:latin typeface="Times New Roman" pitchFamily="18" charset="0"/>
                <a:cs typeface="Times New Roman" pitchFamily="18" charset="0"/>
              </a:rPr>
              <a:t>При наличии данной патологии глаза получают различную зрительную нагрузку. Это может привести к тому, что постепенно один из органов зрения «выключается» из процесса. Снижение его функций приводит к снижению остроты зрения в конкретном органе. Поэтому заболевание и носит название «ленивый глаз».</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46908" y="692806"/>
            <a:ext cx="3325492" cy="4154984"/>
          </a:xfrm>
          <a:prstGeom prst="rect">
            <a:avLst/>
          </a:prstGeom>
        </p:spPr>
        <p:txBody>
          <a:bodyPr wrap="square">
            <a:spAutoFit/>
          </a:bodyPr>
          <a:lstStyle/>
          <a:p>
            <a:pPr algn="just"/>
            <a:r>
              <a:rPr lang="ru-RU" sz="2400" dirty="0" smtClean="0"/>
              <a:t>Под коррекционно-педагогической работой понимается система мероприятий, средств, форм и методов обучения и воспитания</a:t>
            </a:r>
            <a:r>
              <a:rPr lang="ru-RU" sz="2400" dirty="0"/>
              <a:t>, направленных на развитие процессов компенсации, </a:t>
            </a:r>
          </a:p>
        </p:txBody>
      </p:sp>
      <p:sp>
        <p:nvSpPr>
          <p:cNvPr id="3" name="Прямоугольник 2"/>
          <p:cNvSpPr/>
          <p:nvPr/>
        </p:nvSpPr>
        <p:spPr>
          <a:xfrm>
            <a:off x="714348" y="214290"/>
            <a:ext cx="7286676" cy="461665"/>
          </a:xfrm>
          <a:prstGeom prst="rect">
            <a:avLst/>
          </a:prstGeom>
        </p:spPr>
        <p:txBody>
          <a:bodyPr wrap="square">
            <a:spAutoFit/>
          </a:bodyPr>
          <a:lstStyle/>
          <a:p>
            <a:r>
              <a:rPr lang="ru-RU" sz="2400" b="1" dirty="0" smtClean="0"/>
              <a:t>КОРРЕКЦИОННО-ПЕДАГОГИЧЕСКАЯ РАБОТА </a:t>
            </a:r>
            <a:endParaRPr lang="ru-RU" sz="2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3" y="675955"/>
            <a:ext cx="4846908" cy="403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3643" y="4847790"/>
            <a:ext cx="8001024" cy="1569660"/>
          </a:xfrm>
          <a:prstGeom prst="rect">
            <a:avLst/>
          </a:prstGeom>
        </p:spPr>
        <p:txBody>
          <a:bodyPr wrap="square">
            <a:spAutoFit/>
          </a:bodyPr>
          <a:lstStyle/>
          <a:p>
            <a:pPr algn="just"/>
            <a:r>
              <a:rPr lang="ru-RU" sz="2400" dirty="0" smtClean="0"/>
              <a:t>преодоление</a:t>
            </a:r>
            <a:r>
              <a:rPr lang="ru-RU" sz="2400" dirty="0"/>
              <a:t>, устранение недостатков познавательной деятельности, черт личности, физического развития и двигательных способностей детей с нарушениями </a:t>
            </a:r>
            <a:r>
              <a:rPr lang="ru-RU" sz="2400" dirty="0" smtClean="0"/>
              <a:t>зрения.</a:t>
            </a:r>
            <a:endParaRPr lang="ru-RU"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семинар\семинар печать\142487674823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1"/>
            <a:ext cx="7776864" cy="636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оформление спорт\img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8847"/>
            <a:ext cx="8028902" cy="6001643"/>
          </a:xfrm>
          <a:prstGeom prst="rect">
            <a:avLst/>
          </a:prstGeom>
        </p:spPr>
        <p:txBody>
          <a:bodyPr wrap="square">
            <a:spAutoFit/>
          </a:bodyPr>
          <a:lstStyle/>
          <a:p>
            <a:r>
              <a:rPr lang="ru-RU" sz="2400" b="1" i="1" dirty="0">
                <a:latin typeface="Times New Roman" panose="02020603050405020304" pitchFamily="18" charset="0"/>
                <a:cs typeface="Times New Roman" panose="02020603050405020304" pitchFamily="18" charset="0"/>
              </a:rPr>
              <a:t>К профилактическим мероприятиям,</a:t>
            </a:r>
            <a:r>
              <a:rPr lang="ru-RU" sz="2400" dirty="0">
                <a:latin typeface="Times New Roman" panose="02020603050405020304" pitchFamily="18" charset="0"/>
                <a:cs typeface="Times New Roman" panose="02020603050405020304" pitchFamily="18" charset="0"/>
              </a:rPr>
              <a:t> предотвращающим </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нарушений зрения, относятся:</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соблюдение санитарно-гигиенических условий обучения;</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использование наглядных пособий, методических учебников и книг, имеющих хорошее качество оформления, соответствующее санитарным нормам и правилам;</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чередование занятий детей с отдыхом;</a:t>
            </a:r>
            <a:br>
              <a:rPr lang="ru-RU" sz="2400" dirty="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контроль за правильной позой детей во время занятий;</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организация систематических прогулок и игр на свежем воздухе;</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активное гармоничное физическое развитие детей;</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организация рационального питания и витаминизации;</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исключение зрительных нагрузок за полчаса до сна.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—проведение </a:t>
            </a:r>
            <a:r>
              <a:rPr lang="ru-RU" sz="2400" dirty="0">
                <a:latin typeface="Times New Roman" panose="02020603050405020304" pitchFamily="18" charset="0"/>
                <a:cs typeface="Times New Roman" panose="02020603050405020304" pitchFamily="18" charset="0"/>
              </a:rPr>
              <a:t>гимнастик для глаз в детском саду и дома;</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оформление спорт\detskaya_gimnastika_dlya_gl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72749"/>
            <a:ext cx="8064896" cy="5280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548680"/>
            <a:ext cx="5688632" cy="523220"/>
          </a:xfrm>
          <a:prstGeom prst="rect">
            <a:avLst/>
          </a:prstGeom>
          <a:noFill/>
        </p:spPr>
        <p:txBody>
          <a:bodyPr wrap="square" rtlCol="0">
            <a:spAutoFit/>
          </a:bodyPr>
          <a:lstStyle/>
          <a:p>
            <a:r>
              <a:rPr lang="ru-RU" sz="2800" b="1" dirty="0" smtClean="0"/>
              <a:t>Гимнастика для глаз</a:t>
            </a:r>
            <a:endParaRPr lang="ru-RU" sz="2800" b="1" dirty="0"/>
          </a:p>
        </p:txBody>
      </p:sp>
    </p:spTree>
    <p:extLst>
      <p:ext uri="{BB962C8B-B14F-4D97-AF65-F5344CB8AC3E}">
        <p14:creationId xmlns:p14="http://schemas.microsoft.com/office/powerpoint/2010/main" val="41902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7848872" cy="2862322"/>
          </a:xfrm>
          <a:prstGeom prst="rect">
            <a:avLst/>
          </a:prstGeom>
        </p:spPr>
        <p:txBody>
          <a:bodyPr wrap="square">
            <a:spAutoFit/>
          </a:bodyPr>
          <a:lstStyle/>
          <a:p>
            <a:r>
              <a:rPr lang="ru-RU" sz="3600" b="1" dirty="0">
                <a:latin typeface="Times New Roman" panose="02020603050405020304" pitchFamily="18" charset="0"/>
                <a:cs typeface="Times New Roman" panose="02020603050405020304" pitchFamily="18" charset="0"/>
              </a:rPr>
              <a:t>Цель зрительной </a:t>
            </a:r>
            <a:r>
              <a:rPr lang="ru-RU" sz="3600" b="1" dirty="0" smtClean="0">
                <a:latin typeface="Times New Roman" panose="02020603050405020304" pitchFamily="18" charset="0"/>
                <a:cs typeface="Times New Roman" panose="02020603050405020304" pitchFamily="18" charset="0"/>
              </a:rPr>
              <a:t>гимнастики:</a:t>
            </a:r>
          </a:p>
          <a:p>
            <a:pPr marL="342900" indent="-342900">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включить </a:t>
            </a:r>
            <a:r>
              <a:rPr lang="ru-RU" sz="2400" dirty="0">
                <a:latin typeface="Times New Roman" panose="02020603050405020304" pitchFamily="18" charset="0"/>
                <a:cs typeface="Times New Roman" panose="02020603050405020304" pitchFamily="18" charset="0"/>
              </a:rPr>
              <a:t>в динамическую работу глазные мышцы, бездеятельные при выполнении заданий, и наоборот – расслабить те глазные мышцы, на которые падает основная </a:t>
            </a:r>
            <a:r>
              <a:rPr lang="ru-RU" sz="2400" dirty="0" smtClean="0">
                <a:latin typeface="Times New Roman" panose="02020603050405020304" pitchFamily="18" charset="0"/>
                <a:cs typeface="Times New Roman" panose="02020603050405020304" pitchFamily="18" charset="0"/>
              </a:rPr>
              <a:t>нагрузка;</a:t>
            </a:r>
          </a:p>
          <a:p>
            <a:pPr marL="342900" indent="-342900">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формировать </a:t>
            </a:r>
            <a:r>
              <a:rPr lang="ru-RU" sz="2400" dirty="0">
                <a:latin typeface="Times New Roman" panose="02020603050405020304" pitchFamily="18" charset="0"/>
                <a:cs typeface="Times New Roman" panose="02020603050405020304" pitchFamily="18" charset="0"/>
              </a:rPr>
              <a:t>у детей представлений о необходимости заботы о своем здоровье, о важности зрения.</a:t>
            </a:r>
          </a:p>
        </p:txBody>
      </p:sp>
      <p:sp>
        <p:nvSpPr>
          <p:cNvPr id="5" name="Прямоугольник 4"/>
          <p:cNvSpPr/>
          <p:nvPr/>
        </p:nvSpPr>
        <p:spPr>
          <a:xfrm>
            <a:off x="467544" y="3284984"/>
            <a:ext cx="7956376" cy="3046988"/>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Гимнастика для глаз улучшает циркуляцию крови и внутриглазной жидкости глаз, укрепляет глазодвигательные мышцы глаз, улучшает аккомодацию (способность глаза человека к хорошему качеству зрения на разных расстояниях), снимает зрительное напряжение, повышает зрительную работоспособность, улучшает кровообращение и способствует предупреждению нарушений зрения и развития глазных заболеваний.</a:t>
            </a:r>
          </a:p>
        </p:txBody>
      </p:sp>
    </p:spTree>
    <p:extLst>
      <p:ext uri="{BB962C8B-B14F-4D97-AF65-F5344CB8AC3E}">
        <p14:creationId xmlns:p14="http://schemas.microsoft.com/office/powerpoint/2010/main" val="19819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751344"/>
            <a:ext cx="8064896" cy="5878532"/>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При проведении зрительной гимнастики необходимо соблюдать </a:t>
            </a:r>
            <a:r>
              <a:rPr lang="ru-RU" sz="3200" b="1" dirty="0">
                <a:latin typeface="Times New Roman" panose="02020603050405020304" pitchFamily="18" charset="0"/>
                <a:cs typeface="Times New Roman" panose="02020603050405020304" pitchFamily="18" charset="0"/>
              </a:rPr>
              <a:t>общие правила</a:t>
            </a:r>
            <a:r>
              <a:rPr lang="ru-RU" sz="4000" b="1"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фиксированное </a:t>
            </a:r>
            <a:r>
              <a:rPr lang="ru-RU" sz="2400" dirty="0">
                <a:latin typeface="Times New Roman" panose="02020603050405020304" pitchFamily="18" charset="0"/>
                <a:cs typeface="Times New Roman" panose="02020603050405020304" pitchFamily="18" charset="0"/>
              </a:rPr>
              <a:t>положение головы. Это необходимо для того, чтобы заставить работать глазодвигательные мышцы, если это условие не соблюдается, то работают мышцы шеи, но не </a:t>
            </a:r>
            <a:r>
              <a:rPr lang="ru-RU" sz="2400" dirty="0" smtClean="0">
                <a:latin typeface="Times New Roman" panose="02020603050405020304" pitchFamily="18" charset="0"/>
                <a:cs typeface="Times New Roman" panose="02020603050405020304" pitchFamily="18" charset="0"/>
              </a:rPr>
              <a:t>глаз;</a:t>
            </a:r>
            <a:endParaRPr lang="ru-RU"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д</a:t>
            </a:r>
            <a:r>
              <a:rPr lang="ru-RU" sz="2400" dirty="0" smtClean="0">
                <a:latin typeface="Times New Roman" panose="02020603050405020304" pitchFamily="18" charset="0"/>
                <a:cs typeface="Times New Roman" panose="02020603050405020304" pitchFamily="18" charset="0"/>
              </a:rPr>
              <a:t>лительность </a:t>
            </a:r>
            <a:r>
              <a:rPr lang="ru-RU" sz="2400" dirty="0">
                <a:latin typeface="Times New Roman" panose="02020603050405020304" pitchFamily="18" charset="0"/>
                <a:cs typeface="Times New Roman" panose="02020603050405020304" pitchFamily="18" charset="0"/>
              </a:rPr>
              <a:t>проведения зрительной гимнастики – 2-3 минут в младшей и средней группе, 4-5 минут в старших </a:t>
            </a:r>
            <a:r>
              <a:rPr lang="ru-RU" sz="2400" dirty="0" smtClean="0">
                <a:latin typeface="Times New Roman" panose="02020603050405020304" pitchFamily="18" charset="0"/>
                <a:cs typeface="Times New Roman" panose="02020603050405020304" pitchFamily="18" charset="0"/>
              </a:rPr>
              <a:t>группах</a:t>
            </a: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в</a:t>
            </a:r>
            <a:r>
              <a:rPr lang="ru-RU" sz="2400" dirty="0" smtClean="0">
                <a:latin typeface="Times New Roman" panose="02020603050405020304" pitchFamily="18" charset="0"/>
                <a:cs typeface="Times New Roman" panose="02020603050405020304" pitchFamily="18" charset="0"/>
              </a:rPr>
              <a:t>ыбор </a:t>
            </a:r>
            <a:r>
              <a:rPr lang="ru-RU" sz="2400" dirty="0">
                <a:latin typeface="Times New Roman" panose="02020603050405020304" pitchFamily="18" charset="0"/>
                <a:cs typeface="Times New Roman" panose="02020603050405020304" pitchFamily="18" charset="0"/>
              </a:rPr>
              <a:t>зрительных упражнений для занятий определяется характером и объёмом интеллектуального напряжения, объёмом двигательной активности, интенсивности зрительной работы, а так же видом занятия.</a:t>
            </a:r>
          </a:p>
          <a:p>
            <a:r>
              <a:rPr lang="ru-RU" sz="2400" dirty="0" smtClean="0">
                <a:latin typeface="Times New Roman" panose="02020603050405020304" pitchFamily="18" charset="0"/>
                <a:cs typeface="Times New Roman" panose="02020603050405020304" pitchFamily="18" charset="0"/>
              </a:rPr>
              <a:t>После </a:t>
            </a:r>
            <a:r>
              <a:rPr lang="ru-RU" sz="2400" dirty="0">
                <a:latin typeface="Times New Roman" panose="02020603050405020304" pitchFamily="18" charset="0"/>
                <a:cs typeface="Times New Roman" panose="02020603050405020304" pitchFamily="18" charset="0"/>
              </a:rPr>
              <a:t>выполнения упражнения хорошо потянуться, от души зевнуть и часто поморгать.</a:t>
            </a:r>
          </a:p>
        </p:txBody>
      </p:sp>
    </p:spTree>
    <p:extLst>
      <p:ext uri="{BB962C8B-B14F-4D97-AF65-F5344CB8AC3E}">
        <p14:creationId xmlns:p14="http://schemas.microsoft.com/office/powerpoint/2010/main" val="3982249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20688"/>
            <a:ext cx="8136904" cy="5139869"/>
          </a:xfrm>
          <a:prstGeom prst="rect">
            <a:avLst/>
          </a:prstGeom>
        </p:spPr>
        <p:txBody>
          <a:bodyPr wrap="square">
            <a:spAutoFit/>
          </a:bodyPr>
          <a:lstStyle/>
          <a:p>
            <a:r>
              <a:rPr lang="ru-RU" sz="3600" dirty="0" smtClean="0">
                <a:latin typeface="Times New Roman" panose="02020603050405020304" pitchFamily="18" charset="0"/>
                <a:cs typeface="Times New Roman" panose="02020603050405020304" pitchFamily="18" charset="0"/>
              </a:rPr>
              <a:t>Варианты </a:t>
            </a:r>
            <a:r>
              <a:rPr lang="ru-RU" sz="3600" dirty="0">
                <a:latin typeface="Times New Roman" panose="02020603050405020304" pitchFamily="18" charset="0"/>
                <a:cs typeface="Times New Roman" panose="02020603050405020304" pitchFamily="18" charset="0"/>
              </a:rPr>
              <a:t>зрительных гимнастик</a:t>
            </a:r>
            <a:r>
              <a:rPr lang="ru-RU" sz="3600" dirty="0" smtClean="0">
                <a:latin typeface="Times New Roman" panose="02020603050405020304" pitchFamily="18" charset="0"/>
                <a:cs typeface="Times New Roman" panose="02020603050405020304" pitchFamily="18" charset="0"/>
              </a:rPr>
              <a:t>:</a:t>
            </a:r>
          </a:p>
          <a:p>
            <a:endParaRPr lang="ru-RU" sz="36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 использованием художественного слова;</a:t>
            </a:r>
            <a:endParaRPr lang="ru-RU" sz="3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 </a:t>
            </a:r>
            <a:r>
              <a:rPr lang="ru-RU" sz="3200" dirty="0">
                <a:latin typeface="Times New Roman" panose="02020603050405020304" pitchFamily="18" charset="0"/>
                <a:cs typeface="Times New Roman" panose="02020603050405020304" pitchFamily="18" charset="0"/>
              </a:rPr>
              <a:t>опорой на схему;</a:t>
            </a: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 </a:t>
            </a:r>
            <a:r>
              <a:rPr lang="ru-RU" sz="3200" dirty="0">
                <a:latin typeface="Times New Roman" panose="02020603050405020304" pitchFamily="18" charset="0"/>
                <a:cs typeface="Times New Roman" panose="02020603050405020304" pitchFamily="18" charset="0"/>
              </a:rPr>
              <a:t>сигнальными метками;</a:t>
            </a: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 </a:t>
            </a:r>
            <a:r>
              <a:rPr lang="ru-RU" sz="3200" dirty="0">
                <a:latin typeface="Times New Roman" panose="02020603050405020304" pitchFamily="18" charset="0"/>
                <a:cs typeface="Times New Roman" panose="02020603050405020304" pitchFamily="18" charset="0"/>
              </a:rPr>
              <a:t>индивидуальными </a:t>
            </a:r>
            <a:r>
              <a:rPr lang="ru-RU" sz="3200" dirty="0" err="1">
                <a:latin typeface="Times New Roman" panose="02020603050405020304" pitchFamily="18" charset="0"/>
                <a:cs typeface="Times New Roman" panose="02020603050405020304" pitchFamily="18" charset="0"/>
              </a:rPr>
              <a:t>офтальмотренажерами</a:t>
            </a:r>
            <a:r>
              <a:rPr lang="ru-RU" sz="3200"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 </a:t>
            </a:r>
            <a:r>
              <a:rPr lang="ru-RU" sz="3200" dirty="0">
                <a:latin typeface="Times New Roman" panose="02020603050405020304" pitchFamily="18" charset="0"/>
                <a:cs typeface="Times New Roman" panose="02020603050405020304" pitchFamily="18" charset="0"/>
              </a:rPr>
              <a:t>настенными и потолочными </a:t>
            </a:r>
            <a:r>
              <a:rPr lang="ru-RU" sz="3200" dirty="0" err="1">
                <a:latin typeface="Times New Roman" panose="02020603050405020304" pitchFamily="18" charset="0"/>
                <a:cs typeface="Times New Roman" panose="02020603050405020304" pitchFamily="18" charset="0"/>
              </a:rPr>
              <a:t>офтальмотренажерами</a:t>
            </a:r>
            <a:r>
              <a:rPr lang="ru-RU" sz="3200"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электронные зрительные гимнастики.</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5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88640"/>
            <a:ext cx="8280920" cy="523220"/>
          </a:xfrm>
          <a:prstGeom prst="rect">
            <a:avLst/>
          </a:prstGeom>
        </p:spPr>
        <p:txBody>
          <a:bodyPr wrap="square">
            <a:spAutoFit/>
          </a:bodyPr>
          <a:lstStyle/>
          <a:p>
            <a:r>
              <a:rPr lang="ru-RU" sz="2800" b="1" dirty="0" smtClean="0">
                <a:latin typeface="Times New Roman" panose="02020603050405020304" pitchFamily="18" charset="0"/>
                <a:cs typeface="Times New Roman" panose="02020603050405020304" pitchFamily="18" charset="0"/>
              </a:rPr>
              <a:t>С использованием художественного слова.</a:t>
            </a:r>
            <a:endParaRPr lang="ru-RU" sz="2800" b="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80728"/>
            <a:ext cx="6552728" cy="571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815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332" y="332656"/>
            <a:ext cx="4042628" cy="1938992"/>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Зрение – одно из пяти чувств, с помощью которых человек познает, воспринимает и исследует окружающий его мир. </a:t>
            </a:r>
          </a:p>
        </p:txBody>
      </p:sp>
      <p:pic>
        <p:nvPicPr>
          <p:cNvPr id="1027" name="Picture 3" descr="D:\Desktop\90 дефектолог\2015-2016\оформление спорт\bigstock-The--senses-10512266.jpg"/>
          <p:cNvPicPr>
            <a:picLocks noChangeAspect="1" noChangeArrowheads="1"/>
          </p:cNvPicPr>
          <p:nvPr/>
        </p:nvPicPr>
        <p:blipFill rotWithShape="1">
          <a:blip r:embed="rId2">
            <a:extLst>
              <a:ext uri="{28A0092B-C50C-407E-A947-70E740481C1C}">
                <a14:useLocalDpi xmlns:a14="http://schemas.microsoft.com/office/drawing/2010/main" val="0"/>
              </a:ext>
            </a:extLst>
          </a:blip>
          <a:srcRect l="2363" t="1433" r="3125" b="52651"/>
          <a:stretch/>
        </p:blipFill>
        <p:spPr bwMode="auto">
          <a:xfrm>
            <a:off x="169333" y="4923692"/>
            <a:ext cx="6773334" cy="1686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Desktop\90 дефектолог\2015-2016\оформление спорт\4848690_пять-мозг-науки-образование-иллюстрация-иконка.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0" t="3539" r="3946"/>
          <a:stretch/>
        </p:blipFill>
        <p:spPr bwMode="auto">
          <a:xfrm>
            <a:off x="4446718" y="120647"/>
            <a:ext cx="372113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Desktop\90 дефектолог\2015-2016\оформление спорт\bigstock-The--senses-10512266.jpg"/>
          <p:cNvPicPr>
            <a:picLocks noChangeAspect="1" noChangeArrowheads="1"/>
          </p:cNvPicPr>
          <p:nvPr/>
        </p:nvPicPr>
        <p:blipFill rotWithShape="1">
          <a:blip r:embed="rId2">
            <a:extLst>
              <a:ext uri="{28A0092B-C50C-407E-A947-70E740481C1C}">
                <a14:useLocalDpi xmlns:a14="http://schemas.microsoft.com/office/drawing/2010/main" val="0"/>
              </a:ext>
            </a:extLst>
          </a:blip>
          <a:srcRect l="17248" t="50717" r="17303"/>
          <a:stretch/>
        </p:blipFill>
        <p:spPr bwMode="auto">
          <a:xfrm>
            <a:off x="20815" y="2998836"/>
            <a:ext cx="4690533" cy="180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0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500" fill="hold"/>
                                        <p:tgtEl>
                                          <p:spTgt spid="1027"/>
                                        </p:tgtEl>
                                        <p:attrNameLst>
                                          <p:attrName>ppt_x</p:attrName>
                                        </p:attrNameLst>
                                      </p:cBhvr>
                                      <p:tavLst>
                                        <p:tav tm="0">
                                          <p:val>
                                            <p:strVal val="#ppt_x"/>
                                          </p:val>
                                        </p:tav>
                                        <p:tav tm="100000">
                                          <p:val>
                                            <p:strVal val="#ppt_x"/>
                                          </p:val>
                                        </p:tav>
                                      </p:tavLst>
                                    </p:anim>
                                    <p:anim calcmode="lin" valueType="num">
                                      <p:cBhvr additive="base">
                                        <p:cTn id="2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оформление спорт\estrab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7848872" cy="514501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00094" y="385500"/>
            <a:ext cx="3533340" cy="523220"/>
          </a:xfrm>
          <a:prstGeom prst="rect">
            <a:avLst/>
          </a:prstGeom>
        </p:spPr>
        <p:txBody>
          <a:bodyPr wrap="none">
            <a:spAutoFit/>
          </a:bodyPr>
          <a:lstStyle/>
          <a:p>
            <a:r>
              <a:rPr lang="ru-RU" sz="2800" b="1" i="1" u="sng" dirty="0">
                <a:latin typeface="Times New Roman" pitchFamily="18" charset="0"/>
                <a:cs typeface="Times New Roman" pitchFamily="18" charset="0"/>
              </a:rPr>
              <a:t>Бинокулярное зрение</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327744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зрительная гимнастика2\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713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Desktop\90 дефектолог\2015-2016\консультации специалистов\зрительная гимнастика1\семинар\bv_f.jpg"/>
          <p:cNvPicPr/>
          <p:nvPr/>
        </p:nvPicPr>
        <p:blipFill>
          <a:blip r:embed="rId2">
            <a:extLst>
              <a:ext uri="{28A0092B-C50C-407E-A947-70E740481C1C}">
                <a14:useLocalDpi xmlns:a14="http://schemas.microsoft.com/office/drawing/2010/main" val="0"/>
              </a:ext>
            </a:extLst>
          </a:blip>
          <a:srcRect/>
          <a:stretch>
            <a:fillRect/>
          </a:stretch>
        </p:blipFill>
        <p:spPr bwMode="auto">
          <a:xfrm>
            <a:off x="146786" y="2492896"/>
            <a:ext cx="3855636" cy="3731935"/>
          </a:xfrm>
          <a:prstGeom prst="rect">
            <a:avLst/>
          </a:prstGeom>
          <a:noFill/>
          <a:ln>
            <a:noFill/>
          </a:ln>
        </p:spPr>
      </p:pic>
      <p:pic>
        <p:nvPicPr>
          <p:cNvPr id="3" name="Рисунок 2" descr="D:\Desktop\90 дефектолог\2015-2016\консультации специалистов\зрительная гимнастика1\семинар\bv_t1.jpg"/>
          <p:cNvPicPr/>
          <p:nvPr/>
        </p:nvPicPr>
        <p:blipFill>
          <a:blip r:embed="rId3">
            <a:extLst>
              <a:ext uri="{28A0092B-C50C-407E-A947-70E740481C1C}">
                <a14:useLocalDpi xmlns:a14="http://schemas.microsoft.com/office/drawing/2010/main" val="0"/>
              </a:ext>
            </a:extLst>
          </a:blip>
          <a:srcRect/>
          <a:stretch>
            <a:fillRect/>
          </a:stretch>
        </p:blipFill>
        <p:spPr bwMode="auto">
          <a:xfrm>
            <a:off x="4035147" y="908720"/>
            <a:ext cx="4014421" cy="3875951"/>
          </a:xfrm>
          <a:prstGeom prst="rect">
            <a:avLst/>
          </a:prstGeom>
          <a:noFill/>
          <a:ln>
            <a:noFill/>
          </a:ln>
        </p:spPr>
      </p:pic>
      <p:sp>
        <p:nvSpPr>
          <p:cNvPr id="4" name="Прямоугольник 3"/>
          <p:cNvSpPr/>
          <p:nvPr/>
        </p:nvSpPr>
        <p:spPr>
          <a:xfrm>
            <a:off x="467544" y="539388"/>
            <a:ext cx="2843744" cy="954107"/>
          </a:xfrm>
          <a:prstGeom prst="rect">
            <a:avLst/>
          </a:prstGeom>
        </p:spPr>
        <p:txBody>
          <a:bodyPr wrap="square">
            <a:spAutoFit/>
          </a:bodyPr>
          <a:lstStyle/>
          <a:p>
            <a:pPr lvl="0"/>
            <a:r>
              <a:rPr lang="ru-RU" sz="2800" dirty="0" smtClean="0"/>
              <a:t>Упражнение          «Тренировка</a:t>
            </a:r>
            <a:r>
              <a:rPr lang="ru-RU" sz="2800" dirty="0"/>
              <a:t>» </a:t>
            </a:r>
          </a:p>
        </p:txBody>
      </p:sp>
    </p:spTree>
    <p:extLst>
      <p:ext uri="{BB962C8B-B14F-4D97-AF65-F5344CB8AC3E}">
        <p14:creationId xmlns:p14="http://schemas.microsoft.com/office/powerpoint/2010/main" val="2889496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оформление спорт\семинар практические задания\фингерпринт-10210535.jpg"/>
          <p:cNvPicPr>
            <a:picLocks noChangeAspect="1" noChangeArrowheads="1"/>
          </p:cNvPicPr>
          <p:nvPr/>
        </p:nvPicPr>
        <p:blipFill rotWithShape="1">
          <a:blip r:embed="rId2">
            <a:extLst>
              <a:ext uri="{28A0092B-C50C-407E-A947-70E740481C1C}">
                <a14:useLocalDpi xmlns:a14="http://schemas.microsoft.com/office/drawing/2010/main" val="0"/>
              </a:ext>
            </a:extLst>
          </a:blip>
          <a:srcRect l="6843" t="2897" r="17501" b="6167"/>
          <a:stretch/>
        </p:blipFill>
        <p:spPr bwMode="auto">
          <a:xfrm>
            <a:off x="251520" y="188640"/>
            <a:ext cx="4199254" cy="621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98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оформление спорт\семинар практические задания\z0m813-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0"/>
            <a:ext cx="5274111" cy="688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5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зрительная гимнастика2\test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1"/>
            <a:ext cx="842493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99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оформление спорт\0_0_0_0_606_530_csupload_43266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 y="28226"/>
            <a:ext cx="8153430" cy="682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736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04135"/>
            <a:ext cx="5036187" cy="1077218"/>
          </a:xfrm>
          <a:prstGeom prst="rect">
            <a:avLst/>
          </a:prstGeom>
        </p:spPr>
        <p:txBody>
          <a:bodyPr wrap="none">
            <a:spAutoFit/>
          </a:bodyPr>
          <a:lstStyle/>
          <a:p>
            <a:pPr lvl="0"/>
            <a:r>
              <a:rPr lang="ru-RU" sz="3200" b="1" dirty="0">
                <a:solidFill>
                  <a:prstClr val="black"/>
                </a:solidFill>
                <a:latin typeface="Times New Roman" panose="02020603050405020304" pitchFamily="18" charset="0"/>
                <a:cs typeface="Times New Roman" panose="02020603050405020304" pitchFamily="18" charset="0"/>
              </a:rPr>
              <a:t>С</a:t>
            </a:r>
            <a:r>
              <a:rPr lang="ru-RU" sz="3200" b="1" dirty="0" smtClean="0">
                <a:solidFill>
                  <a:prstClr val="black"/>
                </a:solidFill>
                <a:latin typeface="Times New Roman" panose="02020603050405020304" pitchFamily="18" charset="0"/>
                <a:cs typeface="Times New Roman" panose="02020603050405020304" pitchFamily="18" charset="0"/>
              </a:rPr>
              <a:t> </a:t>
            </a:r>
            <a:r>
              <a:rPr lang="ru-RU" sz="3200" b="1" dirty="0">
                <a:solidFill>
                  <a:prstClr val="black"/>
                </a:solidFill>
                <a:latin typeface="Times New Roman" panose="02020603050405020304" pitchFamily="18" charset="0"/>
                <a:cs typeface="Times New Roman" panose="02020603050405020304" pitchFamily="18" charset="0"/>
              </a:rPr>
              <a:t>опорой на </a:t>
            </a:r>
            <a:r>
              <a:rPr lang="ru-RU" sz="3200" b="1" dirty="0" smtClean="0">
                <a:solidFill>
                  <a:prstClr val="black"/>
                </a:solidFill>
                <a:latin typeface="Times New Roman" panose="02020603050405020304" pitchFamily="18" charset="0"/>
                <a:cs typeface="Times New Roman" panose="02020603050405020304" pitchFamily="18" charset="0"/>
              </a:rPr>
              <a:t>схему</a:t>
            </a:r>
          </a:p>
          <a:p>
            <a:pPr lvl="0"/>
            <a:r>
              <a:rPr lang="ru-RU" sz="3200" b="1" dirty="0" smtClean="0">
                <a:solidFill>
                  <a:prstClr val="black"/>
                </a:solidFill>
                <a:latin typeface="Times New Roman" panose="02020603050405020304" pitchFamily="18" charset="0"/>
                <a:cs typeface="Times New Roman" panose="02020603050405020304" pitchFamily="18" charset="0"/>
              </a:rPr>
              <a:t> Тренажер Базарного В.Ф.</a:t>
            </a:r>
            <a:endParaRPr lang="ru-RU" sz="3200" b="1" dirty="0">
              <a:solidFill>
                <a:prstClr val="black"/>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7638"/>
            <a:ext cx="7738151" cy="42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855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zrenieostro.com/blog/wp-content/uploads/2014/05/metodika_bazarnog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557" y="179283"/>
            <a:ext cx="3627709" cy="296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2398"/>
          <a:stretch/>
        </p:blipFill>
        <p:spPr bwMode="auto">
          <a:xfrm>
            <a:off x="155574" y="160338"/>
            <a:ext cx="3696345" cy="298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340" t="9445" r="30036" b="3316"/>
          <a:stretch/>
        </p:blipFill>
        <p:spPr bwMode="auto">
          <a:xfrm>
            <a:off x="3059832" y="3571855"/>
            <a:ext cx="4916434" cy="302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578" y="3571855"/>
            <a:ext cx="2486044" cy="302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542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64704"/>
            <a:ext cx="3608387"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12776"/>
            <a:ext cx="6699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725144"/>
            <a:ext cx="6699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789040"/>
            <a:ext cx="25241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241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2272" y="165012"/>
            <a:ext cx="7920880" cy="255454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О</a:t>
            </a:r>
            <a:r>
              <a:rPr lang="ru-RU" sz="2000" dirty="0" smtClean="0">
                <a:latin typeface="Times New Roman" panose="02020603050405020304" pitchFamily="18" charset="0"/>
                <a:cs typeface="Times New Roman" panose="02020603050405020304" pitchFamily="18" charset="0"/>
              </a:rPr>
              <a:t>коло </a:t>
            </a:r>
            <a:r>
              <a:rPr lang="ru-RU" sz="2000" dirty="0">
                <a:latin typeface="Times New Roman" panose="02020603050405020304" pitchFamily="18" charset="0"/>
                <a:cs typeface="Times New Roman" panose="02020603050405020304" pitchFamily="18" charset="0"/>
              </a:rPr>
              <a:t>90 процентов информации об окружающем нас </a:t>
            </a:r>
            <a:r>
              <a:rPr lang="ru-RU" sz="2000" dirty="0" smtClean="0">
                <a:latin typeface="Times New Roman" panose="02020603050405020304" pitchFamily="18" charset="0"/>
                <a:cs typeface="Times New Roman" panose="02020603050405020304" pitchFamily="18" charset="0"/>
              </a:rPr>
              <a:t>мире </a:t>
            </a:r>
            <a:r>
              <a:rPr lang="ru-RU" sz="2000" dirty="0">
                <a:latin typeface="Times New Roman" panose="02020603050405020304" pitchFamily="18" charset="0"/>
                <a:cs typeface="Times New Roman" panose="02020603050405020304" pitchFamily="18" charset="0"/>
              </a:rPr>
              <a:t>в мозг передают именно глаза. И чем надежнее работает наша зрительная система, тем полнее наша жизнь. </a:t>
            </a:r>
          </a:p>
          <a:p>
            <a:r>
              <a:rPr lang="ru-RU" sz="2000" dirty="0" smtClean="0">
                <a:latin typeface="Times New Roman" panose="02020603050405020304" pitchFamily="18" charset="0"/>
                <a:cs typeface="Times New Roman" panose="02020603050405020304" pitchFamily="18" charset="0"/>
              </a:rPr>
              <a:t>К </a:t>
            </a:r>
            <a:r>
              <a:rPr lang="ru-RU" sz="2000" dirty="0">
                <a:latin typeface="Times New Roman" panose="02020603050405020304" pitchFamily="18" charset="0"/>
                <a:cs typeface="Times New Roman" panose="02020603050405020304" pitchFamily="18" charset="0"/>
              </a:rPr>
              <a:t>сожалению, при современном образе жизни количество людей, у которых каждый год возникают проблемы со зрением, увеличивается</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Дети  </a:t>
            </a:r>
            <a:r>
              <a:rPr lang="ru-RU" sz="2000" dirty="0">
                <a:latin typeface="Times New Roman" panose="02020603050405020304" pitchFamily="18" charset="0"/>
                <a:cs typeface="Times New Roman" panose="02020603050405020304" pitchFamily="18" charset="0"/>
              </a:rPr>
              <a:t>в этом отношении гораздо восприимчивее к разным  воздействиям. Развитию зрения в детском возрасте необходимо уделять особое внимание.</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284984"/>
            <a:ext cx="7200800" cy="295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480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692696"/>
            <a:ext cx="4875630" cy="584775"/>
          </a:xfrm>
          <a:prstGeom prst="rect">
            <a:avLst/>
          </a:prstGeom>
        </p:spPr>
        <p:txBody>
          <a:bodyPr wrap="none">
            <a:spAutoFit/>
          </a:bodyPr>
          <a:lstStyle/>
          <a:p>
            <a:r>
              <a:rPr lang="ru-RU" sz="3200" b="1" dirty="0" smtClean="0">
                <a:latin typeface="Times New Roman" panose="02020603050405020304" pitchFamily="18" charset="0"/>
                <a:cs typeface="Times New Roman" panose="02020603050405020304" pitchFamily="18" charset="0"/>
              </a:rPr>
              <a:t>С сигнальными метками</a:t>
            </a:r>
            <a:endParaRPr lang="ru-RU" sz="32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79512" y="1412776"/>
            <a:ext cx="6120680" cy="4093428"/>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Упражнения с сигнальными метками: в различных участках групповой комнаты на потолке фиксируются привлекающие внимание яркие зрительные сигнальные метки. Ими могут служить игрушки или красочные картинки. Располагать их </a:t>
            </a:r>
            <a:r>
              <a:rPr lang="ru-RU" sz="2000" dirty="0" smtClean="0">
                <a:latin typeface="Times New Roman" panose="02020603050405020304" pitchFamily="18" charset="0"/>
                <a:cs typeface="Times New Roman" panose="02020603050405020304" pitchFamily="18" charset="0"/>
              </a:rPr>
              <a:t>следует в </a:t>
            </a:r>
            <a:r>
              <a:rPr lang="ru-RU" sz="2000" dirty="0" err="1">
                <a:latin typeface="Times New Roman" panose="02020603050405020304" pitchFamily="18" charset="0"/>
                <a:cs typeface="Times New Roman" panose="02020603050405020304" pitchFamily="18" charset="0"/>
              </a:rPr>
              <a:t>разноудаленных</a:t>
            </a:r>
            <a:r>
              <a:rPr lang="ru-RU" sz="2000" dirty="0">
                <a:latin typeface="Times New Roman" panose="02020603050405020304" pitchFamily="18" charset="0"/>
                <a:cs typeface="Times New Roman" panose="02020603050405020304" pitchFamily="18" charset="0"/>
              </a:rPr>
              <a:t> участках комнаты (например, в 4-х углах потолка).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Сигнальные метки целесообразно подбирать с таким расчетом, чтобы вместе они составили единый зрительно-игровой сюжет, например, из известной сказки. Один раз в две недели сюжеты рекомендуем заменять на новые.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019691"/>
            <a:ext cx="2712126" cy="283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528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9" y="20406"/>
            <a:ext cx="39243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353"/>
          <a:stretch/>
        </p:blipFill>
        <p:spPr bwMode="auto">
          <a:xfrm>
            <a:off x="251520" y="332656"/>
            <a:ext cx="3744416"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050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5040042" cy="6247864"/>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«Метка на стекле» по </a:t>
            </a:r>
            <a:r>
              <a:rPr lang="ru-RU" sz="3200" b="1" dirty="0" err="1" smtClean="0">
                <a:latin typeface="Times New Roman" panose="02020603050405020304" pitchFamily="18" charset="0"/>
                <a:cs typeface="Times New Roman" panose="02020603050405020304" pitchFamily="18" charset="0"/>
              </a:rPr>
              <a:t>Э.С.Аветисову</a:t>
            </a:r>
            <a:endParaRPr lang="ru-RU" sz="3200" b="1"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Такая метка позволяет тренировать глазные мышцы,</a:t>
            </a:r>
          </a:p>
          <a:p>
            <a:r>
              <a:rPr lang="ru-RU" sz="2400" dirty="0">
                <a:latin typeface="Times New Roman" panose="02020603050405020304" pitchFamily="18" charset="0"/>
                <a:cs typeface="Times New Roman" panose="02020603050405020304" pitchFamily="18" charset="0"/>
              </a:rPr>
              <a:t>стимулировать сокращение мышц хрусталика, способствует</a:t>
            </a:r>
          </a:p>
          <a:p>
            <a:r>
              <a:rPr lang="ru-RU" sz="2400" dirty="0">
                <a:latin typeface="Times New Roman" panose="02020603050405020304" pitchFamily="18" charset="0"/>
                <a:cs typeface="Times New Roman" panose="02020603050405020304" pitchFamily="18" charset="0"/>
              </a:rPr>
              <a:t>профилактике близорукости.</a:t>
            </a:r>
          </a:p>
          <a:p>
            <a:r>
              <a:rPr lang="ru-RU" sz="2400" dirty="0">
                <a:latin typeface="Times New Roman" panose="02020603050405020304" pitchFamily="18" charset="0"/>
                <a:cs typeface="Times New Roman" panose="02020603050405020304" pitchFamily="18" charset="0"/>
              </a:rPr>
              <a:t>Крупную цветную метку диаметром 3 - 5 миллиметров</a:t>
            </a:r>
          </a:p>
          <a:p>
            <a:r>
              <a:rPr lang="ru-RU" sz="2400" dirty="0">
                <a:latin typeface="Times New Roman" panose="02020603050405020304" pitchFamily="18" charset="0"/>
                <a:cs typeface="Times New Roman" panose="02020603050405020304" pitchFamily="18" charset="0"/>
              </a:rPr>
              <a:t>прикрепить к оконному стеклу на уровне глаз ребенка. Ребенку</a:t>
            </a:r>
          </a:p>
          <a:p>
            <a:r>
              <a:rPr lang="ru-RU" sz="2400" dirty="0">
                <a:latin typeface="Times New Roman" panose="02020603050405020304" pitchFamily="18" charset="0"/>
                <a:cs typeface="Times New Roman" panose="02020603050405020304" pitchFamily="18" charset="0"/>
              </a:rPr>
              <a:t>предлагается смотреть на метку 1 - 2 секунды, затем перевести</a:t>
            </a:r>
          </a:p>
          <a:p>
            <a:r>
              <a:rPr lang="ru-RU" sz="2400" dirty="0">
                <a:latin typeface="Times New Roman" panose="02020603050405020304" pitchFamily="18" charset="0"/>
                <a:cs typeface="Times New Roman" panose="02020603050405020304" pitchFamily="18" charset="0"/>
              </a:rPr>
              <a:t>взгляд на самую удаленную точку за стеклом и рассказать, что</a:t>
            </a:r>
          </a:p>
          <a:p>
            <a:r>
              <a:rPr lang="ru-RU" sz="2400" dirty="0">
                <a:latin typeface="Times New Roman" panose="02020603050405020304" pitchFamily="18" charset="0"/>
                <a:cs typeface="Times New Roman" panose="02020603050405020304" pitchFamily="18" charset="0"/>
              </a:rPr>
              <a:t>он там видит</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636912"/>
            <a:ext cx="2841625"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2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7920880" cy="1077218"/>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С</a:t>
            </a:r>
            <a:r>
              <a:rPr lang="ru-RU" sz="3200" b="1" dirty="0" smtClean="0">
                <a:latin typeface="Times New Roman" panose="02020603050405020304" pitchFamily="18" charset="0"/>
                <a:cs typeface="Times New Roman" panose="02020603050405020304" pitchFamily="18" charset="0"/>
              </a:rPr>
              <a:t> индивидуальными </a:t>
            </a:r>
            <a:r>
              <a:rPr lang="ru-RU" sz="3200" b="1" dirty="0" err="1" smtClean="0">
                <a:latin typeface="Times New Roman" panose="02020603050405020304" pitchFamily="18" charset="0"/>
                <a:cs typeface="Times New Roman" panose="02020603050405020304" pitchFamily="18" charset="0"/>
              </a:rPr>
              <a:t>офтальмотренажерами</a:t>
            </a:r>
            <a:endParaRPr lang="ru-RU" sz="32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51520" y="1859340"/>
            <a:ext cx="5985507" cy="2677656"/>
          </a:xfrm>
          <a:prstGeom prst="rect">
            <a:avLst/>
          </a:prstGeom>
        </p:spPr>
        <p:txBody>
          <a:bodyPr wrap="square">
            <a:spAutoFit/>
          </a:bodyPr>
          <a:lstStyle/>
          <a:p>
            <a:r>
              <a:rPr lang="ru-RU" sz="2400" dirty="0" smtClean="0">
                <a:latin typeface="Times New Roman" panose="02020603050405020304" pitchFamily="18" charset="0"/>
                <a:cs typeface="Times New Roman" panose="02020603050405020304" pitchFamily="18" charset="0"/>
              </a:rPr>
              <a:t>На индивидуальные </a:t>
            </a:r>
            <a:r>
              <a:rPr lang="ru-RU" sz="2400" dirty="0" err="1">
                <a:latin typeface="Times New Roman" panose="02020603050405020304" pitchFamily="18" charset="0"/>
                <a:cs typeface="Times New Roman" panose="02020603050405020304" pitchFamily="18" charset="0"/>
              </a:rPr>
              <a:t>офтальмотренажеры</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держалки» помещаются предметные </a:t>
            </a:r>
            <a:r>
              <a:rPr lang="ru-RU" sz="2400" dirty="0">
                <a:latin typeface="Times New Roman" panose="02020603050405020304" pitchFamily="18" charset="0"/>
                <a:cs typeface="Times New Roman" panose="02020603050405020304" pitchFamily="18" charset="0"/>
              </a:rPr>
              <a:t>картинки по лексическим </a:t>
            </a:r>
            <a:r>
              <a:rPr lang="ru-RU" sz="2400" dirty="0" smtClean="0">
                <a:latin typeface="Times New Roman" panose="02020603050405020304" pitchFamily="18" charset="0"/>
                <a:cs typeface="Times New Roman" panose="02020603050405020304" pitchFamily="18" charset="0"/>
              </a:rPr>
              <a:t>темам, дети </a:t>
            </a:r>
            <a:r>
              <a:rPr lang="ru-RU" sz="2400" dirty="0">
                <a:latin typeface="Times New Roman" panose="02020603050405020304" pitchFamily="18" charset="0"/>
                <a:cs typeface="Times New Roman" panose="02020603050405020304" pitchFamily="18" charset="0"/>
              </a:rPr>
              <a:t>сами </a:t>
            </a:r>
            <a:r>
              <a:rPr lang="ru-RU" sz="2400" dirty="0" smtClean="0">
                <a:latin typeface="Times New Roman" panose="02020603050405020304" pitchFamily="18" charset="0"/>
                <a:cs typeface="Times New Roman" panose="02020603050405020304" pitchFamily="18" charset="0"/>
              </a:rPr>
              <a:t>держат их на </a:t>
            </a:r>
            <a:r>
              <a:rPr lang="ru-RU" sz="2400" dirty="0">
                <a:latin typeface="Times New Roman" panose="02020603050405020304" pitchFamily="18" charset="0"/>
                <a:cs typeface="Times New Roman" panose="02020603050405020304" pitchFamily="18" charset="0"/>
              </a:rPr>
              <a:t>вытянутой руке перед собой и действуют по словесной </a:t>
            </a:r>
            <a:r>
              <a:rPr lang="ru-RU" sz="2400" dirty="0" smtClean="0">
                <a:latin typeface="Times New Roman" panose="02020603050405020304" pitchFamily="18" charset="0"/>
                <a:cs typeface="Times New Roman" panose="02020603050405020304" pitchFamily="18" charset="0"/>
              </a:rPr>
              <a:t>инструкции, создавая </a:t>
            </a:r>
            <a:r>
              <a:rPr lang="ru-RU" sz="2400" dirty="0">
                <a:latin typeface="Times New Roman" panose="02020603050405020304" pitchFamily="18" charset="0"/>
                <a:cs typeface="Times New Roman" panose="02020603050405020304" pitchFamily="18" charset="0"/>
              </a:rPr>
              <a:t>дополнительную активность для всех групп глазных мышц</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804" y="3198168"/>
            <a:ext cx="233521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286" y="4617739"/>
            <a:ext cx="23812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882" y="180795"/>
            <a:ext cx="1939529" cy="238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269528"/>
            <a:ext cx="2376265" cy="216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3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1000"/>
                                        <p:tgtEl>
                                          <p:spTgt spid="2051"/>
                                        </p:tgtEl>
                                      </p:cBhvr>
                                    </p:animEffect>
                                    <p:anim calcmode="lin" valueType="num">
                                      <p:cBhvr>
                                        <p:cTn id="19" dur="1000" fill="hold"/>
                                        <p:tgtEl>
                                          <p:spTgt spid="2051"/>
                                        </p:tgtEl>
                                        <p:attrNameLst>
                                          <p:attrName>ppt_x</p:attrName>
                                        </p:attrNameLst>
                                      </p:cBhvr>
                                      <p:tavLst>
                                        <p:tav tm="0">
                                          <p:val>
                                            <p:strVal val="#ppt_x"/>
                                          </p:val>
                                        </p:tav>
                                        <p:tav tm="100000">
                                          <p:val>
                                            <p:strVal val="#ppt_x"/>
                                          </p:val>
                                        </p:tav>
                                      </p:tavLst>
                                    </p:anim>
                                    <p:anim calcmode="lin" valueType="num">
                                      <p:cBhvr>
                                        <p:cTn id="20"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80">
                                          <p:stCondLst>
                                            <p:cond delay="0"/>
                                          </p:stCondLst>
                                        </p:cTn>
                                        <p:tgtEl>
                                          <p:spTgt spid="2050"/>
                                        </p:tgtEl>
                                      </p:cBhvr>
                                    </p:animEffect>
                                    <p:anim calcmode="lin" valueType="num">
                                      <p:cBhvr>
                                        <p:cTn id="26"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50"/>
                                        </p:tgtEl>
                                      </p:cBhvr>
                                      <p:to x="100000" y="60000"/>
                                    </p:animScale>
                                    <p:animScale>
                                      <p:cBhvr>
                                        <p:cTn id="32" dur="166" decel="50000">
                                          <p:stCondLst>
                                            <p:cond delay="676"/>
                                          </p:stCondLst>
                                        </p:cTn>
                                        <p:tgtEl>
                                          <p:spTgt spid="2050"/>
                                        </p:tgtEl>
                                      </p:cBhvr>
                                      <p:to x="100000" y="100000"/>
                                    </p:animScale>
                                    <p:animScale>
                                      <p:cBhvr>
                                        <p:cTn id="33" dur="26">
                                          <p:stCondLst>
                                            <p:cond delay="1312"/>
                                          </p:stCondLst>
                                        </p:cTn>
                                        <p:tgtEl>
                                          <p:spTgt spid="2050"/>
                                        </p:tgtEl>
                                      </p:cBhvr>
                                      <p:to x="100000" y="80000"/>
                                    </p:animScale>
                                    <p:animScale>
                                      <p:cBhvr>
                                        <p:cTn id="34" dur="166" decel="50000">
                                          <p:stCondLst>
                                            <p:cond delay="1338"/>
                                          </p:stCondLst>
                                        </p:cTn>
                                        <p:tgtEl>
                                          <p:spTgt spid="2050"/>
                                        </p:tgtEl>
                                      </p:cBhvr>
                                      <p:to x="100000" y="100000"/>
                                    </p:animScale>
                                    <p:animScale>
                                      <p:cBhvr>
                                        <p:cTn id="35" dur="26">
                                          <p:stCondLst>
                                            <p:cond delay="1642"/>
                                          </p:stCondLst>
                                        </p:cTn>
                                        <p:tgtEl>
                                          <p:spTgt spid="2050"/>
                                        </p:tgtEl>
                                      </p:cBhvr>
                                      <p:to x="100000" y="90000"/>
                                    </p:animScale>
                                    <p:animScale>
                                      <p:cBhvr>
                                        <p:cTn id="36" dur="166" decel="50000">
                                          <p:stCondLst>
                                            <p:cond delay="1668"/>
                                          </p:stCondLst>
                                        </p:cTn>
                                        <p:tgtEl>
                                          <p:spTgt spid="2050"/>
                                        </p:tgtEl>
                                      </p:cBhvr>
                                      <p:to x="100000" y="100000"/>
                                    </p:animScale>
                                    <p:animScale>
                                      <p:cBhvr>
                                        <p:cTn id="37" dur="26">
                                          <p:stCondLst>
                                            <p:cond delay="1808"/>
                                          </p:stCondLst>
                                        </p:cTn>
                                        <p:tgtEl>
                                          <p:spTgt spid="2050"/>
                                        </p:tgtEl>
                                      </p:cBhvr>
                                      <p:to x="100000" y="95000"/>
                                    </p:animScale>
                                    <p:animScale>
                                      <p:cBhvr>
                                        <p:cTn id="38"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08912" cy="1077218"/>
          </a:xfrm>
          <a:prstGeom prst="rect">
            <a:avLst/>
          </a:prstGeom>
        </p:spPr>
        <p:txBody>
          <a:bodyPr wrap="square">
            <a:spAutoFit/>
          </a:bodyPr>
          <a:lstStyle/>
          <a:p>
            <a:r>
              <a:rPr lang="ru-RU" sz="3200" b="1" dirty="0" smtClean="0">
                <a:latin typeface="Times New Roman" panose="02020603050405020304" pitchFamily="18" charset="0"/>
                <a:cs typeface="Times New Roman" panose="02020603050405020304" pitchFamily="18" charset="0"/>
              </a:rPr>
              <a:t>С настенными </a:t>
            </a:r>
            <a:r>
              <a:rPr lang="ru-RU" sz="3200" b="1" dirty="0">
                <a:latin typeface="Times New Roman" panose="02020603050405020304" pitchFamily="18" charset="0"/>
                <a:cs typeface="Times New Roman" panose="02020603050405020304" pitchFamily="18" charset="0"/>
              </a:rPr>
              <a:t>и потолочными </a:t>
            </a:r>
            <a:r>
              <a:rPr lang="ru-RU" sz="3200" b="1" dirty="0" err="1" smtClean="0">
                <a:latin typeface="Times New Roman" panose="02020603050405020304" pitchFamily="18" charset="0"/>
                <a:cs typeface="Times New Roman" panose="02020603050405020304" pitchFamily="18" charset="0"/>
              </a:rPr>
              <a:t>офтальмотренажерами</a:t>
            </a:r>
            <a:endParaRPr lang="ru-RU" sz="3200" b="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611560" y="2060848"/>
            <a:ext cx="7632848" cy="2308324"/>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Э</a:t>
            </a:r>
            <a:r>
              <a:rPr lang="ru-RU" sz="2400" dirty="0" smtClean="0">
                <a:latin typeface="Times New Roman" panose="02020603050405020304" pitchFamily="18" charset="0"/>
                <a:cs typeface="Times New Roman" panose="02020603050405020304" pitchFamily="18" charset="0"/>
              </a:rPr>
              <a:t>то </a:t>
            </a:r>
            <a:r>
              <a:rPr lang="ru-RU" sz="2400" dirty="0">
                <a:latin typeface="Times New Roman" panose="02020603050405020304" pitchFamily="18" charset="0"/>
                <a:cs typeface="Times New Roman" panose="02020603050405020304" pitchFamily="18" charset="0"/>
              </a:rPr>
              <a:t>своего рода траектории, по которым дети «бегают» глазами; при этом движения глаз должны сочетаться с движением головы, туловища. Упражнения выполняются коллективно и только стоя. Каждая траектория отличается по цвету, это делает схему яркой, привлекает внимание детей.</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1" y="4293096"/>
            <a:ext cx="4032448"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51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3074"/>
                                        </p:tgtEl>
                                        <p:attrNameLst>
                                          <p:attrName>r</p:attrName>
                                        </p:attrNameLst>
                                      </p:cBhvr>
                                    </p:animRot>
                                    <p:animRot by="-240000">
                                      <p:cBhvr>
                                        <p:cTn id="18" dur="200" fill="hold">
                                          <p:stCondLst>
                                            <p:cond delay="200"/>
                                          </p:stCondLst>
                                        </p:cTn>
                                        <p:tgtEl>
                                          <p:spTgt spid="3074"/>
                                        </p:tgtEl>
                                        <p:attrNameLst>
                                          <p:attrName>r</p:attrName>
                                        </p:attrNameLst>
                                      </p:cBhvr>
                                    </p:animRot>
                                    <p:animRot by="240000">
                                      <p:cBhvr>
                                        <p:cTn id="19" dur="200" fill="hold">
                                          <p:stCondLst>
                                            <p:cond delay="400"/>
                                          </p:stCondLst>
                                        </p:cTn>
                                        <p:tgtEl>
                                          <p:spTgt spid="3074"/>
                                        </p:tgtEl>
                                        <p:attrNameLst>
                                          <p:attrName>r</p:attrName>
                                        </p:attrNameLst>
                                      </p:cBhvr>
                                    </p:animRot>
                                    <p:animRot by="-240000">
                                      <p:cBhvr>
                                        <p:cTn id="20" dur="200" fill="hold">
                                          <p:stCondLst>
                                            <p:cond delay="600"/>
                                          </p:stCondLst>
                                        </p:cTn>
                                        <p:tgtEl>
                                          <p:spTgt spid="3074"/>
                                        </p:tgtEl>
                                        <p:attrNameLst>
                                          <p:attrName>r</p:attrName>
                                        </p:attrNameLst>
                                      </p:cBhvr>
                                    </p:animRot>
                                    <p:animRot by="120000">
                                      <p:cBhvr>
                                        <p:cTn id="21" dur="200" fill="hold">
                                          <p:stCondLst>
                                            <p:cond delay="80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12845"/>
            <a:ext cx="8604448" cy="4401205"/>
          </a:xfrm>
          <a:prstGeom prst="rect">
            <a:avLst/>
          </a:prstGeom>
        </p:spPr>
        <p:txBody>
          <a:bodyPr wrap="square">
            <a:spAutoFit/>
          </a:bodyPr>
          <a:lstStyle/>
          <a:p>
            <a:pPr algn="ctr"/>
            <a:r>
              <a:rPr lang="ru-RU" sz="3200" b="1" dirty="0" smtClean="0">
                <a:latin typeface="Times New Roman" panose="02020603050405020304" pitchFamily="18" charset="0"/>
                <a:cs typeface="Times New Roman" panose="02020603050405020304" pitchFamily="18" charset="0"/>
              </a:rPr>
              <a:t>Электронная </a:t>
            </a:r>
            <a:r>
              <a:rPr lang="ru-RU" sz="3200" b="1" dirty="0">
                <a:latin typeface="Times New Roman" panose="02020603050405020304" pitchFamily="18" charset="0"/>
                <a:cs typeface="Times New Roman" panose="02020603050405020304" pitchFamily="18" charset="0"/>
              </a:rPr>
              <a:t>гимнастика для</a:t>
            </a:r>
          </a:p>
          <a:p>
            <a:pPr algn="ctr"/>
            <a:r>
              <a:rPr lang="ru-RU" sz="3200" b="1" dirty="0" smtClean="0">
                <a:latin typeface="Times New Roman" panose="02020603050405020304" pitchFamily="18" charset="0"/>
                <a:cs typeface="Times New Roman" panose="02020603050405020304" pitchFamily="18" charset="0"/>
              </a:rPr>
              <a:t>глаз</a:t>
            </a:r>
          </a:p>
          <a:p>
            <a:r>
              <a:rPr lang="ru-RU" sz="2400" dirty="0" smtClean="0">
                <a:latin typeface="Times New Roman" panose="02020603050405020304" pitchFamily="18" charset="0"/>
                <a:cs typeface="Times New Roman" panose="02020603050405020304" pitchFamily="18" charset="0"/>
              </a:rPr>
              <a:t>Система упражнений, представленная в виде</a:t>
            </a:r>
          </a:p>
          <a:p>
            <a:r>
              <a:rPr lang="ru-RU" sz="2400" dirty="0" smtClean="0">
                <a:latin typeface="Times New Roman" panose="02020603050405020304" pitchFamily="18" charset="0"/>
                <a:cs typeface="Times New Roman" panose="02020603050405020304" pitchFamily="18" charset="0"/>
              </a:rPr>
              <a:t>мультимедийных презентаций, способствует</a:t>
            </a:r>
          </a:p>
          <a:p>
            <a:r>
              <a:rPr lang="ru-RU" sz="2400" dirty="0" smtClean="0">
                <a:latin typeface="Times New Roman" panose="02020603050405020304" pitchFamily="18" charset="0"/>
                <a:cs typeface="Times New Roman" panose="02020603050405020304" pitchFamily="18" charset="0"/>
              </a:rPr>
              <a:t>развитию прослеживающей функции глаз, повышает мотивацию детей к выполнению зрительной гимнастики, вызывает приятные </a:t>
            </a:r>
            <a:r>
              <a:rPr lang="ru-RU" sz="2400" dirty="0">
                <a:latin typeface="Times New Roman" panose="02020603050405020304" pitchFamily="18" charset="0"/>
                <a:cs typeface="Times New Roman" panose="02020603050405020304" pitchFamily="18" charset="0"/>
              </a:rPr>
              <a:t>эмоции. Методика проведения</a:t>
            </a:r>
          </a:p>
          <a:p>
            <a:r>
              <a:rPr lang="ru-RU" sz="2400" dirty="0" smtClean="0">
                <a:latin typeface="Times New Roman" panose="02020603050405020304" pitchFamily="18" charset="0"/>
                <a:cs typeface="Times New Roman" panose="02020603050405020304" pitchFamily="18" charset="0"/>
              </a:rPr>
              <a:t>электронной </a:t>
            </a:r>
            <a:r>
              <a:rPr lang="ru-RU" sz="2400" dirty="0" err="1" smtClean="0">
                <a:latin typeface="Times New Roman" panose="02020603050405020304" pitchFamily="18" charset="0"/>
                <a:cs typeface="Times New Roman" panose="02020603050405020304" pitchFamily="18" charset="0"/>
              </a:rPr>
              <a:t>физминутки</a:t>
            </a:r>
            <a:r>
              <a:rPr lang="ru-RU" sz="2400" dirty="0" smtClean="0">
                <a:latin typeface="Times New Roman" panose="02020603050405020304" pitchFamily="18" charset="0"/>
                <a:cs typeface="Times New Roman" panose="02020603050405020304" pitchFamily="18" charset="0"/>
              </a:rPr>
              <a:t> для </a:t>
            </a:r>
            <a:r>
              <a:rPr lang="ru-RU" sz="2400" dirty="0">
                <a:latin typeface="Times New Roman" panose="02020603050405020304" pitchFamily="18" charset="0"/>
                <a:cs typeface="Times New Roman" panose="02020603050405020304" pitchFamily="18" charset="0"/>
              </a:rPr>
              <a:t>глаз проста в использовании.</a:t>
            </a:r>
          </a:p>
          <a:p>
            <a:r>
              <a:rPr lang="ru-RU" sz="2400" dirty="0">
                <a:latin typeface="Times New Roman" panose="02020603050405020304" pitchFamily="18" charset="0"/>
                <a:cs typeface="Times New Roman" panose="02020603050405020304" pitchFamily="18" charset="0"/>
              </a:rPr>
              <a:t>Слайды сопровождаются музыкой, которая внедрена в</a:t>
            </a:r>
          </a:p>
          <a:p>
            <a:r>
              <a:rPr lang="ru-RU" sz="2400" dirty="0">
                <a:latin typeface="Times New Roman" panose="02020603050405020304" pitchFamily="18" charset="0"/>
                <a:cs typeface="Times New Roman" panose="02020603050405020304" pitchFamily="18" charset="0"/>
              </a:rPr>
              <a:t>презентацию (для каждой темы музыка своя). Дети слушают</a:t>
            </a:r>
          </a:p>
          <a:p>
            <a:r>
              <a:rPr lang="ru-RU" sz="2400" dirty="0">
                <a:latin typeface="Times New Roman" panose="02020603050405020304" pitchFamily="18" charset="0"/>
                <a:cs typeface="Times New Roman" panose="02020603050405020304" pitchFamily="18" charset="0"/>
              </a:rPr>
              <a:t>музыку и следят за движением </a:t>
            </a:r>
            <a:r>
              <a:rPr lang="ru-RU" sz="2400" dirty="0" smtClean="0">
                <a:latin typeface="Times New Roman" panose="02020603050405020304" pitchFamily="18" charset="0"/>
                <a:cs typeface="Times New Roman" panose="02020603050405020304" pitchFamily="18" charset="0"/>
              </a:rPr>
              <a:t>объектов,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50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3" name="Picture 29" descr="7028_d"/>
          <p:cNvPicPr>
            <a:picLocks noChangeAspect="1" noChangeArrowheads="1"/>
          </p:cNvPicPr>
          <p:nvPr/>
        </p:nvPicPr>
        <p:blipFill>
          <a:blip r:embed="rId3" cstate="print">
            <a:clrChange>
              <a:clrFrom>
                <a:srgbClr val="FBFBFB"/>
              </a:clrFrom>
              <a:clrTo>
                <a:srgbClr val="FBFBFB">
                  <a:alpha val="0"/>
                </a:srgbClr>
              </a:clrTo>
            </a:clrChange>
          </a:blip>
          <a:srcRect b="14578"/>
          <a:stretch>
            <a:fillRect/>
          </a:stretch>
        </p:blipFill>
        <p:spPr bwMode="auto">
          <a:xfrm>
            <a:off x="1476375" y="-171450"/>
            <a:ext cx="5903913" cy="6913563"/>
          </a:xfrm>
          <a:prstGeom prst="rect">
            <a:avLst/>
          </a:prstGeom>
          <a:noFill/>
        </p:spPr>
      </p:pic>
      <p:pic>
        <p:nvPicPr>
          <p:cNvPr id="6147" name="Picture 3" descr="blogentry-14-119733486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818242">
            <a:off x="2670175" y="2857500"/>
            <a:ext cx="1084263" cy="1474788"/>
          </a:xfrm>
          <a:prstGeom prst="rect">
            <a:avLst/>
          </a:prstGeom>
          <a:noFill/>
        </p:spPr>
      </p:pic>
      <p:pic>
        <p:nvPicPr>
          <p:cNvPr id="6149" name="Picture 5" descr="1321_3"/>
          <p:cNvPicPr>
            <a:picLocks noChangeAspect="1" noChangeArrowheads="1"/>
          </p:cNvPicPr>
          <p:nvPr/>
        </p:nvPicPr>
        <p:blipFill>
          <a:blip r:embed="rId5" cstate="print">
            <a:clrChange>
              <a:clrFrom>
                <a:srgbClr val="FFFFFF"/>
              </a:clrFrom>
              <a:clrTo>
                <a:srgbClr val="FFFFFF">
                  <a:alpha val="0"/>
                </a:srgbClr>
              </a:clrTo>
            </a:clrChange>
            <a:lum bright="-6000"/>
          </a:blip>
          <a:srcRect/>
          <a:stretch>
            <a:fillRect/>
          </a:stretch>
        </p:blipFill>
        <p:spPr bwMode="auto">
          <a:xfrm rot="1996124">
            <a:off x="4932363" y="3284538"/>
            <a:ext cx="1439862" cy="1439862"/>
          </a:xfrm>
          <a:prstGeom prst="rect">
            <a:avLst/>
          </a:prstGeom>
          <a:noFill/>
        </p:spPr>
      </p:pic>
      <p:pic>
        <p:nvPicPr>
          <p:cNvPr id="6151" name="Picture 7" descr="18"/>
          <p:cNvPicPr>
            <a:picLocks noChangeAspect="1" noChangeArrowheads="1"/>
          </p:cNvPicPr>
          <p:nvPr/>
        </p:nvPicPr>
        <p:blipFill>
          <a:blip r:embed="rId6" cstate="print">
            <a:clrChange>
              <a:clrFrom>
                <a:srgbClr val="FFFFFF"/>
              </a:clrFrom>
              <a:clrTo>
                <a:srgbClr val="FFFFFF">
                  <a:alpha val="0"/>
                </a:srgbClr>
              </a:clrTo>
            </a:clrChange>
          </a:blip>
          <a:srcRect l="14795" r="14795" b="17876"/>
          <a:stretch>
            <a:fillRect/>
          </a:stretch>
        </p:blipFill>
        <p:spPr bwMode="auto">
          <a:xfrm>
            <a:off x="4787900" y="1628775"/>
            <a:ext cx="958850" cy="1225550"/>
          </a:xfrm>
          <a:prstGeom prst="rect">
            <a:avLst/>
          </a:prstGeom>
          <a:noFill/>
        </p:spPr>
      </p:pic>
      <p:pic>
        <p:nvPicPr>
          <p:cNvPr id="6153" name="Picture 9" descr="DSC0275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24263" y="1412875"/>
            <a:ext cx="962025" cy="1147763"/>
          </a:xfrm>
          <a:prstGeom prst="rect">
            <a:avLst/>
          </a:prstGeom>
          <a:noFill/>
        </p:spPr>
      </p:pic>
      <p:pic>
        <p:nvPicPr>
          <p:cNvPr id="6155" name="Picture 11" descr="ball_s"/>
          <p:cNvPicPr>
            <a:picLocks noChangeAspect="1" noChangeArrowheads="1"/>
          </p:cNvPicPr>
          <p:nvPr/>
        </p:nvPicPr>
        <p:blipFill>
          <a:blip r:embed="rId8" cstate="print">
            <a:lum bright="-12000"/>
          </a:blip>
          <a:srcRect/>
          <a:stretch>
            <a:fillRect/>
          </a:stretch>
        </p:blipFill>
        <p:spPr bwMode="auto">
          <a:xfrm>
            <a:off x="3851275" y="2852738"/>
            <a:ext cx="1096963" cy="1284287"/>
          </a:xfrm>
          <a:prstGeom prst="rect">
            <a:avLst/>
          </a:prstGeom>
          <a:noFill/>
        </p:spPr>
      </p:pic>
      <p:pic>
        <p:nvPicPr>
          <p:cNvPr id="6162" name="Picture 18" descr="DSC0275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043908">
            <a:off x="3132138" y="4581525"/>
            <a:ext cx="1263650" cy="1506538"/>
          </a:xfrm>
          <a:prstGeom prst="rect">
            <a:avLst/>
          </a:prstGeom>
          <a:noFill/>
        </p:spPr>
      </p:pic>
      <p:pic>
        <p:nvPicPr>
          <p:cNvPr id="6163" name="Picture 19" descr="18"/>
          <p:cNvPicPr>
            <a:picLocks noChangeAspect="1" noChangeArrowheads="1"/>
          </p:cNvPicPr>
          <p:nvPr/>
        </p:nvPicPr>
        <p:blipFill>
          <a:blip r:embed="rId6" cstate="print">
            <a:clrChange>
              <a:clrFrom>
                <a:srgbClr val="FFFFFF"/>
              </a:clrFrom>
              <a:clrTo>
                <a:srgbClr val="FFFFFF">
                  <a:alpha val="0"/>
                </a:srgbClr>
              </a:clrTo>
            </a:clrChange>
          </a:blip>
          <a:srcRect l="14795" r="14795" b="17876"/>
          <a:stretch>
            <a:fillRect/>
          </a:stretch>
        </p:blipFill>
        <p:spPr bwMode="auto">
          <a:xfrm rot="2536906">
            <a:off x="4859338" y="4581525"/>
            <a:ext cx="1376362" cy="1684338"/>
          </a:xfrm>
          <a:prstGeom prst="rect">
            <a:avLst/>
          </a:prstGeom>
          <a:noFill/>
        </p:spPr>
      </p:pic>
      <p:pic>
        <p:nvPicPr>
          <p:cNvPr id="6164" name="Picture 20" descr="blogentry-14-1197334868"/>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rot="740394">
            <a:off x="4284663" y="260350"/>
            <a:ext cx="712787" cy="969963"/>
          </a:xfrm>
          <a:prstGeom prst="rect">
            <a:avLst/>
          </a:prstGeom>
          <a:noFill/>
        </p:spPr>
      </p:pic>
      <p:sp>
        <p:nvSpPr>
          <p:cNvPr id="6166" name="Rectangle 22"/>
          <p:cNvSpPr>
            <a:spLocks noChangeArrowheads="1"/>
          </p:cNvSpPr>
          <p:nvPr/>
        </p:nvSpPr>
        <p:spPr bwMode="auto">
          <a:xfrm>
            <a:off x="4787900" y="188913"/>
            <a:ext cx="3313113" cy="360362"/>
          </a:xfrm>
          <a:prstGeom prst="rect">
            <a:avLst/>
          </a:prstGeom>
          <a:noFill/>
          <a:ln w="9525">
            <a:noFill/>
            <a:miter lim="800000"/>
            <a:headEnd/>
            <a:tailEnd/>
          </a:ln>
          <a:effectLst/>
        </p:spPr>
        <p:txBody>
          <a:bodyPr wrap="none" anchor="ctr"/>
          <a:lstStyle/>
          <a:p>
            <a:endParaRPr lang="ru-RU"/>
          </a:p>
        </p:txBody>
      </p:sp>
      <p:pic>
        <p:nvPicPr>
          <p:cNvPr id="6167" name="Picture 23" descr="d3365a70f643"/>
          <p:cNvPicPr>
            <a:picLocks noChangeAspect="1" noChangeArrowheads="1"/>
          </p:cNvPicPr>
          <p:nvPr/>
        </p:nvPicPr>
        <p:blipFill>
          <a:blip r:embed="rId10" cstate="print">
            <a:clrChange>
              <a:clrFrom>
                <a:srgbClr val="FFFFFF"/>
              </a:clrFrom>
              <a:clrTo>
                <a:srgbClr val="FFFFFF">
                  <a:alpha val="0"/>
                </a:srgbClr>
              </a:clrTo>
            </a:clrChange>
            <a:lum bright="18000"/>
          </a:blip>
          <a:srcRect l="7086"/>
          <a:stretch>
            <a:fillRect/>
          </a:stretch>
        </p:blipFill>
        <p:spPr bwMode="auto">
          <a:xfrm>
            <a:off x="6372225" y="260350"/>
            <a:ext cx="936625" cy="865188"/>
          </a:xfrm>
          <a:prstGeom prst="rect">
            <a:avLst/>
          </a:prstGeom>
          <a:noFill/>
        </p:spPr>
      </p:pic>
      <p:pic>
        <p:nvPicPr>
          <p:cNvPr id="6168" name="Picture 24" descr="d3365a70f643"/>
          <p:cNvPicPr>
            <a:picLocks noChangeAspect="1" noChangeArrowheads="1"/>
          </p:cNvPicPr>
          <p:nvPr/>
        </p:nvPicPr>
        <p:blipFill>
          <a:blip r:embed="rId10" cstate="print">
            <a:clrChange>
              <a:clrFrom>
                <a:srgbClr val="FFFFFF"/>
              </a:clrFrom>
              <a:clrTo>
                <a:srgbClr val="FFFFFF">
                  <a:alpha val="0"/>
                </a:srgbClr>
              </a:clrTo>
            </a:clrChange>
            <a:lum bright="18000"/>
          </a:blip>
          <a:srcRect l="7086"/>
          <a:stretch>
            <a:fillRect/>
          </a:stretch>
        </p:blipFill>
        <p:spPr bwMode="auto">
          <a:xfrm>
            <a:off x="539750" y="4005263"/>
            <a:ext cx="936625" cy="865187"/>
          </a:xfrm>
          <a:prstGeom prst="rect">
            <a:avLst/>
          </a:prstGeom>
          <a:noFill/>
        </p:spPr>
      </p:pic>
      <p:pic>
        <p:nvPicPr>
          <p:cNvPr id="6169" name="Picture 25" descr="d3365a70f643"/>
          <p:cNvPicPr>
            <a:picLocks noChangeAspect="1" noChangeArrowheads="1"/>
          </p:cNvPicPr>
          <p:nvPr/>
        </p:nvPicPr>
        <p:blipFill>
          <a:blip r:embed="rId11" cstate="print">
            <a:clrChange>
              <a:clrFrom>
                <a:srgbClr val="FFFFFF"/>
              </a:clrFrom>
              <a:clrTo>
                <a:srgbClr val="FFFFFF">
                  <a:alpha val="0"/>
                </a:srgbClr>
              </a:clrTo>
            </a:clrChange>
            <a:lum bright="18000"/>
          </a:blip>
          <a:srcRect l="5515"/>
          <a:stretch>
            <a:fillRect/>
          </a:stretch>
        </p:blipFill>
        <p:spPr bwMode="auto">
          <a:xfrm>
            <a:off x="7235825" y="2781300"/>
            <a:ext cx="1223963" cy="1111250"/>
          </a:xfrm>
          <a:prstGeom prst="rect">
            <a:avLst/>
          </a:prstGeom>
          <a:noFill/>
        </p:spPr>
      </p:pic>
      <p:pic>
        <p:nvPicPr>
          <p:cNvPr id="6170" name="Picture 26" descr="d3365a70f643"/>
          <p:cNvPicPr>
            <a:picLocks noChangeAspect="1" noChangeArrowheads="1"/>
          </p:cNvPicPr>
          <p:nvPr/>
        </p:nvPicPr>
        <p:blipFill>
          <a:blip r:embed="rId12" cstate="print">
            <a:clrChange>
              <a:clrFrom>
                <a:srgbClr val="FFFFFF"/>
              </a:clrFrom>
              <a:clrTo>
                <a:srgbClr val="FFFFFF">
                  <a:alpha val="0"/>
                </a:srgbClr>
              </a:clrTo>
            </a:clrChange>
            <a:lum bright="18000"/>
          </a:blip>
          <a:srcRect l="5220" b="1892"/>
          <a:stretch>
            <a:fillRect/>
          </a:stretch>
        </p:blipFill>
        <p:spPr bwMode="auto">
          <a:xfrm>
            <a:off x="1042988" y="836613"/>
            <a:ext cx="1296987" cy="1152525"/>
          </a:xfrm>
          <a:prstGeom prst="rect">
            <a:avLst/>
          </a:prstGeom>
          <a:noFill/>
        </p:spPr>
      </p:pic>
      <p:pic>
        <p:nvPicPr>
          <p:cNvPr id="6171" name="Picture 27" descr="d3365a70f643"/>
          <p:cNvPicPr>
            <a:picLocks noChangeAspect="1" noChangeArrowheads="1"/>
          </p:cNvPicPr>
          <p:nvPr/>
        </p:nvPicPr>
        <p:blipFill>
          <a:blip r:embed="rId10" cstate="print">
            <a:clrChange>
              <a:clrFrom>
                <a:srgbClr val="FFFFFF"/>
              </a:clrFrom>
              <a:clrTo>
                <a:srgbClr val="FFFFFF">
                  <a:alpha val="0"/>
                </a:srgbClr>
              </a:clrTo>
            </a:clrChange>
            <a:lum bright="18000"/>
          </a:blip>
          <a:srcRect l="7243"/>
          <a:stretch>
            <a:fillRect/>
          </a:stretch>
        </p:blipFill>
        <p:spPr bwMode="auto">
          <a:xfrm>
            <a:off x="7524750" y="5445125"/>
            <a:ext cx="935038" cy="865188"/>
          </a:xfrm>
          <a:prstGeom prst="rect">
            <a:avLst/>
          </a:prstGeom>
          <a:noFill/>
        </p:spPr>
      </p:pic>
      <p:pic>
        <p:nvPicPr>
          <p:cNvPr id="6176" name="Picture 32">
            <a:hlinkClick r:id="" action="ppaction://media"/>
          </p:cNvPr>
          <p:cNvPicPr>
            <a:picLocks noRot="1" noChangeAspect="1" noChangeArrowheads="1"/>
          </p:cNvPicPr>
          <p:nvPr>
            <a:wavAudioFile r:embed="rId1" name="01 - мален.ёлочке.wav"/>
          </p:nvPr>
        </p:nvPicPr>
        <p:blipFill>
          <a:blip r:embed="rId13" cstate="print"/>
          <a:srcRect/>
          <a:stretch>
            <a:fillRect/>
          </a:stretch>
        </p:blipFill>
        <p:spPr bwMode="auto">
          <a:xfrm>
            <a:off x="8675688" y="6381750"/>
            <a:ext cx="304800" cy="304800"/>
          </a:xfrm>
          <a:prstGeom prst="rect">
            <a:avLst/>
          </a:prstGeom>
          <a:noFill/>
        </p:spPr>
      </p:pic>
      <p:sp>
        <p:nvSpPr>
          <p:cNvPr id="6177" name="AutoShape 33">
            <a:hlinkClick r:id="rId14" action="ppaction://hlinksldjump"/>
          </p:cNvPr>
          <p:cNvSpPr>
            <a:spLocks noChangeArrowheads="1"/>
          </p:cNvSpPr>
          <p:nvPr/>
        </p:nvSpPr>
        <p:spPr bwMode="auto">
          <a:xfrm>
            <a:off x="8243888" y="6308725"/>
            <a:ext cx="647700" cy="360363"/>
          </a:xfrm>
          <a:prstGeom prst="leftArrow">
            <a:avLst>
              <a:gd name="adj1" fmla="val 50000"/>
              <a:gd name="adj2" fmla="val 44934"/>
            </a:avLst>
          </a:prstGeom>
          <a:solidFill>
            <a:srgbClr val="800000"/>
          </a:solidFill>
          <a:ln w="9525">
            <a:solidFill>
              <a:schemeClr val="tx1"/>
            </a:solidFill>
            <a:miter lim="800000"/>
            <a:headEnd/>
            <a:tailEnd/>
          </a:ln>
          <a:effectLst/>
        </p:spPr>
        <p:txBody>
          <a:bodyPr wrap="none" anchor="ctr"/>
          <a:lstStyle/>
          <a:p>
            <a:endParaRPr lang="ru-RU"/>
          </a:p>
        </p:txBody>
      </p:sp>
    </p:spTree>
    <p:extLst>
      <p:ext uri="{BB962C8B-B14F-4D97-AF65-F5344CB8AC3E}">
        <p14:creationId xmlns:p14="http://schemas.microsoft.com/office/powerpoint/2010/main" val="917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176"/>
                                        </p:tgtEl>
                                      </p:cBhvr>
                                    </p:cmd>
                                  </p:childTnLst>
                                </p:cTn>
                              </p:par>
                              <p:par>
                                <p:cTn id="7" presetID="2" presetClass="entr" presetSubtype="8" fill="hold" nodeType="withEffect">
                                  <p:stCondLst>
                                    <p:cond delay="0"/>
                                  </p:stCondLst>
                                  <p:childTnLst>
                                    <p:set>
                                      <p:cBhvr>
                                        <p:cTn id="8" dur="1" fill="hold">
                                          <p:stCondLst>
                                            <p:cond delay="0"/>
                                          </p:stCondLst>
                                        </p:cTn>
                                        <p:tgtEl>
                                          <p:spTgt spid="6153"/>
                                        </p:tgtEl>
                                        <p:attrNameLst>
                                          <p:attrName>style.visibility</p:attrName>
                                        </p:attrNameLst>
                                      </p:cBhvr>
                                      <p:to>
                                        <p:strVal val="visible"/>
                                      </p:to>
                                    </p:set>
                                    <p:anim calcmode="lin" valueType="num">
                                      <p:cBhvr additive="base">
                                        <p:cTn id="9" dur="2000" fill="hold"/>
                                        <p:tgtEl>
                                          <p:spTgt spid="6153"/>
                                        </p:tgtEl>
                                        <p:attrNameLst>
                                          <p:attrName>ppt_x</p:attrName>
                                        </p:attrNameLst>
                                      </p:cBhvr>
                                      <p:tavLst>
                                        <p:tav tm="0">
                                          <p:val>
                                            <p:strVal val="0-#ppt_w/2"/>
                                          </p:val>
                                        </p:tav>
                                        <p:tav tm="100000">
                                          <p:val>
                                            <p:strVal val="#ppt_x"/>
                                          </p:val>
                                        </p:tav>
                                      </p:tavLst>
                                    </p:anim>
                                    <p:anim calcmode="lin" valueType="num">
                                      <p:cBhvr additive="base">
                                        <p:cTn id="10" dur="2000" fill="hold"/>
                                        <p:tgtEl>
                                          <p:spTgt spid="6153"/>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2" presetClass="entr" presetSubtype="6" fill="hold" nodeType="afterEffect">
                                  <p:stCondLst>
                                    <p:cond delay="0"/>
                                  </p:stCondLst>
                                  <p:childTnLst>
                                    <p:set>
                                      <p:cBhvr>
                                        <p:cTn id="13" dur="1" fill="hold">
                                          <p:stCondLst>
                                            <p:cond delay="0"/>
                                          </p:stCondLst>
                                        </p:cTn>
                                        <p:tgtEl>
                                          <p:spTgt spid="6149"/>
                                        </p:tgtEl>
                                        <p:attrNameLst>
                                          <p:attrName>style.visibility</p:attrName>
                                        </p:attrNameLst>
                                      </p:cBhvr>
                                      <p:to>
                                        <p:strVal val="visible"/>
                                      </p:to>
                                    </p:set>
                                    <p:anim calcmode="lin" valueType="num">
                                      <p:cBhvr additive="base">
                                        <p:cTn id="14" dur="1000" fill="hold"/>
                                        <p:tgtEl>
                                          <p:spTgt spid="6149"/>
                                        </p:tgtEl>
                                        <p:attrNameLst>
                                          <p:attrName>ppt_x</p:attrName>
                                        </p:attrNameLst>
                                      </p:cBhvr>
                                      <p:tavLst>
                                        <p:tav tm="0">
                                          <p:val>
                                            <p:strVal val="1+#ppt_w/2"/>
                                          </p:val>
                                        </p:tav>
                                        <p:tav tm="100000">
                                          <p:val>
                                            <p:strVal val="#ppt_x"/>
                                          </p:val>
                                        </p:tav>
                                      </p:tavLst>
                                    </p:anim>
                                    <p:anim calcmode="lin" valueType="num">
                                      <p:cBhvr additive="base">
                                        <p:cTn id="15" dur="1000" fill="hold"/>
                                        <p:tgtEl>
                                          <p:spTgt spid="6149"/>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 presetClass="entr" presetSubtype="3" fill="hold" nodeType="afterEffect">
                                  <p:stCondLst>
                                    <p:cond delay="0"/>
                                  </p:stCondLst>
                                  <p:childTnLst>
                                    <p:set>
                                      <p:cBhvr>
                                        <p:cTn id="18" dur="1" fill="hold">
                                          <p:stCondLst>
                                            <p:cond delay="0"/>
                                          </p:stCondLst>
                                        </p:cTn>
                                        <p:tgtEl>
                                          <p:spTgt spid="6162"/>
                                        </p:tgtEl>
                                        <p:attrNameLst>
                                          <p:attrName>style.visibility</p:attrName>
                                        </p:attrNameLst>
                                      </p:cBhvr>
                                      <p:to>
                                        <p:strVal val="visible"/>
                                      </p:to>
                                    </p:set>
                                    <p:anim calcmode="lin" valueType="num">
                                      <p:cBhvr additive="base">
                                        <p:cTn id="19" dur="1000" fill="hold"/>
                                        <p:tgtEl>
                                          <p:spTgt spid="6162"/>
                                        </p:tgtEl>
                                        <p:attrNameLst>
                                          <p:attrName>ppt_x</p:attrName>
                                        </p:attrNameLst>
                                      </p:cBhvr>
                                      <p:tavLst>
                                        <p:tav tm="0">
                                          <p:val>
                                            <p:strVal val="1+#ppt_w/2"/>
                                          </p:val>
                                        </p:tav>
                                        <p:tav tm="100000">
                                          <p:val>
                                            <p:strVal val="#ppt_x"/>
                                          </p:val>
                                        </p:tav>
                                      </p:tavLst>
                                    </p:anim>
                                    <p:anim calcmode="lin" valueType="num">
                                      <p:cBhvr additive="base">
                                        <p:cTn id="20" dur="1000" fill="hold"/>
                                        <p:tgtEl>
                                          <p:spTgt spid="6162"/>
                                        </p:tgtEl>
                                        <p:attrNameLst>
                                          <p:attrName>ppt_y</p:attrName>
                                        </p:attrNameLst>
                                      </p:cBhvr>
                                      <p:tavLst>
                                        <p:tav tm="0">
                                          <p:val>
                                            <p:strVal val="0-#ppt_h/2"/>
                                          </p:val>
                                        </p:tav>
                                        <p:tav tm="100000">
                                          <p:val>
                                            <p:strVal val="#ppt_y"/>
                                          </p:val>
                                        </p:tav>
                                      </p:tavLst>
                                    </p:anim>
                                  </p:childTnLst>
                                </p:cTn>
                              </p:par>
                            </p:childTnLst>
                          </p:cTn>
                        </p:par>
                        <p:par>
                          <p:cTn id="21" fill="hold">
                            <p:stCondLst>
                              <p:cond delay="4000"/>
                            </p:stCondLst>
                            <p:childTnLst>
                              <p:par>
                                <p:cTn id="22" presetID="2" presetClass="entr" presetSubtype="9" fill="hold" nodeType="afterEffect">
                                  <p:stCondLst>
                                    <p:cond delay="0"/>
                                  </p:stCondLst>
                                  <p:childTnLst>
                                    <p:set>
                                      <p:cBhvr>
                                        <p:cTn id="23" dur="1" fill="hold">
                                          <p:stCondLst>
                                            <p:cond delay="0"/>
                                          </p:stCondLst>
                                        </p:cTn>
                                        <p:tgtEl>
                                          <p:spTgt spid="6155"/>
                                        </p:tgtEl>
                                        <p:attrNameLst>
                                          <p:attrName>style.visibility</p:attrName>
                                        </p:attrNameLst>
                                      </p:cBhvr>
                                      <p:to>
                                        <p:strVal val="visible"/>
                                      </p:to>
                                    </p:set>
                                    <p:anim calcmode="lin" valueType="num">
                                      <p:cBhvr additive="base">
                                        <p:cTn id="24" dur="1000" fill="hold"/>
                                        <p:tgtEl>
                                          <p:spTgt spid="6155"/>
                                        </p:tgtEl>
                                        <p:attrNameLst>
                                          <p:attrName>ppt_x</p:attrName>
                                        </p:attrNameLst>
                                      </p:cBhvr>
                                      <p:tavLst>
                                        <p:tav tm="0">
                                          <p:val>
                                            <p:strVal val="0-#ppt_w/2"/>
                                          </p:val>
                                        </p:tav>
                                        <p:tav tm="100000">
                                          <p:val>
                                            <p:strVal val="#ppt_x"/>
                                          </p:val>
                                        </p:tav>
                                      </p:tavLst>
                                    </p:anim>
                                    <p:anim calcmode="lin" valueType="num">
                                      <p:cBhvr additive="base">
                                        <p:cTn id="25" dur="1000" fill="hold"/>
                                        <p:tgtEl>
                                          <p:spTgt spid="6155"/>
                                        </p:tgtEl>
                                        <p:attrNameLst>
                                          <p:attrName>ppt_y</p:attrName>
                                        </p:attrNameLst>
                                      </p:cBhvr>
                                      <p:tavLst>
                                        <p:tav tm="0">
                                          <p:val>
                                            <p:strVal val="0-#ppt_h/2"/>
                                          </p:val>
                                        </p:tav>
                                        <p:tav tm="100000">
                                          <p:val>
                                            <p:strVal val="#ppt_y"/>
                                          </p:val>
                                        </p:tav>
                                      </p:tavLst>
                                    </p:anim>
                                  </p:childTnLst>
                                </p:cTn>
                              </p:par>
                            </p:childTnLst>
                          </p:cTn>
                        </p:par>
                        <p:par>
                          <p:cTn id="26" fill="hold">
                            <p:stCondLst>
                              <p:cond delay="5000"/>
                            </p:stCondLst>
                            <p:childTnLst>
                              <p:par>
                                <p:cTn id="27" presetID="2" presetClass="entr" presetSubtype="2" fill="hold" nodeType="afterEffect">
                                  <p:stCondLst>
                                    <p:cond delay="0"/>
                                  </p:stCondLst>
                                  <p:childTnLst>
                                    <p:set>
                                      <p:cBhvr>
                                        <p:cTn id="28" dur="1" fill="hold">
                                          <p:stCondLst>
                                            <p:cond delay="0"/>
                                          </p:stCondLst>
                                        </p:cTn>
                                        <p:tgtEl>
                                          <p:spTgt spid="6164"/>
                                        </p:tgtEl>
                                        <p:attrNameLst>
                                          <p:attrName>style.visibility</p:attrName>
                                        </p:attrNameLst>
                                      </p:cBhvr>
                                      <p:to>
                                        <p:strVal val="visible"/>
                                      </p:to>
                                    </p:set>
                                    <p:anim calcmode="lin" valueType="num">
                                      <p:cBhvr additive="base">
                                        <p:cTn id="29" dur="1000" fill="hold"/>
                                        <p:tgtEl>
                                          <p:spTgt spid="6164"/>
                                        </p:tgtEl>
                                        <p:attrNameLst>
                                          <p:attrName>ppt_x</p:attrName>
                                        </p:attrNameLst>
                                      </p:cBhvr>
                                      <p:tavLst>
                                        <p:tav tm="0">
                                          <p:val>
                                            <p:strVal val="1+#ppt_w/2"/>
                                          </p:val>
                                        </p:tav>
                                        <p:tav tm="100000">
                                          <p:val>
                                            <p:strVal val="#ppt_x"/>
                                          </p:val>
                                        </p:tav>
                                      </p:tavLst>
                                    </p:anim>
                                    <p:anim calcmode="lin" valueType="num">
                                      <p:cBhvr additive="base">
                                        <p:cTn id="30" dur="1000" fill="hold"/>
                                        <p:tgtEl>
                                          <p:spTgt spid="6164"/>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2" presetClass="entr" presetSubtype="9" fill="hold" nodeType="afterEffect">
                                  <p:stCondLst>
                                    <p:cond delay="0"/>
                                  </p:stCondLst>
                                  <p:childTnLst>
                                    <p:set>
                                      <p:cBhvr>
                                        <p:cTn id="33" dur="1" fill="hold">
                                          <p:stCondLst>
                                            <p:cond delay="0"/>
                                          </p:stCondLst>
                                        </p:cTn>
                                        <p:tgtEl>
                                          <p:spTgt spid="6147"/>
                                        </p:tgtEl>
                                        <p:attrNameLst>
                                          <p:attrName>style.visibility</p:attrName>
                                        </p:attrNameLst>
                                      </p:cBhvr>
                                      <p:to>
                                        <p:strVal val="visible"/>
                                      </p:to>
                                    </p:set>
                                    <p:anim calcmode="lin" valueType="num">
                                      <p:cBhvr additive="base">
                                        <p:cTn id="34" dur="1000" fill="hold"/>
                                        <p:tgtEl>
                                          <p:spTgt spid="6147"/>
                                        </p:tgtEl>
                                        <p:attrNameLst>
                                          <p:attrName>ppt_x</p:attrName>
                                        </p:attrNameLst>
                                      </p:cBhvr>
                                      <p:tavLst>
                                        <p:tav tm="0">
                                          <p:val>
                                            <p:strVal val="0-#ppt_w/2"/>
                                          </p:val>
                                        </p:tav>
                                        <p:tav tm="100000">
                                          <p:val>
                                            <p:strVal val="#ppt_x"/>
                                          </p:val>
                                        </p:tav>
                                      </p:tavLst>
                                    </p:anim>
                                    <p:anim calcmode="lin" valueType="num">
                                      <p:cBhvr additive="base">
                                        <p:cTn id="35" dur="1000" fill="hold"/>
                                        <p:tgtEl>
                                          <p:spTgt spid="6147"/>
                                        </p:tgtEl>
                                        <p:attrNameLst>
                                          <p:attrName>ppt_y</p:attrName>
                                        </p:attrNameLst>
                                      </p:cBhvr>
                                      <p:tavLst>
                                        <p:tav tm="0">
                                          <p:val>
                                            <p:strVal val="0-#ppt_h/2"/>
                                          </p:val>
                                        </p:tav>
                                        <p:tav tm="100000">
                                          <p:val>
                                            <p:strVal val="#ppt_y"/>
                                          </p:val>
                                        </p:tav>
                                      </p:tavLst>
                                    </p:anim>
                                  </p:childTnLst>
                                </p:cTn>
                              </p:par>
                            </p:childTnLst>
                          </p:cTn>
                        </p:par>
                        <p:par>
                          <p:cTn id="36" fill="hold">
                            <p:stCondLst>
                              <p:cond delay="7000"/>
                            </p:stCondLst>
                            <p:childTnLst>
                              <p:par>
                                <p:cTn id="37" presetID="2" presetClass="entr" presetSubtype="3" fill="hold" nodeType="afterEffect">
                                  <p:stCondLst>
                                    <p:cond delay="0"/>
                                  </p:stCondLst>
                                  <p:childTnLst>
                                    <p:set>
                                      <p:cBhvr>
                                        <p:cTn id="38" dur="1" fill="hold">
                                          <p:stCondLst>
                                            <p:cond delay="0"/>
                                          </p:stCondLst>
                                        </p:cTn>
                                        <p:tgtEl>
                                          <p:spTgt spid="6151"/>
                                        </p:tgtEl>
                                        <p:attrNameLst>
                                          <p:attrName>style.visibility</p:attrName>
                                        </p:attrNameLst>
                                      </p:cBhvr>
                                      <p:to>
                                        <p:strVal val="visible"/>
                                      </p:to>
                                    </p:set>
                                    <p:anim calcmode="lin" valueType="num">
                                      <p:cBhvr additive="base">
                                        <p:cTn id="39" dur="1000" fill="hold"/>
                                        <p:tgtEl>
                                          <p:spTgt spid="6151"/>
                                        </p:tgtEl>
                                        <p:attrNameLst>
                                          <p:attrName>ppt_x</p:attrName>
                                        </p:attrNameLst>
                                      </p:cBhvr>
                                      <p:tavLst>
                                        <p:tav tm="0">
                                          <p:val>
                                            <p:strVal val="1+#ppt_w/2"/>
                                          </p:val>
                                        </p:tav>
                                        <p:tav tm="100000">
                                          <p:val>
                                            <p:strVal val="#ppt_x"/>
                                          </p:val>
                                        </p:tav>
                                      </p:tavLst>
                                    </p:anim>
                                    <p:anim calcmode="lin" valueType="num">
                                      <p:cBhvr additive="base">
                                        <p:cTn id="40" dur="1000" fill="hold"/>
                                        <p:tgtEl>
                                          <p:spTgt spid="6151"/>
                                        </p:tgtEl>
                                        <p:attrNameLst>
                                          <p:attrName>ppt_y</p:attrName>
                                        </p:attrNameLst>
                                      </p:cBhvr>
                                      <p:tavLst>
                                        <p:tav tm="0">
                                          <p:val>
                                            <p:strVal val="0-#ppt_h/2"/>
                                          </p:val>
                                        </p:tav>
                                        <p:tav tm="100000">
                                          <p:val>
                                            <p:strVal val="#ppt_y"/>
                                          </p:val>
                                        </p:tav>
                                      </p:tavLst>
                                    </p:anim>
                                  </p:childTnLst>
                                </p:cTn>
                              </p:par>
                            </p:childTnLst>
                          </p:cTn>
                        </p:par>
                        <p:par>
                          <p:cTn id="41" fill="hold">
                            <p:stCondLst>
                              <p:cond delay="8000"/>
                            </p:stCondLst>
                            <p:childTnLst>
                              <p:par>
                                <p:cTn id="42" presetID="2" presetClass="entr" presetSubtype="6" fill="hold" nodeType="afterEffect">
                                  <p:stCondLst>
                                    <p:cond delay="0"/>
                                  </p:stCondLst>
                                  <p:childTnLst>
                                    <p:set>
                                      <p:cBhvr>
                                        <p:cTn id="43" dur="1" fill="hold">
                                          <p:stCondLst>
                                            <p:cond delay="0"/>
                                          </p:stCondLst>
                                        </p:cTn>
                                        <p:tgtEl>
                                          <p:spTgt spid="6163"/>
                                        </p:tgtEl>
                                        <p:attrNameLst>
                                          <p:attrName>style.visibility</p:attrName>
                                        </p:attrNameLst>
                                      </p:cBhvr>
                                      <p:to>
                                        <p:strVal val="visible"/>
                                      </p:to>
                                    </p:set>
                                    <p:anim calcmode="lin" valueType="num">
                                      <p:cBhvr additive="base">
                                        <p:cTn id="44" dur="1000" fill="hold"/>
                                        <p:tgtEl>
                                          <p:spTgt spid="6163"/>
                                        </p:tgtEl>
                                        <p:attrNameLst>
                                          <p:attrName>ppt_x</p:attrName>
                                        </p:attrNameLst>
                                      </p:cBhvr>
                                      <p:tavLst>
                                        <p:tav tm="0">
                                          <p:val>
                                            <p:strVal val="1+#ppt_w/2"/>
                                          </p:val>
                                        </p:tav>
                                        <p:tav tm="100000">
                                          <p:val>
                                            <p:strVal val="#ppt_x"/>
                                          </p:val>
                                        </p:tav>
                                      </p:tavLst>
                                    </p:anim>
                                    <p:anim calcmode="lin" valueType="num">
                                      <p:cBhvr additive="base">
                                        <p:cTn id="45" dur="1000" fill="hold"/>
                                        <p:tgtEl>
                                          <p:spTgt spid="6163"/>
                                        </p:tgtEl>
                                        <p:attrNameLst>
                                          <p:attrName>ppt_y</p:attrName>
                                        </p:attrNameLst>
                                      </p:cBhvr>
                                      <p:tavLst>
                                        <p:tav tm="0">
                                          <p:val>
                                            <p:strVal val="1+#ppt_h/2"/>
                                          </p:val>
                                        </p:tav>
                                        <p:tav tm="100000">
                                          <p:val>
                                            <p:strVal val="#ppt_y"/>
                                          </p:val>
                                        </p:tav>
                                      </p:tavLst>
                                    </p:anim>
                                  </p:childTnLst>
                                </p:cTn>
                              </p:par>
                            </p:childTnLst>
                          </p:cTn>
                        </p:par>
                        <p:par>
                          <p:cTn id="46" fill="hold">
                            <p:stCondLst>
                              <p:cond delay="9000"/>
                            </p:stCondLst>
                            <p:childTnLst>
                              <p:par>
                                <p:cTn id="47" presetID="10" presetClass="entr" presetSubtype="0" repeatCount="3000" fill="hold" nodeType="afterEffect">
                                  <p:stCondLst>
                                    <p:cond delay="0"/>
                                  </p:stCondLst>
                                  <p:childTnLst>
                                    <p:set>
                                      <p:cBhvr>
                                        <p:cTn id="48" dur="1" fill="hold">
                                          <p:stCondLst>
                                            <p:cond delay="0"/>
                                          </p:stCondLst>
                                        </p:cTn>
                                        <p:tgtEl>
                                          <p:spTgt spid="6167"/>
                                        </p:tgtEl>
                                        <p:attrNameLst>
                                          <p:attrName>style.visibility</p:attrName>
                                        </p:attrNameLst>
                                      </p:cBhvr>
                                      <p:to>
                                        <p:strVal val="visible"/>
                                      </p:to>
                                    </p:set>
                                    <p:animEffect transition="in" filter="fade">
                                      <p:cBhvr>
                                        <p:cTn id="49" dur="1000"/>
                                        <p:tgtEl>
                                          <p:spTgt spid="6167"/>
                                        </p:tgtEl>
                                      </p:cBhvr>
                                    </p:animEffect>
                                  </p:childTnLst>
                                </p:cTn>
                              </p:par>
                            </p:childTnLst>
                          </p:cTn>
                        </p:par>
                        <p:par>
                          <p:cTn id="50" fill="hold">
                            <p:stCondLst>
                              <p:cond delay="12000"/>
                            </p:stCondLst>
                            <p:childTnLst>
                              <p:par>
                                <p:cTn id="51" presetID="10" presetClass="entr" presetSubtype="0" repeatCount="3000" fill="hold" nodeType="afterEffect">
                                  <p:stCondLst>
                                    <p:cond delay="0"/>
                                  </p:stCondLst>
                                  <p:childTnLst>
                                    <p:set>
                                      <p:cBhvr>
                                        <p:cTn id="52" dur="1" fill="hold">
                                          <p:stCondLst>
                                            <p:cond delay="0"/>
                                          </p:stCondLst>
                                        </p:cTn>
                                        <p:tgtEl>
                                          <p:spTgt spid="6168"/>
                                        </p:tgtEl>
                                        <p:attrNameLst>
                                          <p:attrName>style.visibility</p:attrName>
                                        </p:attrNameLst>
                                      </p:cBhvr>
                                      <p:to>
                                        <p:strVal val="visible"/>
                                      </p:to>
                                    </p:set>
                                    <p:animEffect transition="in" filter="fade">
                                      <p:cBhvr>
                                        <p:cTn id="53" dur="1000"/>
                                        <p:tgtEl>
                                          <p:spTgt spid="6168"/>
                                        </p:tgtEl>
                                      </p:cBhvr>
                                    </p:animEffect>
                                  </p:childTnLst>
                                </p:cTn>
                              </p:par>
                            </p:childTnLst>
                          </p:cTn>
                        </p:par>
                        <p:par>
                          <p:cTn id="54" fill="hold">
                            <p:stCondLst>
                              <p:cond delay="15000"/>
                            </p:stCondLst>
                            <p:childTnLst>
                              <p:par>
                                <p:cTn id="55" presetID="10" presetClass="entr" presetSubtype="0" repeatCount="3000" fill="hold" nodeType="afterEffect">
                                  <p:stCondLst>
                                    <p:cond delay="0"/>
                                  </p:stCondLst>
                                  <p:childTnLst>
                                    <p:set>
                                      <p:cBhvr>
                                        <p:cTn id="56" dur="1" fill="hold">
                                          <p:stCondLst>
                                            <p:cond delay="0"/>
                                          </p:stCondLst>
                                        </p:cTn>
                                        <p:tgtEl>
                                          <p:spTgt spid="6169"/>
                                        </p:tgtEl>
                                        <p:attrNameLst>
                                          <p:attrName>style.visibility</p:attrName>
                                        </p:attrNameLst>
                                      </p:cBhvr>
                                      <p:to>
                                        <p:strVal val="visible"/>
                                      </p:to>
                                    </p:set>
                                    <p:animEffect transition="in" filter="fade">
                                      <p:cBhvr>
                                        <p:cTn id="57" dur="1000"/>
                                        <p:tgtEl>
                                          <p:spTgt spid="6169"/>
                                        </p:tgtEl>
                                      </p:cBhvr>
                                    </p:animEffect>
                                  </p:childTnLst>
                                </p:cTn>
                              </p:par>
                            </p:childTnLst>
                          </p:cTn>
                        </p:par>
                        <p:par>
                          <p:cTn id="58" fill="hold">
                            <p:stCondLst>
                              <p:cond delay="18000"/>
                            </p:stCondLst>
                            <p:childTnLst>
                              <p:par>
                                <p:cTn id="59" presetID="10" presetClass="entr" presetSubtype="0" repeatCount="3000" fill="hold" nodeType="afterEffect">
                                  <p:stCondLst>
                                    <p:cond delay="0"/>
                                  </p:stCondLst>
                                  <p:childTnLst>
                                    <p:set>
                                      <p:cBhvr>
                                        <p:cTn id="60" dur="1" fill="hold">
                                          <p:stCondLst>
                                            <p:cond delay="0"/>
                                          </p:stCondLst>
                                        </p:cTn>
                                        <p:tgtEl>
                                          <p:spTgt spid="6170"/>
                                        </p:tgtEl>
                                        <p:attrNameLst>
                                          <p:attrName>style.visibility</p:attrName>
                                        </p:attrNameLst>
                                      </p:cBhvr>
                                      <p:to>
                                        <p:strVal val="visible"/>
                                      </p:to>
                                    </p:set>
                                    <p:animEffect transition="in" filter="fade">
                                      <p:cBhvr>
                                        <p:cTn id="61" dur="1000"/>
                                        <p:tgtEl>
                                          <p:spTgt spid="6170"/>
                                        </p:tgtEl>
                                      </p:cBhvr>
                                    </p:animEffect>
                                  </p:childTnLst>
                                </p:cTn>
                              </p:par>
                            </p:childTnLst>
                          </p:cTn>
                        </p:par>
                        <p:par>
                          <p:cTn id="62" fill="hold">
                            <p:stCondLst>
                              <p:cond delay="21000"/>
                            </p:stCondLst>
                            <p:childTnLst>
                              <p:par>
                                <p:cTn id="63" presetID="10" presetClass="entr" presetSubtype="0" repeatCount="3000" fill="hold" nodeType="afterEffect">
                                  <p:stCondLst>
                                    <p:cond delay="0"/>
                                  </p:stCondLst>
                                  <p:childTnLst>
                                    <p:set>
                                      <p:cBhvr>
                                        <p:cTn id="64" dur="1" fill="hold">
                                          <p:stCondLst>
                                            <p:cond delay="0"/>
                                          </p:stCondLst>
                                        </p:cTn>
                                        <p:tgtEl>
                                          <p:spTgt spid="6171"/>
                                        </p:tgtEl>
                                        <p:attrNameLst>
                                          <p:attrName>style.visibility</p:attrName>
                                        </p:attrNameLst>
                                      </p:cBhvr>
                                      <p:to>
                                        <p:strVal val="visible"/>
                                      </p:to>
                                    </p:set>
                                    <p:animEffect transition="in" filter="fade">
                                      <p:cBhvr>
                                        <p:cTn id="65" dur="1000"/>
                                        <p:tgtEl>
                                          <p:spTgt spid="6171"/>
                                        </p:tgtEl>
                                      </p:cBhvr>
                                    </p:animEffect>
                                  </p:childTnLst>
                                </p:cTn>
                              </p:par>
                            </p:childTnLst>
                          </p:cTn>
                        </p:par>
                        <p:par>
                          <p:cTn id="66" fill="hold">
                            <p:stCondLst>
                              <p:cond delay="24000"/>
                            </p:stCondLst>
                            <p:childTnLst>
                              <p:par>
                                <p:cTn id="67" presetID="1" presetClass="path" presetSubtype="0" repeatCount="2000" accel="50000" decel="50000" fill="hold" nodeType="afterEffect">
                                  <p:stCondLst>
                                    <p:cond delay="0"/>
                                  </p:stCondLst>
                                  <p:childTnLst>
                                    <p:animMotion origin="layout" path="M -0.04028 -0.17546 C 0.02865 -0.17546 0.08472 -0.10069 0.08472 -0.00879 C 0.08472 0.08311 0.02865 0.15787 -0.04028 0.15787 C -0.1092 0.15787 -0.16528 0.08311 -0.16528 -0.00879 C -0.16528 -0.10069 -0.1092 -0.17546 -0.04028 -0.17546 Z " pathEditMode="relative" rAng="0" ptsTypes="fffff">
                                      <p:cBhvr>
                                        <p:cTn id="68" dur="2000" fill="hold"/>
                                        <p:tgtEl>
                                          <p:spTgt spid="6169"/>
                                        </p:tgtEl>
                                        <p:attrNameLst>
                                          <p:attrName>ppt_x</p:attrName>
                                          <p:attrName>ppt_y</p:attrName>
                                        </p:attrNameLst>
                                      </p:cBhvr>
                                      <p:rCtr x="0" y="167"/>
                                    </p:animMotion>
                                  </p:childTnLst>
                                </p:cTn>
                              </p:par>
                            </p:childTnLst>
                          </p:cTn>
                        </p:par>
                        <p:par>
                          <p:cTn id="69" fill="hold">
                            <p:stCondLst>
                              <p:cond delay="28000"/>
                            </p:stCondLst>
                            <p:childTnLst>
                              <p:par>
                                <p:cTn id="70" presetID="1" presetClass="path" presetSubtype="0" repeatCount="3000" accel="50000" decel="50000" fill="hold" nodeType="afterEffect">
                                  <p:stCondLst>
                                    <p:cond delay="0"/>
                                  </p:stCondLst>
                                  <p:childTnLst>
                                    <p:animMotion origin="layout" path="M 0.01875 -0.11713 C 0.08767 -0.11713 0.14375 -0.04236 0.14375 0.04954 C 0.14375 0.14144 0.08767 0.21621 0.01875 0.21621 C -0.05018 0.21621 -0.10625 0.14144 -0.10625 0.04954 C -0.10625 -0.04236 -0.05018 -0.11713 0.01875 -0.11713 Z " pathEditMode="relative" rAng="0" ptsTypes="fffff">
                                      <p:cBhvr>
                                        <p:cTn id="71" dur="2000" fill="hold"/>
                                        <p:tgtEl>
                                          <p:spTgt spid="6170"/>
                                        </p:tgtEl>
                                        <p:attrNameLst>
                                          <p:attrName>ppt_x</p:attrName>
                                          <p:attrName>ppt_y</p:attrName>
                                        </p:attrNameLst>
                                      </p:cBhvr>
                                      <p:rCtr x="0" y="167"/>
                                    </p:animMotion>
                                  </p:childTnLst>
                                </p:cTn>
                              </p:par>
                            </p:childTnLst>
                          </p:cTn>
                        </p:par>
                        <p:par>
                          <p:cTn id="72" fill="hold">
                            <p:stCondLst>
                              <p:cond delay="34000"/>
                            </p:stCondLst>
                            <p:childTnLst>
                              <p:par>
                                <p:cTn id="73" presetID="10" presetClass="entr" presetSubtype="0" repeatCount="4000" fill="hold" nodeType="afterEffect">
                                  <p:stCondLst>
                                    <p:cond delay="0"/>
                                  </p:stCondLst>
                                  <p:childTnLst>
                                    <p:set>
                                      <p:cBhvr>
                                        <p:cTn id="74" dur="1" fill="hold">
                                          <p:stCondLst>
                                            <p:cond delay="0"/>
                                          </p:stCondLst>
                                        </p:cTn>
                                        <p:tgtEl>
                                          <p:spTgt spid="6149"/>
                                        </p:tgtEl>
                                        <p:attrNameLst>
                                          <p:attrName>style.visibility</p:attrName>
                                        </p:attrNameLst>
                                      </p:cBhvr>
                                      <p:to>
                                        <p:strVal val="visible"/>
                                      </p:to>
                                    </p:set>
                                    <p:animEffect transition="in" filter="fade">
                                      <p:cBhvr>
                                        <p:cTn id="75" dur="1000"/>
                                        <p:tgtEl>
                                          <p:spTgt spid="6149"/>
                                        </p:tgtEl>
                                      </p:cBhvr>
                                    </p:animEffect>
                                  </p:childTnLst>
                                </p:cTn>
                              </p:par>
                            </p:childTnLst>
                          </p:cTn>
                        </p:par>
                        <p:par>
                          <p:cTn id="76" fill="hold">
                            <p:stCondLst>
                              <p:cond delay="38000"/>
                            </p:stCondLst>
                            <p:childTnLst>
                              <p:par>
                                <p:cTn id="77" presetID="10" presetClass="entr" presetSubtype="0" repeatCount="4000" fill="hold" nodeType="afterEffect">
                                  <p:stCondLst>
                                    <p:cond delay="0"/>
                                  </p:stCondLst>
                                  <p:childTnLst>
                                    <p:set>
                                      <p:cBhvr>
                                        <p:cTn id="78" dur="1" fill="hold">
                                          <p:stCondLst>
                                            <p:cond delay="0"/>
                                          </p:stCondLst>
                                        </p:cTn>
                                        <p:tgtEl>
                                          <p:spTgt spid="6162"/>
                                        </p:tgtEl>
                                        <p:attrNameLst>
                                          <p:attrName>style.visibility</p:attrName>
                                        </p:attrNameLst>
                                      </p:cBhvr>
                                      <p:to>
                                        <p:strVal val="visible"/>
                                      </p:to>
                                    </p:set>
                                    <p:animEffect transition="in" filter="fade">
                                      <p:cBhvr>
                                        <p:cTn id="79" dur="1000"/>
                                        <p:tgtEl>
                                          <p:spTgt spid="6162"/>
                                        </p:tgtEl>
                                      </p:cBhvr>
                                    </p:animEffect>
                                  </p:childTnLst>
                                </p:cTn>
                              </p:par>
                            </p:childTnLst>
                          </p:cTn>
                        </p:par>
                        <p:par>
                          <p:cTn id="80" fill="hold">
                            <p:stCondLst>
                              <p:cond delay="42000"/>
                            </p:stCondLst>
                            <p:childTnLst>
                              <p:par>
                                <p:cTn id="81" presetID="10" presetClass="entr" presetSubtype="0" repeatCount="4000" fill="hold" nodeType="afterEffect">
                                  <p:stCondLst>
                                    <p:cond delay="0"/>
                                  </p:stCondLst>
                                  <p:childTnLst>
                                    <p:set>
                                      <p:cBhvr>
                                        <p:cTn id="82" dur="1" fill="hold">
                                          <p:stCondLst>
                                            <p:cond delay="0"/>
                                          </p:stCondLst>
                                        </p:cTn>
                                        <p:tgtEl>
                                          <p:spTgt spid="6164"/>
                                        </p:tgtEl>
                                        <p:attrNameLst>
                                          <p:attrName>style.visibility</p:attrName>
                                        </p:attrNameLst>
                                      </p:cBhvr>
                                      <p:to>
                                        <p:strVal val="visible"/>
                                      </p:to>
                                    </p:set>
                                    <p:animEffect transition="in" filter="fade">
                                      <p:cBhvr>
                                        <p:cTn id="83" dur="1000"/>
                                        <p:tgtEl>
                                          <p:spTgt spid="6164"/>
                                        </p:tgtEl>
                                      </p:cBhvr>
                                    </p:animEffect>
                                  </p:childTnLst>
                                </p:cTn>
                              </p:par>
                            </p:childTnLst>
                          </p:cTn>
                        </p:par>
                        <p:par>
                          <p:cTn id="84" fill="hold">
                            <p:stCondLst>
                              <p:cond delay="46000"/>
                            </p:stCondLst>
                            <p:childTnLst>
                              <p:par>
                                <p:cTn id="85" presetID="10" presetClass="entr" presetSubtype="0" fill="hold" grpId="0" nodeType="afterEffect">
                                  <p:stCondLst>
                                    <p:cond delay="0"/>
                                  </p:stCondLst>
                                  <p:childTnLst>
                                    <p:set>
                                      <p:cBhvr>
                                        <p:cTn id="86" dur="1" fill="hold">
                                          <p:stCondLst>
                                            <p:cond delay="0"/>
                                          </p:stCondLst>
                                        </p:cTn>
                                        <p:tgtEl>
                                          <p:spTgt spid="6177"/>
                                        </p:tgtEl>
                                        <p:attrNameLst>
                                          <p:attrName>style.visibility</p:attrName>
                                        </p:attrNameLst>
                                      </p:cBhvr>
                                      <p:to>
                                        <p:strVal val="visible"/>
                                      </p:to>
                                    </p:set>
                                    <p:animEffect transition="in" filter="fade">
                                      <p:cBhvr>
                                        <p:cTn id="87" dur="500"/>
                                        <p:tgtEl>
                                          <p:spTgt spid="61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88" fill="hold" display="0">
                  <p:stCondLst>
                    <p:cond delay="indefinite"/>
                  </p:stCondLst>
                  <p:endCondLst>
                    <p:cond evt="onPrev" delay="0">
                      <p:tgtEl>
                        <p:sldTgt/>
                      </p:tgtEl>
                    </p:cond>
                    <p:cond evt="onStopAudio" delay="0">
                      <p:tgtEl>
                        <p:sldTgt/>
                      </p:tgtEl>
                    </p:cond>
                  </p:endCondLst>
                </p:cTn>
                <p:tgtEl>
                  <p:spTgt spid="6176"/>
                </p:tgtEl>
              </p:cMediaNode>
            </p:audio>
          </p:childTnLst>
        </p:cTn>
      </p:par>
    </p:tnLst>
    <p:bldLst>
      <p:bldP spid="617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1" name="Picture 17" descr="10102004190732_M4341"/>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8101013" y="5300663"/>
            <a:ext cx="762000" cy="1149350"/>
          </a:xfrm>
          <a:prstGeom prst="rect">
            <a:avLst/>
          </a:prstGeom>
          <a:noFill/>
        </p:spPr>
      </p:pic>
      <p:pic>
        <p:nvPicPr>
          <p:cNvPr id="16402" name="Picture 18" descr="10102004190732_M4341"/>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7019925" y="4581525"/>
            <a:ext cx="1047750" cy="1584325"/>
          </a:xfrm>
          <a:prstGeom prst="rect">
            <a:avLst/>
          </a:prstGeom>
          <a:noFill/>
        </p:spPr>
      </p:pic>
      <p:pic>
        <p:nvPicPr>
          <p:cNvPr id="16403" name="Picture 19" descr="10102004190732_M4341"/>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5724525" y="3860800"/>
            <a:ext cx="1381125" cy="2085975"/>
          </a:xfrm>
          <a:prstGeom prst="rect">
            <a:avLst/>
          </a:prstGeom>
          <a:noFill/>
        </p:spPr>
      </p:pic>
      <p:pic>
        <p:nvPicPr>
          <p:cNvPr id="16404" name="Picture 20" descr="10102004190732_M4341"/>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4140200" y="2781300"/>
            <a:ext cx="1762125" cy="2663825"/>
          </a:xfrm>
          <a:prstGeom prst="rect">
            <a:avLst/>
          </a:prstGeom>
          <a:noFill/>
        </p:spPr>
      </p:pic>
      <p:pic>
        <p:nvPicPr>
          <p:cNvPr id="16405" name="Picture 21" descr="10102004190732_M4341"/>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2411413" y="1412875"/>
            <a:ext cx="2143125" cy="3238500"/>
          </a:xfrm>
          <a:prstGeom prst="rect">
            <a:avLst/>
          </a:prstGeom>
          <a:noFill/>
        </p:spPr>
      </p:pic>
      <p:pic>
        <p:nvPicPr>
          <p:cNvPr id="16406" name="Picture 22" descr="10102004190732_M4341"/>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0" y="188913"/>
            <a:ext cx="2714625" cy="4103687"/>
          </a:xfrm>
          <a:prstGeom prst="rect">
            <a:avLst/>
          </a:prstGeom>
          <a:noFill/>
        </p:spPr>
      </p:pic>
      <p:pic>
        <p:nvPicPr>
          <p:cNvPr id="16410" name="Picture 26">
            <a:hlinkClick r:id="" action="ppaction://media"/>
          </p:cNvPr>
          <p:cNvPicPr>
            <a:picLocks noRot="1" noChangeAspect="1" noChangeArrowheads="1"/>
          </p:cNvPicPr>
          <p:nvPr>
            <a:wavAudioFile r:embed="rId1" name="Matreshki_r.wav"/>
          </p:nvPr>
        </p:nvPicPr>
        <p:blipFill>
          <a:blip r:embed="rId7" cstate="print"/>
          <a:srcRect/>
          <a:stretch>
            <a:fillRect/>
          </a:stretch>
        </p:blipFill>
        <p:spPr bwMode="auto">
          <a:xfrm>
            <a:off x="8839200" y="6553200"/>
            <a:ext cx="304800" cy="304800"/>
          </a:xfrm>
          <a:prstGeom prst="rect">
            <a:avLst/>
          </a:prstGeom>
          <a:noFill/>
        </p:spPr>
      </p:pic>
      <p:sp>
        <p:nvSpPr>
          <p:cNvPr id="16411" name="AutoShape 27">
            <a:hlinkClick r:id="rId8" action="ppaction://hlinksldjump"/>
          </p:cNvPr>
          <p:cNvSpPr>
            <a:spLocks noChangeArrowheads="1"/>
          </p:cNvSpPr>
          <p:nvPr/>
        </p:nvSpPr>
        <p:spPr bwMode="auto">
          <a:xfrm>
            <a:off x="8243888" y="6308725"/>
            <a:ext cx="647700" cy="360363"/>
          </a:xfrm>
          <a:prstGeom prst="leftArrow">
            <a:avLst>
              <a:gd name="adj1" fmla="val 50000"/>
              <a:gd name="adj2" fmla="val 44934"/>
            </a:avLst>
          </a:prstGeom>
          <a:solidFill>
            <a:srgbClr val="800000"/>
          </a:solidFill>
          <a:ln w="9525">
            <a:solidFill>
              <a:schemeClr val="tx1"/>
            </a:solidFill>
            <a:miter lim="800000"/>
            <a:headEnd/>
            <a:tailEnd/>
          </a:ln>
          <a:effectLst/>
        </p:spPr>
        <p:txBody>
          <a:bodyPr wrap="none" anchor="ctr"/>
          <a:lstStyle/>
          <a:p>
            <a:endParaRPr lang="ru-RU"/>
          </a:p>
        </p:txBody>
      </p:sp>
    </p:spTree>
    <p:extLst>
      <p:ext uri="{BB962C8B-B14F-4D97-AF65-F5344CB8AC3E}">
        <p14:creationId xmlns:p14="http://schemas.microsoft.com/office/powerpoint/2010/main" val="33955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410"/>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6406"/>
                                        </p:tgtEl>
                                        <p:attrNameLst>
                                          <p:attrName>style.visibility</p:attrName>
                                        </p:attrNameLst>
                                      </p:cBhvr>
                                      <p:to>
                                        <p:strVal val="visible"/>
                                      </p:to>
                                    </p:set>
                                    <p:animEffect transition="in" filter="wipe(down)">
                                      <p:cBhvr>
                                        <p:cTn id="10" dur="580">
                                          <p:stCondLst>
                                            <p:cond delay="0"/>
                                          </p:stCondLst>
                                        </p:cTn>
                                        <p:tgtEl>
                                          <p:spTgt spid="16406"/>
                                        </p:tgtEl>
                                      </p:cBhvr>
                                    </p:animEffect>
                                    <p:anim calcmode="lin" valueType="num">
                                      <p:cBhvr>
                                        <p:cTn id="11" dur="1822" tmFilter="0,0; 0.14,0.36; 0.43,0.73; 0.71,0.91; 1.0,1.0">
                                          <p:stCondLst>
                                            <p:cond delay="0"/>
                                          </p:stCondLst>
                                        </p:cTn>
                                        <p:tgtEl>
                                          <p:spTgt spid="1640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640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640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640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6406"/>
                                        </p:tgtEl>
                                        <p:attrNameLst>
                                          <p:attrName>ppt_y</p:attrName>
                                        </p:attrNameLst>
                                      </p:cBhvr>
                                      <p:tavLst>
                                        <p:tav tm="0" fmla="#ppt_y-sin(pi*$)/81">
                                          <p:val>
                                            <p:fltVal val="0"/>
                                          </p:val>
                                        </p:tav>
                                        <p:tav tm="100000">
                                          <p:val>
                                            <p:fltVal val="1"/>
                                          </p:val>
                                        </p:tav>
                                      </p:tavLst>
                                    </p:anim>
                                    <p:animScale>
                                      <p:cBhvr>
                                        <p:cTn id="16" dur="26">
                                          <p:stCondLst>
                                            <p:cond delay="650"/>
                                          </p:stCondLst>
                                        </p:cTn>
                                        <p:tgtEl>
                                          <p:spTgt spid="16406"/>
                                        </p:tgtEl>
                                      </p:cBhvr>
                                      <p:to x="100000" y="60000"/>
                                    </p:animScale>
                                    <p:animScale>
                                      <p:cBhvr>
                                        <p:cTn id="17" dur="166" decel="50000">
                                          <p:stCondLst>
                                            <p:cond delay="676"/>
                                          </p:stCondLst>
                                        </p:cTn>
                                        <p:tgtEl>
                                          <p:spTgt spid="16406"/>
                                        </p:tgtEl>
                                      </p:cBhvr>
                                      <p:to x="100000" y="100000"/>
                                    </p:animScale>
                                    <p:animScale>
                                      <p:cBhvr>
                                        <p:cTn id="18" dur="26">
                                          <p:stCondLst>
                                            <p:cond delay="1312"/>
                                          </p:stCondLst>
                                        </p:cTn>
                                        <p:tgtEl>
                                          <p:spTgt spid="16406"/>
                                        </p:tgtEl>
                                      </p:cBhvr>
                                      <p:to x="100000" y="80000"/>
                                    </p:animScale>
                                    <p:animScale>
                                      <p:cBhvr>
                                        <p:cTn id="19" dur="166" decel="50000">
                                          <p:stCondLst>
                                            <p:cond delay="1338"/>
                                          </p:stCondLst>
                                        </p:cTn>
                                        <p:tgtEl>
                                          <p:spTgt spid="16406"/>
                                        </p:tgtEl>
                                      </p:cBhvr>
                                      <p:to x="100000" y="100000"/>
                                    </p:animScale>
                                    <p:animScale>
                                      <p:cBhvr>
                                        <p:cTn id="20" dur="26">
                                          <p:stCondLst>
                                            <p:cond delay="1642"/>
                                          </p:stCondLst>
                                        </p:cTn>
                                        <p:tgtEl>
                                          <p:spTgt spid="16406"/>
                                        </p:tgtEl>
                                      </p:cBhvr>
                                      <p:to x="100000" y="90000"/>
                                    </p:animScale>
                                    <p:animScale>
                                      <p:cBhvr>
                                        <p:cTn id="21" dur="166" decel="50000">
                                          <p:stCondLst>
                                            <p:cond delay="1668"/>
                                          </p:stCondLst>
                                        </p:cTn>
                                        <p:tgtEl>
                                          <p:spTgt spid="16406"/>
                                        </p:tgtEl>
                                      </p:cBhvr>
                                      <p:to x="100000" y="100000"/>
                                    </p:animScale>
                                    <p:animScale>
                                      <p:cBhvr>
                                        <p:cTn id="22" dur="26">
                                          <p:stCondLst>
                                            <p:cond delay="1808"/>
                                          </p:stCondLst>
                                        </p:cTn>
                                        <p:tgtEl>
                                          <p:spTgt spid="16406"/>
                                        </p:tgtEl>
                                      </p:cBhvr>
                                      <p:to x="100000" y="95000"/>
                                    </p:animScale>
                                    <p:animScale>
                                      <p:cBhvr>
                                        <p:cTn id="23" dur="166" decel="50000">
                                          <p:stCondLst>
                                            <p:cond delay="1834"/>
                                          </p:stCondLst>
                                        </p:cTn>
                                        <p:tgtEl>
                                          <p:spTgt spid="16406"/>
                                        </p:tgtEl>
                                      </p:cBhvr>
                                      <p:to x="100000" y="100000"/>
                                    </p:animScale>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16405"/>
                                        </p:tgtEl>
                                        <p:attrNameLst>
                                          <p:attrName>style.visibility</p:attrName>
                                        </p:attrNameLst>
                                      </p:cBhvr>
                                      <p:to>
                                        <p:strVal val="visible"/>
                                      </p:to>
                                    </p:set>
                                    <p:animEffect transition="in" filter="wipe(down)">
                                      <p:cBhvr>
                                        <p:cTn id="27" dur="580">
                                          <p:stCondLst>
                                            <p:cond delay="0"/>
                                          </p:stCondLst>
                                        </p:cTn>
                                        <p:tgtEl>
                                          <p:spTgt spid="16405"/>
                                        </p:tgtEl>
                                      </p:cBhvr>
                                    </p:animEffect>
                                    <p:anim calcmode="lin" valueType="num">
                                      <p:cBhvr>
                                        <p:cTn id="28" dur="1822" tmFilter="0,0; 0.14,0.36; 0.43,0.73; 0.71,0.91; 1.0,1.0">
                                          <p:stCondLst>
                                            <p:cond delay="0"/>
                                          </p:stCondLst>
                                        </p:cTn>
                                        <p:tgtEl>
                                          <p:spTgt spid="1640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40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40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40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405"/>
                                        </p:tgtEl>
                                        <p:attrNameLst>
                                          <p:attrName>ppt_y</p:attrName>
                                        </p:attrNameLst>
                                      </p:cBhvr>
                                      <p:tavLst>
                                        <p:tav tm="0" fmla="#ppt_y-sin(pi*$)/81">
                                          <p:val>
                                            <p:fltVal val="0"/>
                                          </p:val>
                                        </p:tav>
                                        <p:tav tm="100000">
                                          <p:val>
                                            <p:fltVal val="1"/>
                                          </p:val>
                                        </p:tav>
                                      </p:tavLst>
                                    </p:anim>
                                    <p:animScale>
                                      <p:cBhvr>
                                        <p:cTn id="33" dur="26">
                                          <p:stCondLst>
                                            <p:cond delay="650"/>
                                          </p:stCondLst>
                                        </p:cTn>
                                        <p:tgtEl>
                                          <p:spTgt spid="16405"/>
                                        </p:tgtEl>
                                      </p:cBhvr>
                                      <p:to x="100000" y="60000"/>
                                    </p:animScale>
                                    <p:animScale>
                                      <p:cBhvr>
                                        <p:cTn id="34" dur="166" decel="50000">
                                          <p:stCondLst>
                                            <p:cond delay="676"/>
                                          </p:stCondLst>
                                        </p:cTn>
                                        <p:tgtEl>
                                          <p:spTgt spid="16405"/>
                                        </p:tgtEl>
                                      </p:cBhvr>
                                      <p:to x="100000" y="100000"/>
                                    </p:animScale>
                                    <p:animScale>
                                      <p:cBhvr>
                                        <p:cTn id="35" dur="26">
                                          <p:stCondLst>
                                            <p:cond delay="1312"/>
                                          </p:stCondLst>
                                        </p:cTn>
                                        <p:tgtEl>
                                          <p:spTgt spid="16405"/>
                                        </p:tgtEl>
                                      </p:cBhvr>
                                      <p:to x="100000" y="80000"/>
                                    </p:animScale>
                                    <p:animScale>
                                      <p:cBhvr>
                                        <p:cTn id="36" dur="166" decel="50000">
                                          <p:stCondLst>
                                            <p:cond delay="1338"/>
                                          </p:stCondLst>
                                        </p:cTn>
                                        <p:tgtEl>
                                          <p:spTgt spid="16405"/>
                                        </p:tgtEl>
                                      </p:cBhvr>
                                      <p:to x="100000" y="100000"/>
                                    </p:animScale>
                                    <p:animScale>
                                      <p:cBhvr>
                                        <p:cTn id="37" dur="26">
                                          <p:stCondLst>
                                            <p:cond delay="1642"/>
                                          </p:stCondLst>
                                        </p:cTn>
                                        <p:tgtEl>
                                          <p:spTgt spid="16405"/>
                                        </p:tgtEl>
                                      </p:cBhvr>
                                      <p:to x="100000" y="90000"/>
                                    </p:animScale>
                                    <p:animScale>
                                      <p:cBhvr>
                                        <p:cTn id="38" dur="166" decel="50000">
                                          <p:stCondLst>
                                            <p:cond delay="1668"/>
                                          </p:stCondLst>
                                        </p:cTn>
                                        <p:tgtEl>
                                          <p:spTgt spid="16405"/>
                                        </p:tgtEl>
                                      </p:cBhvr>
                                      <p:to x="100000" y="100000"/>
                                    </p:animScale>
                                    <p:animScale>
                                      <p:cBhvr>
                                        <p:cTn id="39" dur="26">
                                          <p:stCondLst>
                                            <p:cond delay="1808"/>
                                          </p:stCondLst>
                                        </p:cTn>
                                        <p:tgtEl>
                                          <p:spTgt spid="16405"/>
                                        </p:tgtEl>
                                      </p:cBhvr>
                                      <p:to x="100000" y="95000"/>
                                    </p:animScale>
                                    <p:animScale>
                                      <p:cBhvr>
                                        <p:cTn id="40" dur="166" decel="50000">
                                          <p:stCondLst>
                                            <p:cond delay="1834"/>
                                          </p:stCondLst>
                                        </p:cTn>
                                        <p:tgtEl>
                                          <p:spTgt spid="16405"/>
                                        </p:tgtEl>
                                      </p:cBhvr>
                                      <p:to x="100000" y="100000"/>
                                    </p:animScale>
                                  </p:childTnLst>
                                </p:cTn>
                              </p:par>
                            </p:childTnLst>
                          </p:cTn>
                        </p:par>
                        <p:par>
                          <p:cTn id="41" fill="hold">
                            <p:stCondLst>
                              <p:cond delay="4000"/>
                            </p:stCondLst>
                            <p:childTnLst>
                              <p:par>
                                <p:cTn id="42" presetID="26" presetClass="entr" presetSubtype="0" fill="hold" nodeType="afterEffect">
                                  <p:stCondLst>
                                    <p:cond delay="0"/>
                                  </p:stCondLst>
                                  <p:childTnLst>
                                    <p:set>
                                      <p:cBhvr>
                                        <p:cTn id="43" dur="1" fill="hold">
                                          <p:stCondLst>
                                            <p:cond delay="0"/>
                                          </p:stCondLst>
                                        </p:cTn>
                                        <p:tgtEl>
                                          <p:spTgt spid="16404"/>
                                        </p:tgtEl>
                                        <p:attrNameLst>
                                          <p:attrName>style.visibility</p:attrName>
                                        </p:attrNameLst>
                                      </p:cBhvr>
                                      <p:to>
                                        <p:strVal val="visible"/>
                                      </p:to>
                                    </p:set>
                                    <p:animEffect transition="in" filter="wipe(down)">
                                      <p:cBhvr>
                                        <p:cTn id="44" dur="580">
                                          <p:stCondLst>
                                            <p:cond delay="0"/>
                                          </p:stCondLst>
                                        </p:cTn>
                                        <p:tgtEl>
                                          <p:spTgt spid="16404"/>
                                        </p:tgtEl>
                                      </p:cBhvr>
                                    </p:animEffect>
                                    <p:anim calcmode="lin" valueType="num">
                                      <p:cBhvr>
                                        <p:cTn id="45" dur="1822" tmFilter="0,0; 0.14,0.36; 0.43,0.73; 0.71,0.91; 1.0,1.0">
                                          <p:stCondLst>
                                            <p:cond delay="0"/>
                                          </p:stCondLst>
                                        </p:cTn>
                                        <p:tgtEl>
                                          <p:spTgt spid="1640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640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640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640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6404"/>
                                        </p:tgtEl>
                                        <p:attrNameLst>
                                          <p:attrName>ppt_y</p:attrName>
                                        </p:attrNameLst>
                                      </p:cBhvr>
                                      <p:tavLst>
                                        <p:tav tm="0" fmla="#ppt_y-sin(pi*$)/81">
                                          <p:val>
                                            <p:fltVal val="0"/>
                                          </p:val>
                                        </p:tav>
                                        <p:tav tm="100000">
                                          <p:val>
                                            <p:fltVal val="1"/>
                                          </p:val>
                                        </p:tav>
                                      </p:tavLst>
                                    </p:anim>
                                    <p:animScale>
                                      <p:cBhvr>
                                        <p:cTn id="50" dur="26">
                                          <p:stCondLst>
                                            <p:cond delay="650"/>
                                          </p:stCondLst>
                                        </p:cTn>
                                        <p:tgtEl>
                                          <p:spTgt spid="16404"/>
                                        </p:tgtEl>
                                      </p:cBhvr>
                                      <p:to x="100000" y="60000"/>
                                    </p:animScale>
                                    <p:animScale>
                                      <p:cBhvr>
                                        <p:cTn id="51" dur="166" decel="50000">
                                          <p:stCondLst>
                                            <p:cond delay="676"/>
                                          </p:stCondLst>
                                        </p:cTn>
                                        <p:tgtEl>
                                          <p:spTgt spid="16404"/>
                                        </p:tgtEl>
                                      </p:cBhvr>
                                      <p:to x="100000" y="100000"/>
                                    </p:animScale>
                                    <p:animScale>
                                      <p:cBhvr>
                                        <p:cTn id="52" dur="26">
                                          <p:stCondLst>
                                            <p:cond delay="1312"/>
                                          </p:stCondLst>
                                        </p:cTn>
                                        <p:tgtEl>
                                          <p:spTgt spid="16404"/>
                                        </p:tgtEl>
                                      </p:cBhvr>
                                      <p:to x="100000" y="80000"/>
                                    </p:animScale>
                                    <p:animScale>
                                      <p:cBhvr>
                                        <p:cTn id="53" dur="166" decel="50000">
                                          <p:stCondLst>
                                            <p:cond delay="1338"/>
                                          </p:stCondLst>
                                        </p:cTn>
                                        <p:tgtEl>
                                          <p:spTgt spid="16404"/>
                                        </p:tgtEl>
                                      </p:cBhvr>
                                      <p:to x="100000" y="100000"/>
                                    </p:animScale>
                                    <p:animScale>
                                      <p:cBhvr>
                                        <p:cTn id="54" dur="26">
                                          <p:stCondLst>
                                            <p:cond delay="1642"/>
                                          </p:stCondLst>
                                        </p:cTn>
                                        <p:tgtEl>
                                          <p:spTgt spid="16404"/>
                                        </p:tgtEl>
                                      </p:cBhvr>
                                      <p:to x="100000" y="90000"/>
                                    </p:animScale>
                                    <p:animScale>
                                      <p:cBhvr>
                                        <p:cTn id="55" dur="166" decel="50000">
                                          <p:stCondLst>
                                            <p:cond delay="1668"/>
                                          </p:stCondLst>
                                        </p:cTn>
                                        <p:tgtEl>
                                          <p:spTgt spid="16404"/>
                                        </p:tgtEl>
                                      </p:cBhvr>
                                      <p:to x="100000" y="100000"/>
                                    </p:animScale>
                                    <p:animScale>
                                      <p:cBhvr>
                                        <p:cTn id="56" dur="26">
                                          <p:stCondLst>
                                            <p:cond delay="1808"/>
                                          </p:stCondLst>
                                        </p:cTn>
                                        <p:tgtEl>
                                          <p:spTgt spid="16404"/>
                                        </p:tgtEl>
                                      </p:cBhvr>
                                      <p:to x="100000" y="95000"/>
                                    </p:animScale>
                                    <p:animScale>
                                      <p:cBhvr>
                                        <p:cTn id="57" dur="166" decel="50000">
                                          <p:stCondLst>
                                            <p:cond delay="1834"/>
                                          </p:stCondLst>
                                        </p:cTn>
                                        <p:tgtEl>
                                          <p:spTgt spid="16404"/>
                                        </p:tgtEl>
                                      </p:cBhvr>
                                      <p:to x="100000" y="100000"/>
                                    </p:animScale>
                                  </p:childTnLst>
                                </p:cTn>
                              </p:par>
                            </p:childTnLst>
                          </p:cTn>
                        </p:par>
                        <p:par>
                          <p:cTn id="58" fill="hold">
                            <p:stCondLst>
                              <p:cond delay="6000"/>
                            </p:stCondLst>
                            <p:childTnLst>
                              <p:par>
                                <p:cTn id="59" presetID="26" presetClass="entr" presetSubtype="0" fill="hold" nodeType="afterEffect">
                                  <p:stCondLst>
                                    <p:cond delay="0"/>
                                  </p:stCondLst>
                                  <p:childTnLst>
                                    <p:set>
                                      <p:cBhvr>
                                        <p:cTn id="60" dur="1" fill="hold">
                                          <p:stCondLst>
                                            <p:cond delay="0"/>
                                          </p:stCondLst>
                                        </p:cTn>
                                        <p:tgtEl>
                                          <p:spTgt spid="16403"/>
                                        </p:tgtEl>
                                        <p:attrNameLst>
                                          <p:attrName>style.visibility</p:attrName>
                                        </p:attrNameLst>
                                      </p:cBhvr>
                                      <p:to>
                                        <p:strVal val="visible"/>
                                      </p:to>
                                    </p:set>
                                    <p:animEffect transition="in" filter="wipe(down)">
                                      <p:cBhvr>
                                        <p:cTn id="61" dur="580">
                                          <p:stCondLst>
                                            <p:cond delay="0"/>
                                          </p:stCondLst>
                                        </p:cTn>
                                        <p:tgtEl>
                                          <p:spTgt spid="16403"/>
                                        </p:tgtEl>
                                      </p:cBhvr>
                                    </p:animEffect>
                                    <p:anim calcmode="lin" valueType="num">
                                      <p:cBhvr>
                                        <p:cTn id="62" dur="1822" tmFilter="0,0; 0.14,0.36; 0.43,0.73; 0.71,0.91; 1.0,1.0">
                                          <p:stCondLst>
                                            <p:cond delay="0"/>
                                          </p:stCondLst>
                                        </p:cTn>
                                        <p:tgtEl>
                                          <p:spTgt spid="1640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640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640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640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6403"/>
                                        </p:tgtEl>
                                        <p:attrNameLst>
                                          <p:attrName>ppt_y</p:attrName>
                                        </p:attrNameLst>
                                      </p:cBhvr>
                                      <p:tavLst>
                                        <p:tav tm="0" fmla="#ppt_y-sin(pi*$)/81">
                                          <p:val>
                                            <p:fltVal val="0"/>
                                          </p:val>
                                        </p:tav>
                                        <p:tav tm="100000">
                                          <p:val>
                                            <p:fltVal val="1"/>
                                          </p:val>
                                        </p:tav>
                                      </p:tavLst>
                                    </p:anim>
                                    <p:animScale>
                                      <p:cBhvr>
                                        <p:cTn id="67" dur="26">
                                          <p:stCondLst>
                                            <p:cond delay="650"/>
                                          </p:stCondLst>
                                        </p:cTn>
                                        <p:tgtEl>
                                          <p:spTgt spid="16403"/>
                                        </p:tgtEl>
                                      </p:cBhvr>
                                      <p:to x="100000" y="60000"/>
                                    </p:animScale>
                                    <p:animScale>
                                      <p:cBhvr>
                                        <p:cTn id="68" dur="166" decel="50000">
                                          <p:stCondLst>
                                            <p:cond delay="676"/>
                                          </p:stCondLst>
                                        </p:cTn>
                                        <p:tgtEl>
                                          <p:spTgt spid="16403"/>
                                        </p:tgtEl>
                                      </p:cBhvr>
                                      <p:to x="100000" y="100000"/>
                                    </p:animScale>
                                    <p:animScale>
                                      <p:cBhvr>
                                        <p:cTn id="69" dur="26">
                                          <p:stCondLst>
                                            <p:cond delay="1312"/>
                                          </p:stCondLst>
                                        </p:cTn>
                                        <p:tgtEl>
                                          <p:spTgt spid="16403"/>
                                        </p:tgtEl>
                                      </p:cBhvr>
                                      <p:to x="100000" y="80000"/>
                                    </p:animScale>
                                    <p:animScale>
                                      <p:cBhvr>
                                        <p:cTn id="70" dur="166" decel="50000">
                                          <p:stCondLst>
                                            <p:cond delay="1338"/>
                                          </p:stCondLst>
                                        </p:cTn>
                                        <p:tgtEl>
                                          <p:spTgt spid="16403"/>
                                        </p:tgtEl>
                                      </p:cBhvr>
                                      <p:to x="100000" y="100000"/>
                                    </p:animScale>
                                    <p:animScale>
                                      <p:cBhvr>
                                        <p:cTn id="71" dur="26">
                                          <p:stCondLst>
                                            <p:cond delay="1642"/>
                                          </p:stCondLst>
                                        </p:cTn>
                                        <p:tgtEl>
                                          <p:spTgt spid="16403"/>
                                        </p:tgtEl>
                                      </p:cBhvr>
                                      <p:to x="100000" y="90000"/>
                                    </p:animScale>
                                    <p:animScale>
                                      <p:cBhvr>
                                        <p:cTn id="72" dur="166" decel="50000">
                                          <p:stCondLst>
                                            <p:cond delay="1668"/>
                                          </p:stCondLst>
                                        </p:cTn>
                                        <p:tgtEl>
                                          <p:spTgt spid="16403"/>
                                        </p:tgtEl>
                                      </p:cBhvr>
                                      <p:to x="100000" y="100000"/>
                                    </p:animScale>
                                    <p:animScale>
                                      <p:cBhvr>
                                        <p:cTn id="73" dur="26">
                                          <p:stCondLst>
                                            <p:cond delay="1808"/>
                                          </p:stCondLst>
                                        </p:cTn>
                                        <p:tgtEl>
                                          <p:spTgt spid="16403"/>
                                        </p:tgtEl>
                                      </p:cBhvr>
                                      <p:to x="100000" y="95000"/>
                                    </p:animScale>
                                    <p:animScale>
                                      <p:cBhvr>
                                        <p:cTn id="74" dur="166" decel="50000">
                                          <p:stCondLst>
                                            <p:cond delay="1834"/>
                                          </p:stCondLst>
                                        </p:cTn>
                                        <p:tgtEl>
                                          <p:spTgt spid="16403"/>
                                        </p:tgtEl>
                                      </p:cBhvr>
                                      <p:to x="100000" y="100000"/>
                                    </p:animScale>
                                  </p:childTnLst>
                                </p:cTn>
                              </p:par>
                            </p:childTnLst>
                          </p:cTn>
                        </p:par>
                        <p:par>
                          <p:cTn id="75" fill="hold">
                            <p:stCondLst>
                              <p:cond delay="8000"/>
                            </p:stCondLst>
                            <p:childTnLst>
                              <p:par>
                                <p:cTn id="76" presetID="26" presetClass="entr" presetSubtype="0" fill="hold" nodeType="afterEffect">
                                  <p:stCondLst>
                                    <p:cond delay="0"/>
                                  </p:stCondLst>
                                  <p:childTnLst>
                                    <p:set>
                                      <p:cBhvr>
                                        <p:cTn id="77" dur="1" fill="hold">
                                          <p:stCondLst>
                                            <p:cond delay="0"/>
                                          </p:stCondLst>
                                        </p:cTn>
                                        <p:tgtEl>
                                          <p:spTgt spid="16402"/>
                                        </p:tgtEl>
                                        <p:attrNameLst>
                                          <p:attrName>style.visibility</p:attrName>
                                        </p:attrNameLst>
                                      </p:cBhvr>
                                      <p:to>
                                        <p:strVal val="visible"/>
                                      </p:to>
                                    </p:set>
                                    <p:animEffect transition="in" filter="wipe(down)">
                                      <p:cBhvr>
                                        <p:cTn id="78" dur="580">
                                          <p:stCondLst>
                                            <p:cond delay="0"/>
                                          </p:stCondLst>
                                        </p:cTn>
                                        <p:tgtEl>
                                          <p:spTgt spid="16402"/>
                                        </p:tgtEl>
                                      </p:cBhvr>
                                    </p:animEffect>
                                    <p:anim calcmode="lin" valueType="num">
                                      <p:cBhvr>
                                        <p:cTn id="79" dur="1822" tmFilter="0,0; 0.14,0.36; 0.43,0.73; 0.71,0.91; 1.0,1.0">
                                          <p:stCondLst>
                                            <p:cond delay="0"/>
                                          </p:stCondLst>
                                        </p:cTn>
                                        <p:tgtEl>
                                          <p:spTgt spid="16402"/>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6402"/>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6402"/>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6402"/>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6402"/>
                                        </p:tgtEl>
                                        <p:attrNameLst>
                                          <p:attrName>ppt_y</p:attrName>
                                        </p:attrNameLst>
                                      </p:cBhvr>
                                      <p:tavLst>
                                        <p:tav tm="0" fmla="#ppt_y-sin(pi*$)/81">
                                          <p:val>
                                            <p:fltVal val="0"/>
                                          </p:val>
                                        </p:tav>
                                        <p:tav tm="100000">
                                          <p:val>
                                            <p:fltVal val="1"/>
                                          </p:val>
                                        </p:tav>
                                      </p:tavLst>
                                    </p:anim>
                                    <p:animScale>
                                      <p:cBhvr>
                                        <p:cTn id="84" dur="26">
                                          <p:stCondLst>
                                            <p:cond delay="650"/>
                                          </p:stCondLst>
                                        </p:cTn>
                                        <p:tgtEl>
                                          <p:spTgt spid="16402"/>
                                        </p:tgtEl>
                                      </p:cBhvr>
                                      <p:to x="100000" y="60000"/>
                                    </p:animScale>
                                    <p:animScale>
                                      <p:cBhvr>
                                        <p:cTn id="85" dur="166" decel="50000">
                                          <p:stCondLst>
                                            <p:cond delay="676"/>
                                          </p:stCondLst>
                                        </p:cTn>
                                        <p:tgtEl>
                                          <p:spTgt spid="16402"/>
                                        </p:tgtEl>
                                      </p:cBhvr>
                                      <p:to x="100000" y="100000"/>
                                    </p:animScale>
                                    <p:animScale>
                                      <p:cBhvr>
                                        <p:cTn id="86" dur="26">
                                          <p:stCondLst>
                                            <p:cond delay="1312"/>
                                          </p:stCondLst>
                                        </p:cTn>
                                        <p:tgtEl>
                                          <p:spTgt spid="16402"/>
                                        </p:tgtEl>
                                      </p:cBhvr>
                                      <p:to x="100000" y="80000"/>
                                    </p:animScale>
                                    <p:animScale>
                                      <p:cBhvr>
                                        <p:cTn id="87" dur="166" decel="50000">
                                          <p:stCondLst>
                                            <p:cond delay="1338"/>
                                          </p:stCondLst>
                                        </p:cTn>
                                        <p:tgtEl>
                                          <p:spTgt spid="16402"/>
                                        </p:tgtEl>
                                      </p:cBhvr>
                                      <p:to x="100000" y="100000"/>
                                    </p:animScale>
                                    <p:animScale>
                                      <p:cBhvr>
                                        <p:cTn id="88" dur="26">
                                          <p:stCondLst>
                                            <p:cond delay="1642"/>
                                          </p:stCondLst>
                                        </p:cTn>
                                        <p:tgtEl>
                                          <p:spTgt spid="16402"/>
                                        </p:tgtEl>
                                      </p:cBhvr>
                                      <p:to x="100000" y="90000"/>
                                    </p:animScale>
                                    <p:animScale>
                                      <p:cBhvr>
                                        <p:cTn id="89" dur="166" decel="50000">
                                          <p:stCondLst>
                                            <p:cond delay="1668"/>
                                          </p:stCondLst>
                                        </p:cTn>
                                        <p:tgtEl>
                                          <p:spTgt spid="16402"/>
                                        </p:tgtEl>
                                      </p:cBhvr>
                                      <p:to x="100000" y="100000"/>
                                    </p:animScale>
                                    <p:animScale>
                                      <p:cBhvr>
                                        <p:cTn id="90" dur="26">
                                          <p:stCondLst>
                                            <p:cond delay="1808"/>
                                          </p:stCondLst>
                                        </p:cTn>
                                        <p:tgtEl>
                                          <p:spTgt spid="16402"/>
                                        </p:tgtEl>
                                      </p:cBhvr>
                                      <p:to x="100000" y="95000"/>
                                    </p:animScale>
                                    <p:animScale>
                                      <p:cBhvr>
                                        <p:cTn id="91" dur="166" decel="50000">
                                          <p:stCondLst>
                                            <p:cond delay="1834"/>
                                          </p:stCondLst>
                                        </p:cTn>
                                        <p:tgtEl>
                                          <p:spTgt spid="16402"/>
                                        </p:tgtEl>
                                      </p:cBhvr>
                                      <p:to x="100000" y="100000"/>
                                    </p:animScale>
                                  </p:childTnLst>
                                </p:cTn>
                              </p:par>
                            </p:childTnLst>
                          </p:cTn>
                        </p:par>
                        <p:par>
                          <p:cTn id="92" fill="hold">
                            <p:stCondLst>
                              <p:cond delay="10000"/>
                            </p:stCondLst>
                            <p:childTnLst>
                              <p:par>
                                <p:cTn id="93" presetID="26" presetClass="entr" presetSubtype="0" fill="hold" nodeType="afterEffect">
                                  <p:stCondLst>
                                    <p:cond delay="0"/>
                                  </p:stCondLst>
                                  <p:childTnLst>
                                    <p:set>
                                      <p:cBhvr>
                                        <p:cTn id="94" dur="1" fill="hold">
                                          <p:stCondLst>
                                            <p:cond delay="0"/>
                                          </p:stCondLst>
                                        </p:cTn>
                                        <p:tgtEl>
                                          <p:spTgt spid="16401"/>
                                        </p:tgtEl>
                                        <p:attrNameLst>
                                          <p:attrName>style.visibility</p:attrName>
                                        </p:attrNameLst>
                                      </p:cBhvr>
                                      <p:to>
                                        <p:strVal val="visible"/>
                                      </p:to>
                                    </p:set>
                                    <p:animEffect transition="in" filter="wipe(down)">
                                      <p:cBhvr>
                                        <p:cTn id="95" dur="580">
                                          <p:stCondLst>
                                            <p:cond delay="0"/>
                                          </p:stCondLst>
                                        </p:cTn>
                                        <p:tgtEl>
                                          <p:spTgt spid="16401"/>
                                        </p:tgtEl>
                                      </p:cBhvr>
                                    </p:animEffect>
                                    <p:anim calcmode="lin" valueType="num">
                                      <p:cBhvr>
                                        <p:cTn id="96" dur="1822" tmFilter="0,0; 0.14,0.36; 0.43,0.73; 0.71,0.91; 1.0,1.0">
                                          <p:stCondLst>
                                            <p:cond delay="0"/>
                                          </p:stCondLst>
                                        </p:cTn>
                                        <p:tgtEl>
                                          <p:spTgt spid="16401"/>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6401"/>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6401"/>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6401"/>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6401"/>
                                        </p:tgtEl>
                                        <p:attrNameLst>
                                          <p:attrName>ppt_y</p:attrName>
                                        </p:attrNameLst>
                                      </p:cBhvr>
                                      <p:tavLst>
                                        <p:tav tm="0" fmla="#ppt_y-sin(pi*$)/81">
                                          <p:val>
                                            <p:fltVal val="0"/>
                                          </p:val>
                                        </p:tav>
                                        <p:tav tm="100000">
                                          <p:val>
                                            <p:fltVal val="1"/>
                                          </p:val>
                                        </p:tav>
                                      </p:tavLst>
                                    </p:anim>
                                    <p:animScale>
                                      <p:cBhvr>
                                        <p:cTn id="101" dur="26">
                                          <p:stCondLst>
                                            <p:cond delay="650"/>
                                          </p:stCondLst>
                                        </p:cTn>
                                        <p:tgtEl>
                                          <p:spTgt spid="16401"/>
                                        </p:tgtEl>
                                      </p:cBhvr>
                                      <p:to x="100000" y="60000"/>
                                    </p:animScale>
                                    <p:animScale>
                                      <p:cBhvr>
                                        <p:cTn id="102" dur="166" decel="50000">
                                          <p:stCondLst>
                                            <p:cond delay="676"/>
                                          </p:stCondLst>
                                        </p:cTn>
                                        <p:tgtEl>
                                          <p:spTgt spid="16401"/>
                                        </p:tgtEl>
                                      </p:cBhvr>
                                      <p:to x="100000" y="100000"/>
                                    </p:animScale>
                                    <p:animScale>
                                      <p:cBhvr>
                                        <p:cTn id="103" dur="26">
                                          <p:stCondLst>
                                            <p:cond delay="1312"/>
                                          </p:stCondLst>
                                        </p:cTn>
                                        <p:tgtEl>
                                          <p:spTgt spid="16401"/>
                                        </p:tgtEl>
                                      </p:cBhvr>
                                      <p:to x="100000" y="80000"/>
                                    </p:animScale>
                                    <p:animScale>
                                      <p:cBhvr>
                                        <p:cTn id="104" dur="166" decel="50000">
                                          <p:stCondLst>
                                            <p:cond delay="1338"/>
                                          </p:stCondLst>
                                        </p:cTn>
                                        <p:tgtEl>
                                          <p:spTgt spid="16401"/>
                                        </p:tgtEl>
                                      </p:cBhvr>
                                      <p:to x="100000" y="100000"/>
                                    </p:animScale>
                                    <p:animScale>
                                      <p:cBhvr>
                                        <p:cTn id="105" dur="26">
                                          <p:stCondLst>
                                            <p:cond delay="1642"/>
                                          </p:stCondLst>
                                        </p:cTn>
                                        <p:tgtEl>
                                          <p:spTgt spid="16401"/>
                                        </p:tgtEl>
                                      </p:cBhvr>
                                      <p:to x="100000" y="90000"/>
                                    </p:animScale>
                                    <p:animScale>
                                      <p:cBhvr>
                                        <p:cTn id="106" dur="166" decel="50000">
                                          <p:stCondLst>
                                            <p:cond delay="1668"/>
                                          </p:stCondLst>
                                        </p:cTn>
                                        <p:tgtEl>
                                          <p:spTgt spid="16401"/>
                                        </p:tgtEl>
                                      </p:cBhvr>
                                      <p:to x="100000" y="100000"/>
                                    </p:animScale>
                                    <p:animScale>
                                      <p:cBhvr>
                                        <p:cTn id="107" dur="26">
                                          <p:stCondLst>
                                            <p:cond delay="1808"/>
                                          </p:stCondLst>
                                        </p:cTn>
                                        <p:tgtEl>
                                          <p:spTgt spid="16401"/>
                                        </p:tgtEl>
                                      </p:cBhvr>
                                      <p:to x="100000" y="95000"/>
                                    </p:animScale>
                                    <p:animScale>
                                      <p:cBhvr>
                                        <p:cTn id="108" dur="166" decel="50000">
                                          <p:stCondLst>
                                            <p:cond delay="1834"/>
                                          </p:stCondLst>
                                        </p:cTn>
                                        <p:tgtEl>
                                          <p:spTgt spid="16401"/>
                                        </p:tgtEl>
                                      </p:cBhvr>
                                      <p:to x="100000" y="100000"/>
                                    </p:animScale>
                                  </p:childTnLst>
                                </p:cTn>
                              </p:par>
                            </p:childTnLst>
                          </p:cTn>
                        </p:par>
                        <p:par>
                          <p:cTn id="109" fill="hold">
                            <p:stCondLst>
                              <p:cond delay="12000"/>
                            </p:stCondLst>
                            <p:childTnLst>
                              <p:par>
                                <p:cTn id="110" presetID="10" presetClass="entr" presetSubtype="0" repeatCount="4000" fill="hold" nodeType="afterEffect">
                                  <p:stCondLst>
                                    <p:cond delay="0"/>
                                  </p:stCondLst>
                                  <p:childTnLst>
                                    <p:set>
                                      <p:cBhvr>
                                        <p:cTn id="111" dur="1" fill="hold">
                                          <p:stCondLst>
                                            <p:cond delay="0"/>
                                          </p:stCondLst>
                                        </p:cTn>
                                        <p:tgtEl>
                                          <p:spTgt spid="16406"/>
                                        </p:tgtEl>
                                        <p:attrNameLst>
                                          <p:attrName>style.visibility</p:attrName>
                                        </p:attrNameLst>
                                      </p:cBhvr>
                                      <p:to>
                                        <p:strVal val="visible"/>
                                      </p:to>
                                    </p:set>
                                    <p:animEffect transition="in" filter="fade">
                                      <p:cBhvr>
                                        <p:cTn id="112" dur="1000"/>
                                        <p:tgtEl>
                                          <p:spTgt spid="16406"/>
                                        </p:tgtEl>
                                      </p:cBhvr>
                                    </p:animEffect>
                                  </p:childTnLst>
                                </p:cTn>
                              </p:par>
                            </p:childTnLst>
                          </p:cTn>
                        </p:par>
                        <p:par>
                          <p:cTn id="113" fill="hold">
                            <p:stCondLst>
                              <p:cond delay="16000"/>
                            </p:stCondLst>
                            <p:childTnLst>
                              <p:par>
                                <p:cTn id="114" presetID="8" presetClass="emph" presetSubtype="0" fill="hold" nodeType="afterEffect">
                                  <p:stCondLst>
                                    <p:cond delay="0"/>
                                  </p:stCondLst>
                                  <p:childTnLst>
                                    <p:animRot by="21600000">
                                      <p:cBhvr>
                                        <p:cTn id="115" dur="2000" fill="hold"/>
                                        <p:tgtEl>
                                          <p:spTgt spid="16405"/>
                                        </p:tgtEl>
                                        <p:attrNameLst>
                                          <p:attrName>r</p:attrName>
                                        </p:attrNameLst>
                                      </p:cBhvr>
                                    </p:animRot>
                                  </p:childTnLst>
                                </p:cTn>
                              </p:par>
                            </p:childTnLst>
                          </p:cTn>
                        </p:par>
                        <p:par>
                          <p:cTn id="116" fill="hold">
                            <p:stCondLst>
                              <p:cond delay="18000"/>
                            </p:stCondLst>
                            <p:childTnLst>
                              <p:par>
                                <p:cTn id="117" presetID="10" presetClass="entr" presetSubtype="0" repeatCount="4000" fill="hold" nodeType="afterEffect">
                                  <p:stCondLst>
                                    <p:cond delay="0"/>
                                  </p:stCondLst>
                                  <p:childTnLst>
                                    <p:set>
                                      <p:cBhvr>
                                        <p:cTn id="118" dur="1" fill="hold">
                                          <p:stCondLst>
                                            <p:cond delay="0"/>
                                          </p:stCondLst>
                                        </p:cTn>
                                        <p:tgtEl>
                                          <p:spTgt spid="16404"/>
                                        </p:tgtEl>
                                        <p:attrNameLst>
                                          <p:attrName>style.visibility</p:attrName>
                                        </p:attrNameLst>
                                      </p:cBhvr>
                                      <p:to>
                                        <p:strVal val="visible"/>
                                      </p:to>
                                    </p:set>
                                    <p:animEffect transition="in" filter="fade">
                                      <p:cBhvr>
                                        <p:cTn id="119" dur="1000"/>
                                        <p:tgtEl>
                                          <p:spTgt spid="16404"/>
                                        </p:tgtEl>
                                      </p:cBhvr>
                                    </p:animEffect>
                                  </p:childTnLst>
                                </p:cTn>
                              </p:par>
                            </p:childTnLst>
                          </p:cTn>
                        </p:par>
                        <p:par>
                          <p:cTn id="120" fill="hold">
                            <p:stCondLst>
                              <p:cond delay="22000"/>
                            </p:stCondLst>
                            <p:childTnLst>
                              <p:par>
                                <p:cTn id="121" presetID="8" presetClass="emph" presetSubtype="0" fill="hold" nodeType="afterEffect">
                                  <p:stCondLst>
                                    <p:cond delay="0"/>
                                  </p:stCondLst>
                                  <p:childTnLst>
                                    <p:animRot by="21600000">
                                      <p:cBhvr>
                                        <p:cTn id="122" dur="2000" fill="hold"/>
                                        <p:tgtEl>
                                          <p:spTgt spid="16403"/>
                                        </p:tgtEl>
                                        <p:attrNameLst>
                                          <p:attrName>r</p:attrName>
                                        </p:attrNameLst>
                                      </p:cBhvr>
                                    </p:animRot>
                                  </p:childTnLst>
                                </p:cTn>
                              </p:par>
                            </p:childTnLst>
                          </p:cTn>
                        </p:par>
                        <p:par>
                          <p:cTn id="123" fill="hold">
                            <p:stCondLst>
                              <p:cond delay="24000"/>
                            </p:stCondLst>
                            <p:childTnLst>
                              <p:par>
                                <p:cTn id="124" presetID="10" presetClass="entr" presetSubtype="0" repeatCount="4000" fill="hold" nodeType="afterEffect">
                                  <p:stCondLst>
                                    <p:cond delay="0"/>
                                  </p:stCondLst>
                                  <p:childTnLst>
                                    <p:set>
                                      <p:cBhvr>
                                        <p:cTn id="125" dur="1" fill="hold">
                                          <p:stCondLst>
                                            <p:cond delay="0"/>
                                          </p:stCondLst>
                                        </p:cTn>
                                        <p:tgtEl>
                                          <p:spTgt spid="16402"/>
                                        </p:tgtEl>
                                        <p:attrNameLst>
                                          <p:attrName>style.visibility</p:attrName>
                                        </p:attrNameLst>
                                      </p:cBhvr>
                                      <p:to>
                                        <p:strVal val="visible"/>
                                      </p:to>
                                    </p:set>
                                    <p:animEffect transition="in" filter="fade">
                                      <p:cBhvr>
                                        <p:cTn id="126" dur="1000"/>
                                        <p:tgtEl>
                                          <p:spTgt spid="16402"/>
                                        </p:tgtEl>
                                      </p:cBhvr>
                                    </p:animEffect>
                                  </p:childTnLst>
                                </p:cTn>
                              </p:par>
                            </p:childTnLst>
                          </p:cTn>
                        </p:par>
                        <p:par>
                          <p:cTn id="127" fill="hold">
                            <p:stCondLst>
                              <p:cond delay="28000"/>
                            </p:stCondLst>
                            <p:childTnLst>
                              <p:par>
                                <p:cTn id="128" presetID="8" presetClass="emph" presetSubtype="0" fill="hold" nodeType="afterEffect">
                                  <p:stCondLst>
                                    <p:cond delay="0"/>
                                  </p:stCondLst>
                                  <p:childTnLst>
                                    <p:animRot by="21600000">
                                      <p:cBhvr>
                                        <p:cTn id="129" dur="2000" fill="hold"/>
                                        <p:tgtEl>
                                          <p:spTgt spid="16401"/>
                                        </p:tgtEl>
                                        <p:attrNameLst>
                                          <p:attrName>r</p:attrName>
                                        </p:attrNameLst>
                                      </p:cBhvr>
                                    </p:animRot>
                                  </p:childTnLst>
                                </p:cTn>
                              </p:par>
                            </p:childTnLst>
                          </p:cTn>
                        </p:par>
                        <p:par>
                          <p:cTn id="130" fill="hold">
                            <p:stCondLst>
                              <p:cond delay="30000"/>
                            </p:stCondLst>
                            <p:childTnLst>
                              <p:par>
                                <p:cTn id="131" presetID="0" presetClass="path" presetSubtype="0" accel="50000" decel="50000" fill="hold" nodeType="afterEffect">
                                  <p:stCondLst>
                                    <p:cond delay="0"/>
                                  </p:stCondLst>
                                  <p:childTnLst>
                                    <p:animMotion origin="layout" path="M -2.77778E-6 3.7037E-7 L -0.21944 -0.13102 " pathEditMode="relative" rAng="0" ptsTypes="AA">
                                      <p:cBhvr>
                                        <p:cTn id="132" dur="2000" fill="hold"/>
                                        <p:tgtEl>
                                          <p:spTgt spid="16405"/>
                                        </p:tgtEl>
                                        <p:attrNameLst>
                                          <p:attrName>ppt_x</p:attrName>
                                          <p:attrName>ppt_y</p:attrName>
                                        </p:attrNameLst>
                                      </p:cBhvr>
                                      <p:rCtr x="-11000" y="-6600"/>
                                    </p:animMotion>
                                  </p:childTnLst>
                                </p:cTn>
                              </p:par>
                            </p:childTnLst>
                          </p:cTn>
                        </p:par>
                        <p:par>
                          <p:cTn id="133" fill="hold">
                            <p:stCondLst>
                              <p:cond delay="32000"/>
                            </p:stCondLst>
                            <p:childTnLst>
                              <p:par>
                                <p:cTn id="134" presetID="0" presetClass="path" presetSubtype="0" accel="50000" decel="50000" fill="hold" nodeType="afterEffect">
                                  <p:stCondLst>
                                    <p:cond delay="0"/>
                                  </p:stCondLst>
                                  <p:childTnLst>
                                    <p:animMotion origin="layout" path="M 1.11111E-6 -5.55556E-6 L -0.40156 -0.29399 " pathEditMode="relative" ptsTypes="AA">
                                      <p:cBhvr>
                                        <p:cTn id="135" dur="2000" fill="hold"/>
                                        <p:tgtEl>
                                          <p:spTgt spid="16404"/>
                                        </p:tgtEl>
                                        <p:attrNameLst>
                                          <p:attrName>ppt_x</p:attrName>
                                          <p:attrName>ppt_y</p:attrName>
                                        </p:attrNameLst>
                                      </p:cBhvr>
                                    </p:animMotion>
                                  </p:childTnLst>
                                </p:cTn>
                              </p:par>
                            </p:childTnLst>
                          </p:cTn>
                        </p:par>
                        <p:par>
                          <p:cTn id="136" fill="hold">
                            <p:stCondLst>
                              <p:cond delay="34000"/>
                            </p:stCondLst>
                            <p:childTnLst>
                              <p:par>
                                <p:cTn id="137" presetID="0" presetClass="path" presetSubtype="0" accel="50000" decel="50000" fill="hold" nodeType="afterEffect">
                                  <p:stCondLst>
                                    <p:cond delay="0"/>
                                  </p:stCondLst>
                                  <p:childTnLst>
                                    <p:animMotion origin="layout" path="M 0.09775 0.07893 L -0.54809 -0.40394 " pathEditMode="relative" rAng="0" ptsTypes="AA">
                                      <p:cBhvr>
                                        <p:cTn id="138" dur="2000" fill="hold"/>
                                        <p:tgtEl>
                                          <p:spTgt spid="16403"/>
                                        </p:tgtEl>
                                        <p:attrNameLst>
                                          <p:attrName>ppt_x</p:attrName>
                                          <p:attrName>ppt_y</p:attrName>
                                        </p:attrNameLst>
                                      </p:cBhvr>
                                      <p:rCtr x="-32300" y="-24100"/>
                                    </p:animMotion>
                                  </p:childTnLst>
                                </p:cTn>
                              </p:par>
                            </p:childTnLst>
                          </p:cTn>
                        </p:par>
                        <p:par>
                          <p:cTn id="139" fill="hold">
                            <p:stCondLst>
                              <p:cond delay="36000"/>
                            </p:stCondLst>
                            <p:childTnLst>
                              <p:par>
                                <p:cTn id="140" presetID="0" presetClass="path" presetSubtype="0" accel="50000" decel="50000" fill="hold" nodeType="afterEffect">
                                  <p:stCondLst>
                                    <p:cond delay="0"/>
                                  </p:stCondLst>
                                  <p:childTnLst>
                                    <p:animMotion origin="layout" path="M -0.12812 -0.06296 L -0.67153 -0.50416 " pathEditMode="relative" rAng="0" ptsTypes="AA">
                                      <p:cBhvr>
                                        <p:cTn id="141" dur="2000" fill="hold"/>
                                        <p:tgtEl>
                                          <p:spTgt spid="16402"/>
                                        </p:tgtEl>
                                        <p:attrNameLst>
                                          <p:attrName>ppt_x</p:attrName>
                                          <p:attrName>ppt_y</p:attrName>
                                        </p:attrNameLst>
                                      </p:cBhvr>
                                      <p:rCtr x="-27200" y="-22100"/>
                                    </p:animMotion>
                                  </p:childTnLst>
                                </p:cTn>
                              </p:par>
                            </p:childTnLst>
                          </p:cTn>
                        </p:par>
                        <p:par>
                          <p:cTn id="142" fill="hold">
                            <p:stCondLst>
                              <p:cond delay="38000"/>
                            </p:stCondLst>
                            <p:childTnLst>
                              <p:par>
                                <p:cTn id="143" presetID="0" presetClass="path" presetSubtype="0" accel="50000" decel="50000" fill="hold" nodeType="afterEffect">
                                  <p:stCondLst>
                                    <p:cond delay="0"/>
                                  </p:stCondLst>
                                  <p:childTnLst>
                                    <p:animMotion origin="layout" path="M 5.55556E-7 3.7037E-6 L -0.77951 -0.57755 " pathEditMode="relative" ptsTypes="AA">
                                      <p:cBhvr>
                                        <p:cTn id="144" dur="2000" fill="hold"/>
                                        <p:tgtEl>
                                          <p:spTgt spid="16401"/>
                                        </p:tgtEl>
                                        <p:attrNameLst>
                                          <p:attrName>ppt_x</p:attrName>
                                          <p:attrName>ppt_y</p:attrName>
                                        </p:attrNameLst>
                                      </p:cBhvr>
                                    </p:animMotion>
                                  </p:childTnLst>
                                </p:cTn>
                              </p:par>
                            </p:childTnLst>
                          </p:cTn>
                        </p:par>
                        <p:par>
                          <p:cTn id="145" fill="hold">
                            <p:stCondLst>
                              <p:cond delay="40000"/>
                            </p:stCondLst>
                            <p:childTnLst>
                              <p:par>
                                <p:cTn id="146" presetID="10" presetClass="exit" presetSubtype="0" fill="hold" nodeType="afterEffect">
                                  <p:stCondLst>
                                    <p:cond delay="0"/>
                                  </p:stCondLst>
                                  <p:childTnLst>
                                    <p:animEffect transition="out" filter="fade">
                                      <p:cBhvr>
                                        <p:cTn id="147" dur="1000"/>
                                        <p:tgtEl>
                                          <p:spTgt spid="16406"/>
                                        </p:tgtEl>
                                      </p:cBhvr>
                                    </p:animEffect>
                                    <p:set>
                                      <p:cBhvr>
                                        <p:cTn id="148" dur="1" fill="hold">
                                          <p:stCondLst>
                                            <p:cond delay="999"/>
                                          </p:stCondLst>
                                        </p:cTn>
                                        <p:tgtEl>
                                          <p:spTgt spid="16406"/>
                                        </p:tgtEl>
                                        <p:attrNameLst>
                                          <p:attrName>style.visibility</p:attrName>
                                        </p:attrNameLst>
                                      </p:cBhvr>
                                      <p:to>
                                        <p:strVal val="hidden"/>
                                      </p:to>
                                    </p:set>
                                  </p:childTnLst>
                                </p:cTn>
                              </p:par>
                            </p:childTnLst>
                          </p:cTn>
                        </p:par>
                        <p:par>
                          <p:cTn id="149" fill="hold">
                            <p:stCondLst>
                              <p:cond delay="41000"/>
                            </p:stCondLst>
                            <p:childTnLst>
                              <p:par>
                                <p:cTn id="150" presetID="10" presetClass="exit" presetSubtype="0" fill="hold" nodeType="afterEffect">
                                  <p:stCondLst>
                                    <p:cond delay="0"/>
                                  </p:stCondLst>
                                  <p:childTnLst>
                                    <p:animEffect transition="out" filter="fade">
                                      <p:cBhvr>
                                        <p:cTn id="151" dur="1000"/>
                                        <p:tgtEl>
                                          <p:spTgt spid="16405"/>
                                        </p:tgtEl>
                                      </p:cBhvr>
                                    </p:animEffect>
                                    <p:set>
                                      <p:cBhvr>
                                        <p:cTn id="152" dur="1" fill="hold">
                                          <p:stCondLst>
                                            <p:cond delay="999"/>
                                          </p:stCondLst>
                                        </p:cTn>
                                        <p:tgtEl>
                                          <p:spTgt spid="16405"/>
                                        </p:tgtEl>
                                        <p:attrNameLst>
                                          <p:attrName>style.visibility</p:attrName>
                                        </p:attrNameLst>
                                      </p:cBhvr>
                                      <p:to>
                                        <p:strVal val="hidden"/>
                                      </p:to>
                                    </p:set>
                                  </p:childTnLst>
                                </p:cTn>
                              </p:par>
                            </p:childTnLst>
                          </p:cTn>
                        </p:par>
                        <p:par>
                          <p:cTn id="153" fill="hold">
                            <p:stCondLst>
                              <p:cond delay="42000"/>
                            </p:stCondLst>
                            <p:childTnLst>
                              <p:par>
                                <p:cTn id="154" presetID="10" presetClass="exit" presetSubtype="0" fill="hold" nodeType="afterEffect">
                                  <p:stCondLst>
                                    <p:cond delay="0"/>
                                  </p:stCondLst>
                                  <p:childTnLst>
                                    <p:animEffect transition="out" filter="fade">
                                      <p:cBhvr>
                                        <p:cTn id="155" dur="1000"/>
                                        <p:tgtEl>
                                          <p:spTgt spid="16404"/>
                                        </p:tgtEl>
                                      </p:cBhvr>
                                    </p:animEffect>
                                    <p:set>
                                      <p:cBhvr>
                                        <p:cTn id="156" dur="1" fill="hold">
                                          <p:stCondLst>
                                            <p:cond delay="999"/>
                                          </p:stCondLst>
                                        </p:cTn>
                                        <p:tgtEl>
                                          <p:spTgt spid="16404"/>
                                        </p:tgtEl>
                                        <p:attrNameLst>
                                          <p:attrName>style.visibility</p:attrName>
                                        </p:attrNameLst>
                                      </p:cBhvr>
                                      <p:to>
                                        <p:strVal val="hidden"/>
                                      </p:to>
                                    </p:set>
                                  </p:childTnLst>
                                </p:cTn>
                              </p:par>
                            </p:childTnLst>
                          </p:cTn>
                        </p:par>
                        <p:par>
                          <p:cTn id="157" fill="hold">
                            <p:stCondLst>
                              <p:cond delay="43000"/>
                            </p:stCondLst>
                            <p:childTnLst>
                              <p:par>
                                <p:cTn id="158" presetID="10" presetClass="exit" presetSubtype="0" fill="hold" nodeType="afterEffect">
                                  <p:stCondLst>
                                    <p:cond delay="0"/>
                                  </p:stCondLst>
                                  <p:childTnLst>
                                    <p:animEffect transition="out" filter="fade">
                                      <p:cBhvr>
                                        <p:cTn id="159" dur="1000"/>
                                        <p:tgtEl>
                                          <p:spTgt spid="16403"/>
                                        </p:tgtEl>
                                      </p:cBhvr>
                                    </p:animEffect>
                                    <p:set>
                                      <p:cBhvr>
                                        <p:cTn id="160" dur="1" fill="hold">
                                          <p:stCondLst>
                                            <p:cond delay="999"/>
                                          </p:stCondLst>
                                        </p:cTn>
                                        <p:tgtEl>
                                          <p:spTgt spid="16403"/>
                                        </p:tgtEl>
                                        <p:attrNameLst>
                                          <p:attrName>style.visibility</p:attrName>
                                        </p:attrNameLst>
                                      </p:cBhvr>
                                      <p:to>
                                        <p:strVal val="hidden"/>
                                      </p:to>
                                    </p:set>
                                  </p:childTnLst>
                                </p:cTn>
                              </p:par>
                            </p:childTnLst>
                          </p:cTn>
                        </p:par>
                        <p:par>
                          <p:cTn id="161" fill="hold">
                            <p:stCondLst>
                              <p:cond delay="44000"/>
                            </p:stCondLst>
                            <p:childTnLst>
                              <p:par>
                                <p:cTn id="162" presetID="10" presetClass="exit" presetSubtype="0" fill="hold" nodeType="afterEffect">
                                  <p:stCondLst>
                                    <p:cond delay="0"/>
                                  </p:stCondLst>
                                  <p:childTnLst>
                                    <p:animEffect transition="out" filter="fade">
                                      <p:cBhvr>
                                        <p:cTn id="163" dur="1000"/>
                                        <p:tgtEl>
                                          <p:spTgt spid="16402"/>
                                        </p:tgtEl>
                                      </p:cBhvr>
                                    </p:animEffect>
                                    <p:set>
                                      <p:cBhvr>
                                        <p:cTn id="164" dur="1" fill="hold">
                                          <p:stCondLst>
                                            <p:cond delay="999"/>
                                          </p:stCondLst>
                                        </p:cTn>
                                        <p:tgtEl>
                                          <p:spTgt spid="16402"/>
                                        </p:tgtEl>
                                        <p:attrNameLst>
                                          <p:attrName>style.visibility</p:attrName>
                                        </p:attrNameLst>
                                      </p:cBhvr>
                                      <p:to>
                                        <p:strVal val="hidden"/>
                                      </p:to>
                                    </p:set>
                                  </p:childTnLst>
                                </p:cTn>
                              </p:par>
                            </p:childTnLst>
                          </p:cTn>
                        </p:par>
                        <p:par>
                          <p:cTn id="165" fill="hold">
                            <p:stCondLst>
                              <p:cond delay="45000"/>
                            </p:stCondLst>
                            <p:childTnLst>
                              <p:par>
                                <p:cTn id="166" presetID="10" presetClass="exit" presetSubtype="0" fill="hold" nodeType="afterEffect">
                                  <p:stCondLst>
                                    <p:cond delay="0"/>
                                  </p:stCondLst>
                                  <p:childTnLst>
                                    <p:animEffect transition="out" filter="fade">
                                      <p:cBhvr>
                                        <p:cTn id="167" dur="1000"/>
                                        <p:tgtEl>
                                          <p:spTgt spid="16401"/>
                                        </p:tgtEl>
                                      </p:cBhvr>
                                    </p:animEffect>
                                    <p:set>
                                      <p:cBhvr>
                                        <p:cTn id="168" dur="1" fill="hold">
                                          <p:stCondLst>
                                            <p:cond delay="999"/>
                                          </p:stCondLst>
                                        </p:cTn>
                                        <p:tgtEl>
                                          <p:spTgt spid="16401"/>
                                        </p:tgtEl>
                                        <p:attrNameLst>
                                          <p:attrName>style.visibility</p:attrName>
                                        </p:attrNameLst>
                                      </p:cBhvr>
                                      <p:to>
                                        <p:strVal val="hidden"/>
                                      </p:to>
                                    </p:set>
                                  </p:childTnLst>
                                </p:cTn>
                              </p:par>
                            </p:childTnLst>
                          </p:cTn>
                        </p:par>
                        <p:par>
                          <p:cTn id="169" fill="hold">
                            <p:stCondLst>
                              <p:cond delay="46000"/>
                            </p:stCondLst>
                            <p:childTnLst>
                              <p:par>
                                <p:cTn id="170" presetID="2" presetClass="entr" presetSubtype="3" fill="hold" nodeType="afterEffect">
                                  <p:stCondLst>
                                    <p:cond delay="0"/>
                                  </p:stCondLst>
                                  <p:childTnLst>
                                    <p:set>
                                      <p:cBhvr>
                                        <p:cTn id="171" dur="1" fill="hold">
                                          <p:stCondLst>
                                            <p:cond delay="0"/>
                                          </p:stCondLst>
                                        </p:cTn>
                                        <p:tgtEl>
                                          <p:spTgt spid="16404"/>
                                        </p:tgtEl>
                                        <p:attrNameLst>
                                          <p:attrName>style.visibility</p:attrName>
                                        </p:attrNameLst>
                                      </p:cBhvr>
                                      <p:to>
                                        <p:strVal val="visible"/>
                                      </p:to>
                                    </p:set>
                                    <p:anim calcmode="lin" valueType="num">
                                      <p:cBhvr additive="base">
                                        <p:cTn id="172" dur="2000" fill="hold"/>
                                        <p:tgtEl>
                                          <p:spTgt spid="16404"/>
                                        </p:tgtEl>
                                        <p:attrNameLst>
                                          <p:attrName>ppt_x</p:attrName>
                                        </p:attrNameLst>
                                      </p:cBhvr>
                                      <p:tavLst>
                                        <p:tav tm="0">
                                          <p:val>
                                            <p:strVal val="1+#ppt_w/2"/>
                                          </p:val>
                                        </p:tav>
                                        <p:tav tm="100000">
                                          <p:val>
                                            <p:strVal val="#ppt_x"/>
                                          </p:val>
                                        </p:tav>
                                      </p:tavLst>
                                    </p:anim>
                                    <p:anim calcmode="lin" valueType="num">
                                      <p:cBhvr additive="base">
                                        <p:cTn id="173" dur="2000" fill="hold"/>
                                        <p:tgtEl>
                                          <p:spTgt spid="16404"/>
                                        </p:tgtEl>
                                        <p:attrNameLst>
                                          <p:attrName>ppt_y</p:attrName>
                                        </p:attrNameLst>
                                      </p:cBhvr>
                                      <p:tavLst>
                                        <p:tav tm="0">
                                          <p:val>
                                            <p:strVal val="0-#ppt_h/2"/>
                                          </p:val>
                                        </p:tav>
                                        <p:tav tm="100000">
                                          <p:val>
                                            <p:strVal val="#ppt_y"/>
                                          </p:val>
                                        </p:tav>
                                      </p:tavLst>
                                    </p:anim>
                                  </p:childTnLst>
                                </p:cTn>
                              </p:par>
                            </p:childTnLst>
                          </p:cTn>
                        </p:par>
                        <p:par>
                          <p:cTn id="174" fill="hold">
                            <p:stCondLst>
                              <p:cond delay="48000"/>
                            </p:stCondLst>
                            <p:childTnLst>
                              <p:par>
                                <p:cTn id="175" presetID="2" presetClass="entr" presetSubtype="6" fill="hold" nodeType="afterEffect">
                                  <p:stCondLst>
                                    <p:cond delay="0"/>
                                  </p:stCondLst>
                                  <p:childTnLst>
                                    <p:set>
                                      <p:cBhvr>
                                        <p:cTn id="176" dur="1" fill="hold">
                                          <p:stCondLst>
                                            <p:cond delay="0"/>
                                          </p:stCondLst>
                                        </p:cTn>
                                        <p:tgtEl>
                                          <p:spTgt spid="16406"/>
                                        </p:tgtEl>
                                        <p:attrNameLst>
                                          <p:attrName>style.visibility</p:attrName>
                                        </p:attrNameLst>
                                      </p:cBhvr>
                                      <p:to>
                                        <p:strVal val="visible"/>
                                      </p:to>
                                    </p:set>
                                    <p:anim calcmode="lin" valueType="num">
                                      <p:cBhvr additive="base">
                                        <p:cTn id="177" dur="2000" fill="hold"/>
                                        <p:tgtEl>
                                          <p:spTgt spid="16406"/>
                                        </p:tgtEl>
                                        <p:attrNameLst>
                                          <p:attrName>ppt_x</p:attrName>
                                        </p:attrNameLst>
                                      </p:cBhvr>
                                      <p:tavLst>
                                        <p:tav tm="0">
                                          <p:val>
                                            <p:strVal val="1+#ppt_w/2"/>
                                          </p:val>
                                        </p:tav>
                                        <p:tav tm="100000">
                                          <p:val>
                                            <p:strVal val="#ppt_x"/>
                                          </p:val>
                                        </p:tav>
                                      </p:tavLst>
                                    </p:anim>
                                    <p:anim calcmode="lin" valueType="num">
                                      <p:cBhvr additive="base">
                                        <p:cTn id="178" dur="2000" fill="hold"/>
                                        <p:tgtEl>
                                          <p:spTgt spid="16406"/>
                                        </p:tgtEl>
                                        <p:attrNameLst>
                                          <p:attrName>ppt_y</p:attrName>
                                        </p:attrNameLst>
                                      </p:cBhvr>
                                      <p:tavLst>
                                        <p:tav tm="0">
                                          <p:val>
                                            <p:strVal val="1+#ppt_h/2"/>
                                          </p:val>
                                        </p:tav>
                                        <p:tav tm="100000">
                                          <p:val>
                                            <p:strVal val="#ppt_y"/>
                                          </p:val>
                                        </p:tav>
                                      </p:tavLst>
                                    </p:anim>
                                  </p:childTnLst>
                                </p:cTn>
                              </p:par>
                            </p:childTnLst>
                          </p:cTn>
                        </p:par>
                        <p:par>
                          <p:cTn id="179" fill="hold">
                            <p:stCondLst>
                              <p:cond delay="50000"/>
                            </p:stCondLst>
                            <p:childTnLst>
                              <p:par>
                                <p:cTn id="180" presetID="2" presetClass="entr" presetSubtype="9" fill="hold" nodeType="afterEffect">
                                  <p:stCondLst>
                                    <p:cond delay="0"/>
                                  </p:stCondLst>
                                  <p:childTnLst>
                                    <p:set>
                                      <p:cBhvr>
                                        <p:cTn id="181" dur="1" fill="hold">
                                          <p:stCondLst>
                                            <p:cond delay="0"/>
                                          </p:stCondLst>
                                        </p:cTn>
                                        <p:tgtEl>
                                          <p:spTgt spid="16405"/>
                                        </p:tgtEl>
                                        <p:attrNameLst>
                                          <p:attrName>style.visibility</p:attrName>
                                        </p:attrNameLst>
                                      </p:cBhvr>
                                      <p:to>
                                        <p:strVal val="visible"/>
                                      </p:to>
                                    </p:set>
                                    <p:anim calcmode="lin" valueType="num">
                                      <p:cBhvr additive="base">
                                        <p:cTn id="182" dur="2000" fill="hold"/>
                                        <p:tgtEl>
                                          <p:spTgt spid="16405"/>
                                        </p:tgtEl>
                                        <p:attrNameLst>
                                          <p:attrName>ppt_x</p:attrName>
                                        </p:attrNameLst>
                                      </p:cBhvr>
                                      <p:tavLst>
                                        <p:tav tm="0">
                                          <p:val>
                                            <p:strVal val="0-#ppt_w/2"/>
                                          </p:val>
                                        </p:tav>
                                        <p:tav tm="100000">
                                          <p:val>
                                            <p:strVal val="#ppt_x"/>
                                          </p:val>
                                        </p:tav>
                                      </p:tavLst>
                                    </p:anim>
                                    <p:anim calcmode="lin" valueType="num">
                                      <p:cBhvr additive="base">
                                        <p:cTn id="183" dur="2000" fill="hold"/>
                                        <p:tgtEl>
                                          <p:spTgt spid="16405"/>
                                        </p:tgtEl>
                                        <p:attrNameLst>
                                          <p:attrName>ppt_y</p:attrName>
                                        </p:attrNameLst>
                                      </p:cBhvr>
                                      <p:tavLst>
                                        <p:tav tm="0">
                                          <p:val>
                                            <p:strVal val="0-#ppt_h/2"/>
                                          </p:val>
                                        </p:tav>
                                        <p:tav tm="100000">
                                          <p:val>
                                            <p:strVal val="#ppt_y"/>
                                          </p:val>
                                        </p:tav>
                                      </p:tavLst>
                                    </p:anim>
                                  </p:childTnLst>
                                </p:cTn>
                              </p:par>
                            </p:childTnLst>
                          </p:cTn>
                        </p:par>
                        <p:par>
                          <p:cTn id="184" fill="hold">
                            <p:stCondLst>
                              <p:cond delay="52000"/>
                            </p:stCondLst>
                            <p:childTnLst>
                              <p:par>
                                <p:cTn id="185" presetID="2" presetClass="entr" presetSubtype="1" fill="hold" nodeType="afterEffect">
                                  <p:stCondLst>
                                    <p:cond delay="0"/>
                                  </p:stCondLst>
                                  <p:childTnLst>
                                    <p:set>
                                      <p:cBhvr>
                                        <p:cTn id="186" dur="1" fill="hold">
                                          <p:stCondLst>
                                            <p:cond delay="0"/>
                                          </p:stCondLst>
                                        </p:cTn>
                                        <p:tgtEl>
                                          <p:spTgt spid="16401"/>
                                        </p:tgtEl>
                                        <p:attrNameLst>
                                          <p:attrName>style.visibility</p:attrName>
                                        </p:attrNameLst>
                                      </p:cBhvr>
                                      <p:to>
                                        <p:strVal val="visible"/>
                                      </p:to>
                                    </p:set>
                                    <p:anim calcmode="lin" valueType="num">
                                      <p:cBhvr additive="base">
                                        <p:cTn id="187" dur="2000" fill="hold"/>
                                        <p:tgtEl>
                                          <p:spTgt spid="16401"/>
                                        </p:tgtEl>
                                        <p:attrNameLst>
                                          <p:attrName>ppt_x</p:attrName>
                                        </p:attrNameLst>
                                      </p:cBhvr>
                                      <p:tavLst>
                                        <p:tav tm="0">
                                          <p:val>
                                            <p:strVal val="#ppt_x"/>
                                          </p:val>
                                        </p:tav>
                                        <p:tav tm="100000">
                                          <p:val>
                                            <p:strVal val="#ppt_x"/>
                                          </p:val>
                                        </p:tav>
                                      </p:tavLst>
                                    </p:anim>
                                    <p:anim calcmode="lin" valueType="num">
                                      <p:cBhvr additive="base">
                                        <p:cTn id="188" dur="2000" fill="hold"/>
                                        <p:tgtEl>
                                          <p:spTgt spid="16401"/>
                                        </p:tgtEl>
                                        <p:attrNameLst>
                                          <p:attrName>ppt_y</p:attrName>
                                        </p:attrNameLst>
                                      </p:cBhvr>
                                      <p:tavLst>
                                        <p:tav tm="0">
                                          <p:val>
                                            <p:strVal val="0-#ppt_h/2"/>
                                          </p:val>
                                        </p:tav>
                                        <p:tav tm="100000">
                                          <p:val>
                                            <p:strVal val="#ppt_y"/>
                                          </p:val>
                                        </p:tav>
                                      </p:tavLst>
                                    </p:anim>
                                  </p:childTnLst>
                                </p:cTn>
                              </p:par>
                            </p:childTnLst>
                          </p:cTn>
                        </p:par>
                        <p:par>
                          <p:cTn id="189" fill="hold">
                            <p:stCondLst>
                              <p:cond delay="54000"/>
                            </p:stCondLst>
                            <p:childTnLst>
                              <p:par>
                                <p:cTn id="190" presetID="2" presetClass="entr" presetSubtype="8" fill="hold" nodeType="afterEffect">
                                  <p:stCondLst>
                                    <p:cond delay="0"/>
                                  </p:stCondLst>
                                  <p:childTnLst>
                                    <p:set>
                                      <p:cBhvr>
                                        <p:cTn id="191" dur="1" fill="hold">
                                          <p:stCondLst>
                                            <p:cond delay="0"/>
                                          </p:stCondLst>
                                        </p:cTn>
                                        <p:tgtEl>
                                          <p:spTgt spid="16402"/>
                                        </p:tgtEl>
                                        <p:attrNameLst>
                                          <p:attrName>style.visibility</p:attrName>
                                        </p:attrNameLst>
                                      </p:cBhvr>
                                      <p:to>
                                        <p:strVal val="visible"/>
                                      </p:to>
                                    </p:set>
                                    <p:anim calcmode="lin" valueType="num">
                                      <p:cBhvr additive="base">
                                        <p:cTn id="192" dur="2000" fill="hold"/>
                                        <p:tgtEl>
                                          <p:spTgt spid="16402"/>
                                        </p:tgtEl>
                                        <p:attrNameLst>
                                          <p:attrName>ppt_x</p:attrName>
                                        </p:attrNameLst>
                                      </p:cBhvr>
                                      <p:tavLst>
                                        <p:tav tm="0">
                                          <p:val>
                                            <p:strVal val="0-#ppt_w/2"/>
                                          </p:val>
                                        </p:tav>
                                        <p:tav tm="100000">
                                          <p:val>
                                            <p:strVal val="#ppt_x"/>
                                          </p:val>
                                        </p:tav>
                                      </p:tavLst>
                                    </p:anim>
                                    <p:anim calcmode="lin" valueType="num">
                                      <p:cBhvr additive="base">
                                        <p:cTn id="193" dur="2000" fill="hold"/>
                                        <p:tgtEl>
                                          <p:spTgt spid="16402"/>
                                        </p:tgtEl>
                                        <p:attrNameLst>
                                          <p:attrName>ppt_y</p:attrName>
                                        </p:attrNameLst>
                                      </p:cBhvr>
                                      <p:tavLst>
                                        <p:tav tm="0">
                                          <p:val>
                                            <p:strVal val="#ppt_y"/>
                                          </p:val>
                                        </p:tav>
                                        <p:tav tm="100000">
                                          <p:val>
                                            <p:strVal val="#ppt_y"/>
                                          </p:val>
                                        </p:tav>
                                      </p:tavLst>
                                    </p:anim>
                                  </p:childTnLst>
                                </p:cTn>
                              </p:par>
                            </p:childTnLst>
                          </p:cTn>
                        </p:par>
                        <p:par>
                          <p:cTn id="194" fill="hold">
                            <p:stCondLst>
                              <p:cond delay="56000"/>
                            </p:stCondLst>
                            <p:childTnLst>
                              <p:par>
                                <p:cTn id="195" presetID="2" presetClass="entr" presetSubtype="6" fill="hold" nodeType="afterEffect">
                                  <p:stCondLst>
                                    <p:cond delay="0"/>
                                  </p:stCondLst>
                                  <p:childTnLst>
                                    <p:set>
                                      <p:cBhvr>
                                        <p:cTn id="196" dur="1" fill="hold">
                                          <p:stCondLst>
                                            <p:cond delay="0"/>
                                          </p:stCondLst>
                                        </p:cTn>
                                        <p:tgtEl>
                                          <p:spTgt spid="16403"/>
                                        </p:tgtEl>
                                        <p:attrNameLst>
                                          <p:attrName>style.visibility</p:attrName>
                                        </p:attrNameLst>
                                      </p:cBhvr>
                                      <p:to>
                                        <p:strVal val="visible"/>
                                      </p:to>
                                    </p:set>
                                    <p:anim calcmode="lin" valueType="num">
                                      <p:cBhvr additive="base">
                                        <p:cTn id="197" dur="2000" fill="hold"/>
                                        <p:tgtEl>
                                          <p:spTgt spid="16403"/>
                                        </p:tgtEl>
                                        <p:attrNameLst>
                                          <p:attrName>ppt_x</p:attrName>
                                        </p:attrNameLst>
                                      </p:cBhvr>
                                      <p:tavLst>
                                        <p:tav tm="0">
                                          <p:val>
                                            <p:strVal val="1+#ppt_w/2"/>
                                          </p:val>
                                        </p:tav>
                                        <p:tav tm="100000">
                                          <p:val>
                                            <p:strVal val="#ppt_x"/>
                                          </p:val>
                                        </p:tav>
                                      </p:tavLst>
                                    </p:anim>
                                    <p:anim calcmode="lin" valueType="num">
                                      <p:cBhvr additive="base">
                                        <p:cTn id="198" dur="2000" fill="hold"/>
                                        <p:tgtEl>
                                          <p:spTgt spid="16403"/>
                                        </p:tgtEl>
                                        <p:attrNameLst>
                                          <p:attrName>ppt_y</p:attrName>
                                        </p:attrNameLst>
                                      </p:cBhvr>
                                      <p:tavLst>
                                        <p:tav tm="0">
                                          <p:val>
                                            <p:strVal val="1+#ppt_h/2"/>
                                          </p:val>
                                        </p:tav>
                                        <p:tav tm="100000">
                                          <p:val>
                                            <p:strVal val="#ppt_y"/>
                                          </p:val>
                                        </p:tav>
                                      </p:tavLst>
                                    </p:anim>
                                  </p:childTnLst>
                                </p:cTn>
                              </p:par>
                            </p:childTnLst>
                          </p:cTn>
                        </p:par>
                        <p:par>
                          <p:cTn id="199" fill="hold">
                            <p:stCondLst>
                              <p:cond delay="58000"/>
                            </p:stCondLst>
                            <p:childTnLst>
                              <p:par>
                                <p:cTn id="200" presetID="8" presetClass="emph" presetSubtype="0" fill="hold" nodeType="afterEffect">
                                  <p:stCondLst>
                                    <p:cond delay="0"/>
                                  </p:stCondLst>
                                  <p:childTnLst>
                                    <p:animRot by="21600000">
                                      <p:cBhvr>
                                        <p:cTn id="201" dur="2000" fill="hold"/>
                                        <p:tgtEl>
                                          <p:spTgt spid="16406"/>
                                        </p:tgtEl>
                                        <p:attrNameLst>
                                          <p:attrName>r</p:attrName>
                                        </p:attrNameLst>
                                      </p:cBhvr>
                                    </p:animRot>
                                  </p:childTnLst>
                                </p:cTn>
                              </p:par>
                            </p:childTnLst>
                          </p:cTn>
                        </p:par>
                        <p:par>
                          <p:cTn id="202" fill="hold">
                            <p:stCondLst>
                              <p:cond delay="60000"/>
                            </p:stCondLst>
                            <p:childTnLst>
                              <p:par>
                                <p:cTn id="203" presetID="8" presetClass="emph" presetSubtype="0" fill="hold" nodeType="afterEffect">
                                  <p:stCondLst>
                                    <p:cond delay="0"/>
                                  </p:stCondLst>
                                  <p:childTnLst>
                                    <p:animRot by="21600000">
                                      <p:cBhvr>
                                        <p:cTn id="204" dur="2000" fill="hold"/>
                                        <p:tgtEl>
                                          <p:spTgt spid="16405"/>
                                        </p:tgtEl>
                                        <p:attrNameLst>
                                          <p:attrName>r</p:attrName>
                                        </p:attrNameLst>
                                      </p:cBhvr>
                                    </p:animRot>
                                  </p:childTnLst>
                                </p:cTn>
                              </p:par>
                            </p:childTnLst>
                          </p:cTn>
                        </p:par>
                        <p:par>
                          <p:cTn id="205" fill="hold">
                            <p:stCondLst>
                              <p:cond delay="62000"/>
                            </p:stCondLst>
                            <p:childTnLst>
                              <p:par>
                                <p:cTn id="206" presetID="8" presetClass="emph" presetSubtype="0" fill="hold" nodeType="afterEffect">
                                  <p:stCondLst>
                                    <p:cond delay="0"/>
                                  </p:stCondLst>
                                  <p:childTnLst>
                                    <p:animRot by="21600000">
                                      <p:cBhvr>
                                        <p:cTn id="207" dur="2000" fill="hold"/>
                                        <p:tgtEl>
                                          <p:spTgt spid="16404"/>
                                        </p:tgtEl>
                                        <p:attrNameLst>
                                          <p:attrName>r</p:attrName>
                                        </p:attrNameLst>
                                      </p:cBhvr>
                                    </p:animRot>
                                  </p:childTnLst>
                                </p:cTn>
                              </p:par>
                            </p:childTnLst>
                          </p:cTn>
                        </p:par>
                        <p:par>
                          <p:cTn id="208" fill="hold">
                            <p:stCondLst>
                              <p:cond delay="64000"/>
                            </p:stCondLst>
                            <p:childTnLst>
                              <p:par>
                                <p:cTn id="209" presetID="8" presetClass="emph" presetSubtype="0" fill="hold" nodeType="afterEffect">
                                  <p:stCondLst>
                                    <p:cond delay="0"/>
                                  </p:stCondLst>
                                  <p:childTnLst>
                                    <p:animRot by="21600000">
                                      <p:cBhvr>
                                        <p:cTn id="210" dur="2000" fill="hold"/>
                                        <p:tgtEl>
                                          <p:spTgt spid="16403"/>
                                        </p:tgtEl>
                                        <p:attrNameLst>
                                          <p:attrName>r</p:attrName>
                                        </p:attrNameLst>
                                      </p:cBhvr>
                                    </p:animRot>
                                  </p:childTnLst>
                                </p:cTn>
                              </p:par>
                            </p:childTnLst>
                          </p:cTn>
                        </p:par>
                        <p:par>
                          <p:cTn id="211" fill="hold">
                            <p:stCondLst>
                              <p:cond delay="66000"/>
                            </p:stCondLst>
                            <p:childTnLst>
                              <p:par>
                                <p:cTn id="212" presetID="8" presetClass="emph" presetSubtype="0" fill="hold" nodeType="afterEffect">
                                  <p:stCondLst>
                                    <p:cond delay="0"/>
                                  </p:stCondLst>
                                  <p:childTnLst>
                                    <p:animRot by="21600000">
                                      <p:cBhvr>
                                        <p:cTn id="213" dur="2000" fill="hold"/>
                                        <p:tgtEl>
                                          <p:spTgt spid="16402"/>
                                        </p:tgtEl>
                                        <p:attrNameLst>
                                          <p:attrName>r</p:attrName>
                                        </p:attrNameLst>
                                      </p:cBhvr>
                                    </p:animRot>
                                  </p:childTnLst>
                                </p:cTn>
                              </p:par>
                            </p:childTnLst>
                          </p:cTn>
                        </p:par>
                        <p:par>
                          <p:cTn id="214" fill="hold">
                            <p:stCondLst>
                              <p:cond delay="68000"/>
                            </p:stCondLst>
                            <p:childTnLst>
                              <p:par>
                                <p:cTn id="215" presetID="8" presetClass="emph" presetSubtype="0" fill="hold" nodeType="afterEffect">
                                  <p:stCondLst>
                                    <p:cond delay="0"/>
                                  </p:stCondLst>
                                  <p:childTnLst>
                                    <p:animRot by="21600000">
                                      <p:cBhvr>
                                        <p:cTn id="216" dur="2000" fill="hold"/>
                                        <p:tgtEl>
                                          <p:spTgt spid="16401"/>
                                        </p:tgtEl>
                                        <p:attrNameLst>
                                          <p:attrName>r</p:attrName>
                                        </p:attrNameLst>
                                      </p:cBhvr>
                                    </p:animRot>
                                  </p:childTnLst>
                                </p:cTn>
                              </p:par>
                            </p:childTnLst>
                          </p:cTn>
                        </p:par>
                        <p:par>
                          <p:cTn id="217" fill="hold">
                            <p:stCondLst>
                              <p:cond delay="70000"/>
                            </p:stCondLst>
                            <p:childTnLst>
                              <p:par>
                                <p:cTn id="218" presetID="2" presetClass="exit" presetSubtype="8" fill="hold" nodeType="afterEffect">
                                  <p:stCondLst>
                                    <p:cond delay="0"/>
                                  </p:stCondLst>
                                  <p:childTnLst>
                                    <p:anim calcmode="lin" valueType="num">
                                      <p:cBhvr additive="base">
                                        <p:cTn id="219" dur="2000"/>
                                        <p:tgtEl>
                                          <p:spTgt spid="16401"/>
                                        </p:tgtEl>
                                        <p:attrNameLst>
                                          <p:attrName>ppt_x</p:attrName>
                                        </p:attrNameLst>
                                      </p:cBhvr>
                                      <p:tavLst>
                                        <p:tav tm="0">
                                          <p:val>
                                            <p:strVal val="ppt_x"/>
                                          </p:val>
                                        </p:tav>
                                        <p:tav tm="100000">
                                          <p:val>
                                            <p:strVal val="0-ppt_w/2"/>
                                          </p:val>
                                        </p:tav>
                                      </p:tavLst>
                                    </p:anim>
                                    <p:anim calcmode="lin" valueType="num">
                                      <p:cBhvr additive="base">
                                        <p:cTn id="220" dur="2000"/>
                                        <p:tgtEl>
                                          <p:spTgt spid="16401"/>
                                        </p:tgtEl>
                                        <p:attrNameLst>
                                          <p:attrName>ppt_y</p:attrName>
                                        </p:attrNameLst>
                                      </p:cBhvr>
                                      <p:tavLst>
                                        <p:tav tm="0">
                                          <p:val>
                                            <p:strVal val="ppt_y"/>
                                          </p:val>
                                        </p:tav>
                                        <p:tav tm="100000">
                                          <p:val>
                                            <p:strVal val="ppt_y"/>
                                          </p:val>
                                        </p:tav>
                                      </p:tavLst>
                                    </p:anim>
                                    <p:set>
                                      <p:cBhvr>
                                        <p:cTn id="221" dur="1" fill="hold">
                                          <p:stCondLst>
                                            <p:cond delay="1999"/>
                                          </p:stCondLst>
                                        </p:cTn>
                                        <p:tgtEl>
                                          <p:spTgt spid="16401"/>
                                        </p:tgtEl>
                                        <p:attrNameLst>
                                          <p:attrName>style.visibility</p:attrName>
                                        </p:attrNameLst>
                                      </p:cBhvr>
                                      <p:to>
                                        <p:strVal val="hidden"/>
                                      </p:to>
                                    </p:set>
                                  </p:childTnLst>
                                </p:cTn>
                              </p:par>
                              <p:par>
                                <p:cTn id="222" presetID="19" presetClass="entr" presetSubtype="10" fill="hold" nodeType="withEffect">
                                  <p:stCondLst>
                                    <p:cond delay="0"/>
                                  </p:stCondLst>
                                  <p:childTnLst>
                                    <p:set>
                                      <p:cBhvr>
                                        <p:cTn id="223" dur="1" fill="hold">
                                          <p:stCondLst>
                                            <p:cond delay="0"/>
                                          </p:stCondLst>
                                        </p:cTn>
                                        <p:tgtEl>
                                          <p:spTgt spid="16401"/>
                                        </p:tgtEl>
                                        <p:attrNameLst>
                                          <p:attrName>style.visibility</p:attrName>
                                        </p:attrNameLst>
                                      </p:cBhvr>
                                      <p:to>
                                        <p:strVal val="visible"/>
                                      </p:to>
                                    </p:set>
                                    <p:anim calcmode="lin" valueType="num">
                                      <p:cBhvr>
                                        <p:cTn id="224" dur="2000" fill="hold"/>
                                        <p:tgtEl>
                                          <p:spTgt spid="16401"/>
                                        </p:tgtEl>
                                        <p:attrNameLst>
                                          <p:attrName>ppt_w</p:attrName>
                                        </p:attrNameLst>
                                      </p:cBhvr>
                                      <p:tavLst>
                                        <p:tav tm="0" fmla="#ppt_w*sin(2.5*pi*$)">
                                          <p:val>
                                            <p:fltVal val="0"/>
                                          </p:val>
                                        </p:tav>
                                        <p:tav tm="100000">
                                          <p:val>
                                            <p:fltVal val="1"/>
                                          </p:val>
                                        </p:tav>
                                      </p:tavLst>
                                    </p:anim>
                                    <p:anim calcmode="lin" valueType="num">
                                      <p:cBhvr>
                                        <p:cTn id="225" dur="2000" fill="hold"/>
                                        <p:tgtEl>
                                          <p:spTgt spid="16401"/>
                                        </p:tgtEl>
                                        <p:attrNameLst>
                                          <p:attrName>ppt_h</p:attrName>
                                        </p:attrNameLst>
                                      </p:cBhvr>
                                      <p:tavLst>
                                        <p:tav tm="0">
                                          <p:val>
                                            <p:strVal val="#ppt_h"/>
                                          </p:val>
                                        </p:tav>
                                        <p:tav tm="100000">
                                          <p:val>
                                            <p:strVal val="#ppt_h"/>
                                          </p:val>
                                        </p:tav>
                                      </p:tavLst>
                                    </p:anim>
                                  </p:childTnLst>
                                </p:cTn>
                              </p:par>
                            </p:childTnLst>
                          </p:cTn>
                        </p:par>
                        <p:par>
                          <p:cTn id="226" fill="hold">
                            <p:stCondLst>
                              <p:cond delay="72000"/>
                            </p:stCondLst>
                            <p:childTnLst>
                              <p:par>
                                <p:cTn id="227" presetID="2" presetClass="exit" presetSubtype="4" fill="hold" nodeType="afterEffect">
                                  <p:stCondLst>
                                    <p:cond delay="0"/>
                                  </p:stCondLst>
                                  <p:childTnLst>
                                    <p:anim calcmode="lin" valueType="num">
                                      <p:cBhvr additive="base">
                                        <p:cTn id="228" dur="2000"/>
                                        <p:tgtEl>
                                          <p:spTgt spid="16402"/>
                                        </p:tgtEl>
                                        <p:attrNameLst>
                                          <p:attrName>ppt_x</p:attrName>
                                        </p:attrNameLst>
                                      </p:cBhvr>
                                      <p:tavLst>
                                        <p:tav tm="0">
                                          <p:val>
                                            <p:strVal val="ppt_x"/>
                                          </p:val>
                                        </p:tav>
                                        <p:tav tm="100000">
                                          <p:val>
                                            <p:strVal val="ppt_x"/>
                                          </p:val>
                                        </p:tav>
                                      </p:tavLst>
                                    </p:anim>
                                    <p:anim calcmode="lin" valueType="num">
                                      <p:cBhvr additive="base">
                                        <p:cTn id="229" dur="2000"/>
                                        <p:tgtEl>
                                          <p:spTgt spid="16402"/>
                                        </p:tgtEl>
                                        <p:attrNameLst>
                                          <p:attrName>ppt_y</p:attrName>
                                        </p:attrNameLst>
                                      </p:cBhvr>
                                      <p:tavLst>
                                        <p:tav tm="0">
                                          <p:val>
                                            <p:strVal val="ppt_y"/>
                                          </p:val>
                                        </p:tav>
                                        <p:tav tm="100000">
                                          <p:val>
                                            <p:strVal val="1+ppt_h/2"/>
                                          </p:val>
                                        </p:tav>
                                      </p:tavLst>
                                    </p:anim>
                                    <p:set>
                                      <p:cBhvr>
                                        <p:cTn id="230" dur="1" fill="hold">
                                          <p:stCondLst>
                                            <p:cond delay="1999"/>
                                          </p:stCondLst>
                                        </p:cTn>
                                        <p:tgtEl>
                                          <p:spTgt spid="16402"/>
                                        </p:tgtEl>
                                        <p:attrNameLst>
                                          <p:attrName>style.visibility</p:attrName>
                                        </p:attrNameLst>
                                      </p:cBhvr>
                                      <p:to>
                                        <p:strVal val="hidden"/>
                                      </p:to>
                                    </p:set>
                                  </p:childTnLst>
                                </p:cTn>
                              </p:par>
                              <p:par>
                                <p:cTn id="231" presetID="19" presetClass="entr" presetSubtype="10" fill="hold" nodeType="withEffect">
                                  <p:stCondLst>
                                    <p:cond delay="0"/>
                                  </p:stCondLst>
                                  <p:childTnLst>
                                    <p:set>
                                      <p:cBhvr>
                                        <p:cTn id="232" dur="1" fill="hold">
                                          <p:stCondLst>
                                            <p:cond delay="0"/>
                                          </p:stCondLst>
                                        </p:cTn>
                                        <p:tgtEl>
                                          <p:spTgt spid="16402"/>
                                        </p:tgtEl>
                                        <p:attrNameLst>
                                          <p:attrName>style.visibility</p:attrName>
                                        </p:attrNameLst>
                                      </p:cBhvr>
                                      <p:to>
                                        <p:strVal val="visible"/>
                                      </p:to>
                                    </p:set>
                                    <p:anim calcmode="lin" valueType="num">
                                      <p:cBhvr>
                                        <p:cTn id="233" dur="2000" fill="hold"/>
                                        <p:tgtEl>
                                          <p:spTgt spid="16402"/>
                                        </p:tgtEl>
                                        <p:attrNameLst>
                                          <p:attrName>ppt_w</p:attrName>
                                        </p:attrNameLst>
                                      </p:cBhvr>
                                      <p:tavLst>
                                        <p:tav tm="0" fmla="#ppt_w*sin(2.5*pi*$)">
                                          <p:val>
                                            <p:fltVal val="0"/>
                                          </p:val>
                                        </p:tav>
                                        <p:tav tm="100000">
                                          <p:val>
                                            <p:fltVal val="1"/>
                                          </p:val>
                                        </p:tav>
                                      </p:tavLst>
                                    </p:anim>
                                    <p:anim calcmode="lin" valueType="num">
                                      <p:cBhvr>
                                        <p:cTn id="234" dur="2000" fill="hold"/>
                                        <p:tgtEl>
                                          <p:spTgt spid="16402"/>
                                        </p:tgtEl>
                                        <p:attrNameLst>
                                          <p:attrName>ppt_h</p:attrName>
                                        </p:attrNameLst>
                                      </p:cBhvr>
                                      <p:tavLst>
                                        <p:tav tm="0">
                                          <p:val>
                                            <p:strVal val="#ppt_h"/>
                                          </p:val>
                                        </p:tav>
                                        <p:tav tm="100000">
                                          <p:val>
                                            <p:strVal val="#ppt_h"/>
                                          </p:val>
                                        </p:tav>
                                      </p:tavLst>
                                    </p:anim>
                                  </p:childTnLst>
                                </p:cTn>
                              </p:par>
                            </p:childTnLst>
                          </p:cTn>
                        </p:par>
                        <p:par>
                          <p:cTn id="235" fill="hold">
                            <p:stCondLst>
                              <p:cond delay="74000"/>
                            </p:stCondLst>
                            <p:childTnLst>
                              <p:par>
                                <p:cTn id="236" presetID="2" presetClass="exit" presetSubtype="9" fill="hold" nodeType="afterEffect">
                                  <p:stCondLst>
                                    <p:cond delay="0"/>
                                  </p:stCondLst>
                                  <p:childTnLst>
                                    <p:anim calcmode="lin" valueType="num">
                                      <p:cBhvr additive="base">
                                        <p:cTn id="237" dur="2000"/>
                                        <p:tgtEl>
                                          <p:spTgt spid="16403"/>
                                        </p:tgtEl>
                                        <p:attrNameLst>
                                          <p:attrName>ppt_x</p:attrName>
                                        </p:attrNameLst>
                                      </p:cBhvr>
                                      <p:tavLst>
                                        <p:tav tm="0">
                                          <p:val>
                                            <p:strVal val="ppt_x"/>
                                          </p:val>
                                        </p:tav>
                                        <p:tav tm="100000">
                                          <p:val>
                                            <p:strVal val="0-ppt_w/2"/>
                                          </p:val>
                                        </p:tav>
                                      </p:tavLst>
                                    </p:anim>
                                    <p:anim calcmode="lin" valueType="num">
                                      <p:cBhvr additive="base">
                                        <p:cTn id="238" dur="2000"/>
                                        <p:tgtEl>
                                          <p:spTgt spid="16403"/>
                                        </p:tgtEl>
                                        <p:attrNameLst>
                                          <p:attrName>ppt_y</p:attrName>
                                        </p:attrNameLst>
                                      </p:cBhvr>
                                      <p:tavLst>
                                        <p:tav tm="0">
                                          <p:val>
                                            <p:strVal val="ppt_y"/>
                                          </p:val>
                                        </p:tav>
                                        <p:tav tm="100000">
                                          <p:val>
                                            <p:strVal val="0-ppt_h/2"/>
                                          </p:val>
                                        </p:tav>
                                      </p:tavLst>
                                    </p:anim>
                                    <p:set>
                                      <p:cBhvr>
                                        <p:cTn id="239" dur="1" fill="hold">
                                          <p:stCondLst>
                                            <p:cond delay="1999"/>
                                          </p:stCondLst>
                                        </p:cTn>
                                        <p:tgtEl>
                                          <p:spTgt spid="16403"/>
                                        </p:tgtEl>
                                        <p:attrNameLst>
                                          <p:attrName>style.visibility</p:attrName>
                                        </p:attrNameLst>
                                      </p:cBhvr>
                                      <p:to>
                                        <p:strVal val="hidden"/>
                                      </p:to>
                                    </p:set>
                                  </p:childTnLst>
                                </p:cTn>
                              </p:par>
                              <p:par>
                                <p:cTn id="240" presetID="19" presetClass="entr" presetSubtype="10" fill="hold" nodeType="withEffect">
                                  <p:stCondLst>
                                    <p:cond delay="0"/>
                                  </p:stCondLst>
                                  <p:childTnLst>
                                    <p:set>
                                      <p:cBhvr>
                                        <p:cTn id="241" dur="1" fill="hold">
                                          <p:stCondLst>
                                            <p:cond delay="0"/>
                                          </p:stCondLst>
                                        </p:cTn>
                                        <p:tgtEl>
                                          <p:spTgt spid="16403"/>
                                        </p:tgtEl>
                                        <p:attrNameLst>
                                          <p:attrName>style.visibility</p:attrName>
                                        </p:attrNameLst>
                                      </p:cBhvr>
                                      <p:to>
                                        <p:strVal val="visible"/>
                                      </p:to>
                                    </p:set>
                                    <p:anim calcmode="lin" valueType="num">
                                      <p:cBhvr>
                                        <p:cTn id="242" dur="2000" fill="hold"/>
                                        <p:tgtEl>
                                          <p:spTgt spid="16403"/>
                                        </p:tgtEl>
                                        <p:attrNameLst>
                                          <p:attrName>ppt_w</p:attrName>
                                        </p:attrNameLst>
                                      </p:cBhvr>
                                      <p:tavLst>
                                        <p:tav tm="0" fmla="#ppt_w*sin(2.5*pi*$)">
                                          <p:val>
                                            <p:fltVal val="0"/>
                                          </p:val>
                                        </p:tav>
                                        <p:tav tm="100000">
                                          <p:val>
                                            <p:fltVal val="1"/>
                                          </p:val>
                                        </p:tav>
                                      </p:tavLst>
                                    </p:anim>
                                    <p:anim calcmode="lin" valueType="num">
                                      <p:cBhvr>
                                        <p:cTn id="243" dur="2000" fill="hold"/>
                                        <p:tgtEl>
                                          <p:spTgt spid="16403"/>
                                        </p:tgtEl>
                                        <p:attrNameLst>
                                          <p:attrName>ppt_h</p:attrName>
                                        </p:attrNameLst>
                                      </p:cBhvr>
                                      <p:tavLst>
                                        <p:tav tm="0">
                                          <p:val>
                                            <p:strVal val="#ppt_h"/>
                                          </p:val>
                                        </p:tav>
                                        <p:tav tm="100000">
                                          <p:val>
                                            <p:strVal val="#ppt_h"/>
                                          </p:val>
                                        </p:tav>
                                      </p:tavLst>
                                    </p:anim>
                                  </p:childTnLst>
                                </p:cTn>
                              </p:par>
                            </p:childTnLst>
                          </p:cTn>
                        </p:par>
                        <p:par>
                          <p:cTn id="244" fill="hold">
                            <p:stCondLst>
                              <p:cond delay="76000"/>
                            </p:stCondLst>
                            <p:childTnLst>
                              <p:par>
                                <p:cTn id="245" presetID="2" presetClass="exit" presetSubtype="3" fill="hold" nodeType="afterEffect">
                                  <p:stCondLst>
                                    <p:cond delay="0"/>
                                  </p:stCondLst>
                                  <p:childTnLst>
                                    <p:anim calcmode="lin" valueType="num">
                                      <p:cBhvr additive="base">
                                        <p:cTn id="246" dur="2000"/>
                                        <p:tgtEl>
                                          <p:spTgt spid="16404"/>
                                        </p:tgtEl>
                                        <p:attrNameLst>
                                          <p:attrName>ppt_x</p:attrName>
                                        </p:attrNameLst>
                                      </p:cBhvr>
                                      <p:tavLst>
                                        <p:tav tm="0">
                                          <p:val>
                                            <p:strVal val="ppt_x"/>
                                          </p:val>
                                        </p:tav>
                                        <p:tav tm="100000">
                                          <p:val>
                                            <p:strVal val="1+ppt_w/2"/>
                                          </p:val>
                                        </p:tav>
                                      </p:tavLst>
                                    </p:anim>
                                    <p:anim calcmode="lin" valueType="num">
                                      <p:cBhvr additive="base">
                                        <p:cTn id="247" dur="2000"/>
                                        <p:tgtEl>
                                          <p:spTgt spid="16404"/>
                                        </p:tgtEl>
                                        <p:attrNameLst>
                                          <p:attrName>ppt_y</p:attrName>
                                        </p:attrNameLst>
                                      </p:cBhvr>
                                      <p:tavLst>
                                        <p:tav tm="0">
                                          <p:val>
                                            <p:strVal val="ppt_y"/>
                                          </p:val>
                                        </p:tav>
                                        <p:tav tm="100000">
                                          <p:val>
                                            <p:strVal val="0-ppt_h/2"/>
                                          </p:val>
                                        </p:tav>
                                      </p:tavLst>
                                    </p:anim>
                                    <p:set>
                                      <p:cBhvr>
                                        <p:cTn id="248" dur="1" fill="hold">
                                          <p:stCondLst>
                                            <p:cond delay="1999"/>
                                          </p:stCondLst>
                                        </p:cTn>
                                        <p:tgtEl>
                                          <p:spTgt spid="16404"/>
                                        </p:tgtEl>
                                        <p:attrNameLst>
                                          <p:attrName>style.visibility</p:attrName>
                                        </p:attrNameLst>
                                      </p:cBhvr>
                                      <p:to>
                                        <p:strVal val="hidden"/>
                                      </p:to>
                                    </p:set>
                                  </p:childTnLst>
                                </p:cTn>
                              </p:par>
                              <p:par>
                                <p:cTn id="249" presetID="19" presetClass="entr" presetSubtype="10" fill="hold" nodeType="withEffect">
                                  <p:stCondLst>
                                    <p:cond delay="0"/>
                                  </p:stCondLst>
                                  <p:childTnLst>
                                    <p:set>
                                      <p:cBhvr>
                                        <p:cTn id="250" dur="1" fill="hold">
                                          <p:stCondLst>
                                            <p:cond delay="0"/>
                                          </p:stCondLst>
                                        </p:cTn>
                                        <p:tgtEl>
                                          <p:spTgt spid="16404"/>
                                        </p:tgtEl>
                                        <p:attrNameLst>
                                          <p:attrName>style.visibility</p:attrName>
                                        </p:attrNameLst>
                                      </p:cBhvr>
                                      <p:to>
                                        <p:strVal val="visible"/>
                                      </p:to>
                                    </p:set>
                                    <p:anim calcmode="lin" valueType="num">
                                      <p:cBhvr>
                                        <p:cTn id="251" dur="2000" fill="hold"/>
                                        <p:tgtEl>
                                          <p:spTgt spid="16404"/>
                                        </p:tgtEl>
                                        <p:attrNameLst>
                                          <p:attrName>ppt_w</p:attrName>
                                        </p:attrNameLst>
                                      </p:cBhvr>
                                      <p:tavLst>
                                        <p:tav tm="0" fmla="#ppt_w*sin(2.5*pi*$)">
                                          <p:val>
                                            <p:fltVal val="0"/>
                                          </p:val>
                                        </p:tav>
                                        <p:tav tm="100000">
                                          <p:val>
                                            <p:fltVal val="1"/>
                                          </p:val>
                                        </p:tav>
                                      </p:tavLst>
                                    </p:anim>
                                    <p:anim calcmode="lin" valueType="num">
                                      <p:cBhvr>
                                        <p:cTn id="252" dur="2000" fill="hold"/>
                                        <p:tgtEl>
                                          <p:spTgt spid="16404"/>
                                        </p:tgtEl>
                                        <p:attrNameLst>
                                          <p:attrName>ppt_h</p:attrName>
                                        </p:attrNameLst>
                                      </p:cBhvr>
                                      <p:tavLst>
                                        <p:tav tm="0">
                                          <p:val>
                                            <p:strVal val="#ppt_h"/>
                                          </p:val>
                                        </p:tav>
                                        <p:tav tm="100000">
                                          <p:val>
                                            <p:strVal val="#ppt_h"/>
                                          </p:val>
                                        </p:tav>
                                      </p:tavLst>
                                    </p:anim>
                                  </p:childTnLst>
                                </p:cTn>
                              </p:par>
                            </p:childTnLst>
                          </p:cTn>
                        </p:par>
                        <p:par>
                          <p:cTn id="253" fill="hold">
                            <p:stCondLst>
                              <p:cond delay="78000"/>
                            </p:stCondLst>
                            <p:childTnLst>
                              <p:par>
                                <p:cTn id="254" presetID="2" presetClass="exit" presetSubtype="12" fill="hold" nodeType="afterEffect">
                                  <p:stCondLst>
                                    <p:cond delay="0"/>
                                  </p:stCondLst>
                                  <p:childTnLst>
                                    <p:anim calcmode="lin" valueType="num">
                                      <p:cBhvr additive="base">
                                        <p:cTn id="255" dur="2000"/>
                                        <p:tgtEl>
                                          <p:spTgt spid="16405"/>
                                        </p:tgtEl>
                                        <p:attrNameLst>
                                          <p:attrName>ppt_x</p:attrName>
                                        </p:attrNameLst>
                                      </p:cBhvr>
                                      <p:tavLst>
                                        <p:tav tm="0">
                                          <p:val>
                                            <p:strVal val="ppt_x"/>
                                          </p:val>
                                        </p:tav>
                                        <p:tav tm="100000">
                                          <p:val>
                                            <p:strVal val="0-ppt_w/2"/>
                                          </p:val>
                                        </p:tav>
                                      </p:tavLst>
                                    </p:anim>
                                    <p:anim calcmode="lin" valueType="num">
                                      <p:cBhvr additive="base">
                                        <p:cTn id="256" dur="2000"/>
                                        <p:tgtEl>
                                          <p:spTgt spid="16405"/>
                                        </p:tgtEl>
                                        <p:attrNameLst>
                                          <p:attrName>ppt_y</p:attrName>
                                        </p:attrNameLst>
                                      </p:cBhvr>
                                      <p:tavLst>
                                        <p:tav tm="0">
                                          <p:val>
                                            <p:strVal val="ppt_y"/>
                                          </p:val>
                                        </p:tav>
                                        <p:tav tm="100000">
                                          <p:val>
                                            <p:strVal val="1+ppt_h/2"/>
                                          </p:val>
                                        </p:tav>
                                      </p:tavLst>
                                    </p:anim>
                                    <p:set>
                                      <p:cBhvr>
                                        <p:cTn id="257" dur="1" fill="hold">
                                          <p:stCondLst>
                                            <p:cond delay="1999"/>
                                          </p:stCondLst>
                                        </p:cTn>
                                        <p:tgtEl>
                                          <p:spTgt spid="16405"/>
                                        </p:tgtEl>
                                        <p:attrNameLst>
                                          <p:attrName>style.visibility</p:attrName>
                                        </p:attrNameLst>
                                      </p:cBhvr>
                                      <p:to>
                                        <p:strVal val="hidden"/>
                                      </p:to>
                                    </p:set>
                                  </p:childTnLst>
                                </p:cTn>
                              </p:par>
                              <p:par>
                                <p:cTn id="258" presetID="19" presetClass="entr" presetSubtype="10" fill="hold" nodeType="withEffect">
                                  <p:stCondLst>
                                    <p:cond delay="0"/>
                                  </p:stCondLst>
                                  <p:childTnLst>
                                    <p:set>
                                      <p:cBhvr>
                                        <p:cTn id="259" dur="1" fill="hold">
                                          <p:stCondLst>
                                            <p:cond delay="0"/>
                                          </p:stCondLst>
                                        </p:cTn>
                                        <p:tgtEl>
                                          <p:spTgt spid="16405"/>
                                        </p:tgtEl>
                                        <p:attrNameLst>
                                          <p:attrName>style.visibility</p:attrName>
                                        </p:attrNameLst>
                                      </p:cBhvr>
                                      <p:to>
                                        <p:strVal val="visible"/>
                                      </p:to>
                                    </p:set>
                                    <p:anim calcmode="lin" valueType="num">
                                      <p:cBhvr>
                                        <p:cTn id="260" dur="2000" fill="hold"/>
                                        <p:tgtEl>
                                          <p:spTgt spid="16405"/>
                                        </p:tgtEl>
                                        <p:attrNameLst>
                                          <p:attrName>ppt_w</p:attrName>
                                        </p:attrNameLst>
                                      </p:cBhvr>
                                      <p:tavLst>
                                        <p:tav tm="0" fmla="#ppt_w*sin(2.5*pi*$)">
                                          <p:val>
                                            <p:fltVal val="0"/>
                                          </p:val>
                                        </p:tav>
                                        <p:tav tm="100000">
                                          <p:val>
                                            <p:fltVal val="1"/>
                                          </p:val>
                                        </p:tav>
                                      </p:tavLst>
                                    </p:anim>
                                    <p:anim calcmode="lin" valueType="num">
                                      <p:cBhvr>
                                        <p:cTn id="261" dur="2000" fill="hold"/>
                                        <p:tgtEl>
                                          <p:spTgt spid="16405"/>
                                        </p:tgtEl>
                                        <p:attrNameLst>
                                          <p:attrName>ppt_h</p:attrName>
                                        </p:attrNameLst>
                                      </p:cBhvr>
                                      <p:tavLst>
                                        <p:tav tm="0">
                                          <p:val>
                                            <p:strVal val="#ppt_h"/>
                                          </p:val>
                                        </p:tav>
                                        <p:tav tm="100000">
                                          <p:val>
                                            <p:strVal val="#ppt_h"/>
                                          </p:val>
                                        </p:tav>
                                      </p:tavLst>
                                    </p:anim>
                                  </p:childTnLst>
                                </p:cTn>
                              </p:par>
                            </p:childTnLst>
                          </p:cTn>
                        </p:par>
                        <p:par>
                          <p:cTn id="262" fill="hold">
                            <p:stCondLst>
                              <p:cond delay="80000"/>
                            </p:stCondLst>
                            <p:childTnLst>
                              <p:par>
                                <p:cTn id="263" presetID="7" presetClass="path" presetSubtype="0" repeatCount="3000" accel="50000" decel="50000" fill="hold" nodeType="afterEffect">
                                  <p:stCondLst>
                                    <p:cond delay="0"/>
                                  </p:stCondLst>
                                  <p:childTnLst>
                                    <p:animMotion origin="layout" path="M 0.13889 -0.00509 L 0.54062 -0.00509 L 0.54062 0.37014 L 0.13889 0.37014 L 0.13889 -0.00509 Z " pathEditMode="relative" rAng="0" ptsTypes="FFFFF">
                                      <p:cBhvr>
                                        <p:cTn id="264" dur="3000" spd="-100000" fill="hold"/>
                                        <p:tgtEl>
                                          <p:spTgt spid="16406"/>
                                        </p:tgtEl>
                                        <p:attrNameLst>
                                          <p:attrName>ppt_x</p:attrName>
                                          <p:attrName>ppt_y</p:attrName>
                                        </p:attrNameLst>
                                      </p:cBhvr>
                                      <p:rCtr x="20100" y="18800"/>
                                    </p:animMotion>
                                  </p:childTnLst>
                                </p:cTn>
                              </p:par>
                            </p:childTnLst>
                          </p:cTn>
                        </p:par>
                        <p:par>
                          <p:cTn id="265" fill="hold">
                            <p:stCondLst>
                              <p:cond delay="89000"/>
                            </p:stCondLst>
                            <p:childTnLst>
                              <p:par>
                                <p:cTn id="266" presetID="2" presetClass="exit" presetSubtype="2" fill="hold" nodeType="afterEffect">
                                  <p:stCondLst>
                                    <p:cond delay="0"/>
                                  </p:stCondLst>
                                  <p:childTnLst>
                                    <p:anim calcmode="lin" valueType="num">
                                      <p:cBhvr additive="base">
                                        <p:cTn id="267" dur="3000"/>
                                        <p:tgtEl>
                                          <p:spTgt spid="16406"/>
                                        </p:tgtEl>
                                        <p:attrNameLst>
                                          <p:attrName>ppt_x</p:attrName>
                                        </p:attrNameLst>
                                      </p:cBhvr>
                                      <p:tavLst>
                                        <p:tav tm="0">
                                          <p:val>
                                            <p:strVal val="ppt_x"/>
                                          </p:val>
                                        </p:tav>
                                        <p:tav tm="100000">
                                          <p:val>
                                            <p:strVal val="1+ppt_w/2"/>
                                          </p:val>
                                        </p:tav>
                                      </p:tavLst>
                                    </p:anim>
                                    <p:anim calcmode="lin" valueType="num">
                                      <p:cBhvr additive="base">
                                        <p:cTn id="268" dur="3000"/>
                                        <p:tgtEl>
                                          <p:spTgt spid="16406"/>
                                        </p:tgtEl>
                                        <p:attrNameLst>
                                          <p:attrName>ppt_y</p:attrName>
                                        </p:attrNameLst>
                                      </p:cBhvr>
                                      <p:tavLst>
                                        <p:tav tm="0">
                                          <p:val>
                                            <p:strVal val="ppt_y"/>
                                          </p:val>
                                        </p:tav>
                                        <p:tav tm="100000">
                                          <p:val>
                                            <p:strVal val="ppt_y"/>
                                          </p:val>
                                        </p:tav>
                                      </p:tavLst>
                                    </p:anim>
                                    <p:set>
                                      <p:cBhvr>
                                        <p:cTn id="269" dur="1" fill="hold">
                                          <p:stCondLst>
                                            <p:cond delay="2999"/>
                                          </p:stCondLst>
                                        </p:cTn>
                                        <p:tgtEl>
                                          <p:spTgt spid="16406"/>
                                        </p:tgtEl>
                                        <p:attrNameLst>
                                          <p:attrName>style.visibility</p:attrName>
                                        </p:attrNameLst>
                                      </p:cBhvr>
                                      <p:to>
                                        <p:strVal val="hidden"/>
                                      </p:to>
                                    </p:set>
                                  </p:childTnLst>
                                </p:cTn>
                              </p:par>
                              <p:par>
                                <p:cTn id="270" presetID="19" presetClass="entr" presetSubtype="10" fill="hold" nodeType="withEffect">
                                  <p:stCondLst>
                                    <p:cond delay="0"/>
                                  </p:stCondLst>
                                  <p:childTnLst>
                                    <p:set>
                                      <p:cBhvr>
                                        <p:cTn id="271" dur="1" fill="hold">
                                          <p:stCondLst>
                                            <p:cond delay="0"/>
                                          </p:stCondLst>
                                        </p:cTn>
                                        <p:tgtEl>
                                          <p:spTgt spid="16406"/>
                                        </p:tgtEl>
                                        <p:attrNameLst>
                                          <p:attrName>style.visibility</p:attrName>
                                        </p:attrNameLst>
                                      </p:cBhvr>
                                      <p:to>
                                        <p:strVal val="visible"/>
                                      </p:to>
                                    </p:set>
                                    <p:anim calcmode="lin" valueType="num">
                                      <p:cBhvr>
                                        <p:cTn id="272" dur="2000" fill="hold"/>
                                        <p:tgtEl>
                                          <p:spTgt spid="16406"/>
                                        </p:tgtEl>
                                        <p:attrNameLst>
                                          <p:attrName>ppt_w</p:attrName>
                                        </p:attrNameLst>
                                      </p:cBhvr>
                                      <p:tavLst>
                                        <p:tav tm="0" fmla="#ppt_w*sin(2.5*pi*$)">
                                          <p:val>
                                            <p:fltVal val="0"/>
                                          </p:val>
                                        </p:tav>
                                        <p:tav tm="100000">
                                          <p:val>
                                            <p:fltVal val="1"/>
                                          </p:val>
                                        </p:tav>
                                      </p:tavLst>
                                    </p:anim>
                                    <p:anim calcmode="lin" valueType="num">
                                      <p:cBhvr>
                                        <p:cTn id="273" dur="2000" fill="hold"/>
                                        <p:tgtEl>
                                          <p:spTgt spid="16406"/>
                                        </p:tgtEl>
                                        <p:attrNameLst>
                                          <p:attrName>ppt_h</p:attrName>
                                        </p:attrNameLst>
                                      </p:cBhvr>
                                      <p:tavLst>
                                        <p:tav tm="0">
                                          <p:val>
                                            <p:strVal val="#ppt_h"/>
                                          </p:val>
                                        </p:tav>
                                        <p:tav tm="100000">
                                          <p:val>
                                            <p:strVal val="#ppt_h"/>
                                          </p:val>
                                        </p:tav>
                                      </p:tavLst>
                                    </p:anim>
                                  </p:childTnLst>
                                </p:cTn>
                              </p:par>
                              <p:par>
                                <p:cTn id="274" presetID="19" presetClass="entr" presetSubtype="10" fill="hold" nodeType="withEffect">
                                  <p:stCondLst>
                                    <p:cond delay="0"/>
                                  </p:stCondLst>
                                  <p:childTnLst>
                                    <p:set>
                                      <p:cBhvr>
                                        <p:cTn id="275" dur="1" fill="hold">
                                          <p:stCondLst>
                                            <p:cond delay="0"/>
                                          </p:stCondLst>
                                        </p:cTn>
                                        <p:tgtEl>
                                          <p:spTgt spid="16406"/>
                                        </p:tgtEl>
                                        <p:attrNameLst>
                                          <p:attrName>style.visibility</p:attrName>
                                        </p:attrNameLst>
                                      </p:cBhvr>
                                      <p:to>
                                        <p:strVal val="visible"/>
                                      </p:to>
                                    </p:set>
                                    <p:anim calcmode="lin" valueType="num">
                                      <p:cBhvr>
                                        <p:cTn id="276" dur="2000" fill="hold"/>
                                        <p:tgtEl>
                                          <p:spTgt spid="16406"/>
                                        </p:tgtEl>
                                        <p:attrNameLst>
                                          <p:attrName>ppt_w</p:attrName>
                                        </p:attrNameLst>
                                      </p:cBhvr>
                                      <p:tavLst>
                                        <p:tav tm="0" fmla="#ppt_w*sin(2.5*pi*$)">
                                          <p:val>
                                            <p:fltVal val="0"/>
                                          </p:val>
                                        </p:tav>
                                        <p:tav tm="100000">
                                          <p:val>
                                            <p:fltVal val="1"/>
                                          </p:val>
                                        </p:tav>
                                      </p:tavLst>
                                    </p:anim>
                                    <p:anim calcmode="lin" valueType="num">
                                      <p:cBhvr>
                                        <p:cTn id="277" dur="2000" fill="hold"/>
                                        <p:tgtEl>
                                          <p:spTgt spid="16406"/>
                                        </p:tgtEl>
                                        <p:attrNameLst>
                                          <p:attrName>ppt_h</p:attrName>
                                        </p:attrNameLst>
                                      </p:cBhvr>
                                      <p:tavLst>
                                        <p:tav tm="0">
                                          <p:val>
                                            <p:strVal val="#ppt_h"/>
                                          </p:val>
                                        </p:tav>
                                        <p:tav tm="100000">
                                          <p:val>
                                            <p:strVal val="#ppt_h"/>
                                          </p:val>
                                        </p:tav>
                                      </p:tavLst>
                                    </p:anim>
                                  </p:childTnLst>
                                </p:cTn>
                              </p:par>
                            </p:childTnLst>
                          </p:cTn>
                        </p:par>
                        <p:par>
                          <p:cTn id="278" fill="hold">
                            <p:stCondLst>
                              <p:cond delay="92000"/>
                            </p:stCondLst>
                            <p:childTnLst>
                              <p:par>
                                <p:cTn id="279" presetID="10" presetClass="entr" presetSubtype="0" fill="hold" grpId="0" nodeType="afterEffect">
                                  <p:stCondLst>
                                    <p:cond delay="0"/>
                                  </p:stCondLst>
                                  <p:childTnLst>
                                    <p:set>
                                      <p:cBhvr>
                                        <p:cTn id="280" dur="1" fill="hold">
                                          <p:stCondLst>
                                            <p:cond delay="0"/>
                                          </p:stCondLst>
                                        </p:cTn>
                                        <p:tgtEl>
                                          <p:spTgt spid="16411"/>
                                        </p:tgtEl>
                                        <p:attrNameLst>
                                          <p:attrName>style.visibility</p:attrName>
                                        </p:attrNameLst>
                                      </p:cBhvr>
                                      <p:to>
                                        <p:strVal val="visible"/>
                                      </p:to>
                                    </p:set>
                                    <p:animEffect transition="in" filter="fade">
                                      <p:cBhvr>
                                        <p:cTn id="281" dur="500"/>
                                        <p:tgtEl>
                                          <p:spTgt spid="164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2" fill="hold" display="0">
                  <p:stCondLst>
                    <p:cond delay="indefinite"/>
                  </p:stCondLst>
                  <p:endCondLst>
                    <p:cond evt="onPrev" delay="0">
                      <p:tgtEl>
                        <p:sldTgt/>
                      </p:tgtEl>
                    </p:cond>
                    <p:cond evt="onStopAudio" delay="0">
                      <p:tgtEl>
                        <p:sldTgt/>
                      </p:tgtEl>
                    </p:cond>
                  </p:endCondLst>
                </p:cTn>
                <p:tgtEl>
                  <p:spTgt spid="16410"/>
                </p:tgtEl>
              </p:cMediaNode>
            </p:audio>
          </p:childTnLst>
        </p:cTn>
      </p:par>
    </p:tnLst>
    <p:bldLst>
      <p:bldP spid="164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G:\зрительная гимнастика2\img5.jpg"/>
          <p:cNvPicPr>
            <a:picLocks noChangeAspect="1" noChangeArrowheads="1"/>
          </p:cNvPicPr>
          <p:nvPr/>
        </p:nvPicPr>
        <p:blipFill>
          <a:blip r:embed="rId2"/>
          <a:srcRect/>
          <a:stretch>
            <a:fillRect/>
          </a:stretch>
        </p:blipFill>
        <p:spPr bwMode="auto">
          <a:xfrm>
            <a:off x="0" y="0"/>
            <a:ext cx="8286776"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diamond(in)">
                                      <p:cBhvr>
                                        <p:cTn id="7"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оформление спорт\1600_1200_20091124011056323768.jpg"/>
          <p:cNvPicPr>
            <a:picLocks noChangeAspect="1" noChangeArrowheads="1"/>
          </p:cNvPicPr>
          <p:nvPr/>
        </p:nvPicPr>
        <p:blipFill rotWithShape="1">
          <a:blip r:embed="rId2">
            <a:extLst>
              <a:ext uri="{28A0092B-C50C-407E-A947-70E740481C1C}">
                <a14:useLocalDpi xmlns:a14="http://schemas.microsoft.com/office/drawing/2010/main" val="0"/>
              </a:ext>
            </a:extLst>
          </a:blip>
          <a:srcRect t="7092" b="3272"/>
          <a:stretch/>
        </p:blipFill>
        <p:spPr bwMode="auto">
          <a:xfrm>
            <a:off x="0" y="116632"/>
            <a:ext cx="7684399" cy="662473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оформление спорт\071b3dccccc65c83e91d58d0ff99952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52" t="6900" r="12368" b="4749"/>
          <a:stretch/>
        </p:blipFill>
        <p:spPr bwMode="auto">
          <a:xfrm>
            <a:off x="6372200" y="230966"/>
            <a:ext cx="2624399" cy="22322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89240"/>
            <a:ext cx="848366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34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wipe(down)">
                                      <p:cBhvr>
                                        <p:cTn id="16" dur="580">
                                          <p:stCondLst>
                                            <p:cond delay="0"/>
                                          </p:stCondLst>
                                        </p:cTn>
                                        <p:tgtEl>
                                          <p:spTgt spid="5122"/>
                                        </p:tgtEl>
                                      </p:cBhvr>
                                    </p:animEffect>
                                    <p:anim calcmode="lin" valueType="num">
                                      <p:cBhvr>
                                        <p:cTn id="17"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22" dur="26">
                                          <p:stCondLst>
                                            <p:cond delay="650"/>
                                          </p:stCondLst>
                                        </p:cTn>
                                        <p:tgtEl>
                                          <p:spTgt spid="5122"/>
                                        </p:tgtEl>
                                      </p:cBhvr>
                                      <p:to x="100000" y="60000"/>
                                    </p:animScale>
                                    <p:animScale>
                                      <p:cBhvr>
                                        <p:cTn id="23" dur="166" decel="50000">
                                          <p:stCondLst>
                                            <p:cond delay="676"/>
                                          </p:stCondLst>
                                        </p:cTn>
                                        <p:tgtEl>
                                          <p:spTgt spid="5122"/>
                                        </p:tgtEl>
                                      </p:cBhvr>
                                      <p:to x="100000" y="100000"/>
                                    </p:animScale>
                                    <p:animScale>
                                      <p:cBhvr>
                                        <p:cTn id="24" dur="26">
                                          <p:stCondLst>
                                            <p:cond delay="1312"/>
                                          </p:stCondLst>
                                        </p:cTn>
                                        <p:tgtEl>
                                          <p:spTgt spid="5122"/>
                                        </p:tgtEl>
                                      </p:cBhvr>
                                      <p:to x="100000" y="80000"/>
                                    </p:animScale>
                                    <p:animScale>
                                      <p:cBhvr>
                                        <p:cTn id="25" dur="166" decel="50000">
                                          <p:stCondLst>
                                            <p:cond delay="1338"/>
                                          </p:stCondLst>
                                        </p:cTn>
                                        <p:tgtEl>
                                          <p:spTgt spid="5122"/>
                                        </p:tgtEl>
                                      </p:cBhvr>
                                      <p:to x="100000" y="100000"/>
                                    </p:animScale>
                                    <p:animScale>
                                      <p:cBhvr>
                                        <p:cTn id="26" dur="26">
                                          <p:stCondLst>
                                            <p:cond delay="1642"/>
                                          </p:stCondLst>
                                        </p:cTn>
                                        <p:tgtEl>
                                          <p:spTgt spid="5122"/>
                                        </p:tgtEl>
                                      </p:cBhvr>
                                      <p:to x="100000" y="90000"/>
                                    </p:animScale>
                                    <p:animScale>
                                      <p:cBhvr>
                                        <p:cTn id="27" dur="166" decel="50000">
                                          <p:stCondLst>
                                            <p:cond delay="1668"/>
                                          </p:stCondLst>
                                        </p:cTn>
                                        <p:tgtEl>
                                          <p:spTgt spid="5122"/>
                                        </p:tgtEl>
                                      </p:cBhvr>
                                      <p:to x="100000" y="100000"/>
                                    </p:animScale>
                                    <p:animScale>
                                      <p:cBhvr>
                                        <p:cTn id="28" dur="26">
                                          <p:stCondLst>
                                            <p:cond delay="1808"/>
                                          </p:stCondLst>
                                        </p:cTn>
                                        <p:tgtEl>
                                          <p:spTgt spid="5122"/>
                                        </p:tgtEl>
                                      </p:cBhvr>
                                      <p:to x="100000" y="95000"/>
                                    </p:animScale>
                                    <p:animScale>
                                      <p:cBhvr>
                                        <p:cTn id="29" dur="166" decel="50000">
                                          <p:stCondLst>
                                            <p:cond delay="1834"/>
                                          </p:stCondLst>
                                        </p:cTn>
                                        <p:tgtEl>
                                          <p:spTgt spid="51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6969" y="180190"/>
            <a:ext cx="6984776" cy="707886"/>
          </a:xfrm>
          <a:prstGeom prst="rect">
            <a:avLst/>
          </a:prstGeom>
        </p:spPr>
        <p:txBody>
          <a:bodyPr wrap="square">
            <a:spAutoFit/>
          </a:bodyPr>
          <a:lstStyle/>
          <a:p>
            <a:pPr algn="ctr"/>
            <a:r>
              <a:rPr lang="ru-RU" sz="4000" b="1" dirty="0" smtClean="0">
                <a:solidFill>
                  <a:schemeClr val="accent1">
                    <a:lumMod val="50000"/>
                  </a:schemeClr>
                </a:solidFill>
                <a:latin typeface="Times New Roman" panose="02020603050405020304" pitchFamily="18" charset="0"/>
                <a:cs typeface="Times New Roman" panose="02020603050405020304" pitchFamily="18" charset="0"/>
              </a:rPr>
              <a:t>Тревожные признаки</a:t>
            </a:r>
            <a:endParaRPr lang="ru-RU" sz="4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39552" y="1412776"/>
            <a:ext cx="7920880" cy="4401205"/>
          </a:xfrm>
          <a:prstGeom prst="rect">
            <a:avLst/>
          </a:prstGeom>
        </p:spPr>
        <p:txBody>
          <a:bodyPr wrap="square">
            <a:spAutoFit/>
          </a:bodyPr>
          <a:lstStyle/>
          <a:p>
            <a:r>
              <a:rPr lang="ru-RU" sz="2000" b="1" dirty="0" smtClean="0">
                <a:latin typeface="Times New Roman" pitchFamily="18" charset="0"/>
                <a:cs typeface="Times New Roman" pitchFamily="18" charset="0"/>
              </a:rPr>
              <a:t>Признаки возможного нарушения зрения, </a:t>
            </a:r>
            <a:r>
              <a:rPr lang="ru-RU" sz="2000" dirty="0" smtClean="0">
                <a:latin typeface="Times New Roman" pitchFamily="18" charset="0"/>
                <a:cs typeface="Times New Roman" pitchFamily="18" charset="0"/>
              </a:rPr>
              <a:t>при которых ребенка необходимо показать окулисту:</a:t>
            </a:r>
          </a:p>
          <a:p>
            <a:r>
              <a:rPr lang="ru-RU" sz="2000" dirty="0" smtClean="0">
                <a:latin typeface="Times New Roman" pitchFamily="18" charset="0"/>
                <a:cs typeface="Times New Roman" pitchFamily="18" charset="0"/>
              </a:rPr>
              <a:t>•  у ребенка часто бывают покрасневшие глаза, он избегает смотреть на свет;</a:t>
            </a:r>
          </a:p>
          <a:p>
            <a:r>
              <a:rPr lang="ru-RU" sz="2000" dirty="0" smtClean="0">
                <a:latin typeface="Times New Roman" pitchFamily="18" charset="0"/>
                <a:cs typeface="Times New Roman" pitchFamily="18" charset="0"/>
              </a:rPr>
              <a:t>•  глаза часто слезятся, есть выделения;</a:t>
            </a:r>
          </a:p>
          <a:p>
            <a:r>
              <a:rPr lang="ru-RU" sz="2000" dirty="0" smtClean="0">
                <a:latin typeface="Times New Roman" pitchFamily="18" charset="0"/>
                <a:cs typeface="Times New Roman" pitchFamily="18" charset="0"/>
              </a:rPr>
              <a:t>•  ребенок часто жмурится и плотно закрывает веки;</a:t>
            </a:r>
          </a:p>
          <a:p>
            <a:r>
              <a:rPr lang="ru-RU" sz="2000" dirty="0" smtClean="0">
                <a:latin typeface="Times New Roman" pitchFamily="18" charset="0"/>
                <a:cs typeface="Times New Roman" pitchFamily="18" charset="0"/>
              </a:rPr>
              <a:t>наблюдая за чем-нибудь, ребенок часто склоняет голову набок, рассматривает предметы или картинки с очень близкого расстояния; у ребенка часто болит голова;</a:t>
            </a:r>
          </a:p>
          <a:p>
            <a:r>
              <a:rPr lang="ru-RU" sz="2000" dirty="0" smtClean="0">
                <a:latin typeface="Times New Roman" pitchFamily="18" charset="0"/>
                <a:cs typeface="Times New Roman" pitchFamily="18" charset="0"/>
              </a:rPr>
              <a:t>при одинаковом освещении ребенок по-разному воспринимает цвета и размеры игрушек; косоглазие, даже если оно едва заметно или проявляется время от времени;</a:t>
            </a:r>
          </a:p>
          <a:p>
            <a:r>
              <a:rPr lang="ru-RU" sz="2000" dirty="0" smtClean="0">
                <a:latin typeface="Times New Roman" pitchFamily="18" charset="0"/>
                <a:cs typeface="Times New Roman" pitchFamily="18" charset="0"/>
              </a:rPr>
              <a:t>затуманивание или помутнение зрачков (хрусталик становится толстым, и через него с трудом проходит свет).</a:t>
            </a:r>
          </a:p>
        </p:txBody>
      </p:sp>
    </p:spTree>
    <p:extLst>
      <p:ext uri="{BB962C8B-B14F-4D97-AF65-F5344CB8AC3E}">
        <p14:creationId xmlns:p14="http://schemas.microsoft.com/office/powerpoint/2010/main" val="26020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14678" y="1428736"/>
            <a:ext cx="4643470" cy="1200329"/>
          </a:xfrm>
          <a:prstGeom prst="rect">
            <a:avLst/>
          </a:prstGeom>
        </p:spPr>
        <p:txBody>
          <a:bodyPr wrap="square">
            <a:spAutoFit/>
          </a:bodyPr>
          <a:lstStyle/>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buFont typeface="Arial" pitchFamily="34" charset="0"/>
              <a:buChar char="•"/>
            </a:pPr>
            <a:endParaRPr lang="ru-RU" dirty="0" smtClean="0">
              <a:latin typeface="Times New Roman" pitchFamily="18" charset="0"/>
              <a:cs typeface="Times New Roman" pitchFamily="18" charset="0"/>
            </a:endParaRPr>
          </a:p>
          <a:p>
            <a:pPr>
              <a:buFont typeface="Arial" pitchFamily="34" charset="0"/>
              <a:buChar char="•"/>
            </a:pPr>
            <a:endParaRPr lang="ru-RU" dirty="0"/>
          </a:p>
        </p:txBody>
      </p:sp>
      <p:sp>
        <p:nvSpPr>
          <p:cNvPr id="3" name="Прямоугольник 2"/>
          <p:cNvSpPr/>
          <p:nvPr/>
        </p:nvSpPr>
        <p:spPr>
          <a:xfrm>
            <a:off x="785786" y="500042"/>
            <a:ext cx="6357982" cy="1384995"/>
          </a:xfrm>
          <a:prstGeom prst="rect">
            <a:avLst/>
          </a:prstGeom>
        </p:spPr>
        <p:txBody>
          <a:bodyPr wrap="square">
            <a:spAutoFit/>
          </a:bodyPr>
          <a:lstStyle/>
          <a:p>
            <a:r>
              <a:rPr lang="ru-RU" sz="2800" b="1" dirty="0" smtClean="0">
                <a:latin typeface="Times New Roman" pitchFamily="18" charset="0"/>
                <a:cs typeface="Times New Roman" pitchFamily="18" charset="0"/>
              </a:rPr>
              <a:t>Данные проблемы могут быть предвестниками серьёзных заболеваний:</a:t>
            </a:r>
            <a:endParaRPr lang="ru-RU" sz="2800" dirty="0" smtClean="0">
              <a:latin typeface="Times New Roman" pitchFamily="18" charset="0"/>
              <a:cs typeface="Times New Roman" pitchFamily="18" charset="0"/>
            </a:endParaRPr>
          </a:p>
        </p:txBody>
      </p:sp>
      <p:sp>
        <p:nvSpPr>
          <p:cNvPr id="4" name="AutoShape 2" descr="http://www.1crp.by/images/stories/dopimages/refrakcii.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85950"/>
            <a:ext cx="5671517" cy="408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7992888" cy="3539430"/>
          </a:xfrm>
          <a:prstGeom prst="rect">
            <a:avLst/>
          </a:prstGeom>
        </p:spPr>
        <p:txBody>
          <a:bodyPr wrap="square">
            <a:spAutoFit/>
          </a:bodyPr>
          <a:lstStyle/>
          <a:p>
            <a:r>
              <a:rPr lang="ru-RU" sz="2800" b="1" dirty="0" smtClean="0"/>
              <a:t>Близорукость</a:t>
            </a:r>
            <a:r>
              <a:rPr lang="ru-RU" sz="2800" dirty="0" smtClean="0"/>
              <a:t> – это снижение зрения вдаль.</a:t>
            </a:r>
          </a:p>
          <a:p>
            <a:r>
              <a:rPr lang="ru-RU" sz="2800" dirty="0" smtClean="0"/>
              <a:t>Причина -  удлинение </a:t>
            </a:r>
            <a:r>
              <a:rPr lang="ru-RU" sz="2800" dirty="0" err="1" smtClean="0"/>
              <a:t>передне</a:t>
            </a:r>
            <a:r>
              <a:rPr lang="ru-RU" sz="2800" dirty="0" smtClean="0"/>
              <a:t>-заднего участка  глаза. В норме глаз имеет форму шара, при близорукости - форму овала, за счет чего лучи, проходящие через оптические среды глаза, фокусируются перед сетчаткой, а не на сетчатке. Это и приводит к ухудшению зрения вдаль.</a:t>
            </a:r>
          </a:p>
        </p:txBody>
      </p:sp>
      <p:pic>
        <p:nvPicPr>
          <p:cNvPr id="5" name="Picture 3" descr="G:\оформление спорт\1.jpg"/>
          <p:cNvPicPr>
            <a:picLocks noChangeAspect="1" noChangeArrowheads="1"/>
          </p:cNvPicPr>
          <p:nvPr/>
        </p:nvPicPr>
        <p:blipFill rotWithShape="1">
          <a:blip r:embed="rId2"/>
          <a:srcRect r="65735"/>
          <a:stretch/>
        </p:blipFill>
        <p:spPr bwMode="auto">
          <a:xfrm>
            <a:off x="755576" y="4038517"/>
            <a:ext cx="2589242" cy="2524125"/>
          </a:xfrm>
          <a:prstGeom prst="rect">
            <a:avLst/>
          </a:prstGeom>
          <a:noFill/>
        </p:spPr>
      </p:pic>
      <p:pic>
        <p:nvPicPr>
          <p:cNvPr id="6" name="Picture 3" descr="G:\оформление спорт\1.jpg"/>
          <p:cNvPicPr>
            <a:picLocks noChangeAspect="1" noChangeArrowheads="1"/>
          </p:cNvPicPr>
          <p:nvPr/>
        </p:nvPicPr>
        <p:blipFill rotWithShape="1">
          <a:blip r:embed="rId2"/>
          <a:srcRect l="35609" r="33467"/>
          <a:stretch/>
        </p:blipFill>
        <p:spPr bwMode="auto">
          <a:xfrm>
            <a:off x="3901561" y="4005064"/>
            <a:ext cx="2736304" cy="25241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064896" cy="3970318"/>
          </a:xfrm>
          <a:prstGeom prst="rect">
            <a:avLst/>
          </a:prstGeom>
        </p:spPr>
        <p:txBody>
          <a:bodyPr wrap="square">
            <a:spAutoFit/>
          </a:bodyPr>
          <a:lstStyle/>
          <a:p>
            <a:r>
              <a:rPr lang="ru-RU" sz="2800" b="1" dirty="0" smtClean="0"/>
              <a:t>Дальнозоркость</a:t>
            </a:r>
            <a:r>
              <a:rPr lang="ru-RU" sz="2800" dirty="0" smtClean="0"/>
              <a:t> – </a:t>
            </a:r>
            <a:r>
              <a:rPr lang="ru-RU" sz="2800" dirty="0"/>
              <a:t>это обратная ситуация близорукости, т.е. снижение зрение вблизи.</a:t>
            </a:r>
          </a:p>
          <a:p>
            <a:r>
              <a:rPr lang="ru-RU" sz="2800" dirty="0"/>
              <a:t>В данном случае, лучи фокусируются за сетчаткой</a:t>
            </a:r>
            <a:r>
              <a:rPr lang="ru-RU" sz="2800" dirty="0" smtClean="0"/>
              <a:t>. При </a:t>
            </a:r>
            <a:r>
              <a:rPr lang="ru-RU" sz="2800" dirty="0"/>
              <a:t>этом ребенок может иметь высокое зрение, но для такой работы глаза хрусталик работает с усилием, что приводит к быстрой усталости глаз. Необходимо, однако, заметить, что небольшая дальнозоркость – норма у детей дошкольного возраста! </a:t>
            </a:r>
            <a:endParaRPr lang="ru-RU" sz="2800" dirty="0">
              <a:latin typeface="Times New Roman" pitchFamily="18" charset="0"/>
              <a:cs typeface="Times New Roman" pitchFamily="18" charset="0"/>
            </a:endParaRPr>
          </a:p>
        </p:txBody>
      </p:sp>
      <p:pic>
        <p:nvPicPr>
          <p:cNvPr id="3" name="Picture 3" descr="G:\оформление спорт\1.jpg"/>
          <p:cNvPicPr>
            <a:picLocks noChangeAspect="1" noChangeArrowheads="1"/>
          </p:cNvPicPr>
          <p:nvPr/>
        </p:nvPicPr>
        <p:blipFill rotWithShape="1">
          <a:blip r:embed="rId2"/>
          <a:srcRect r="65735"/>
          <a:stretch/>
        </p:blipFill>
        <p:spPr bwMode="auto">
          <a:xfrm>
            <a:off x="755576" y="4038517"/>
            <a:ext cx="2589242" cy="2524125"/>
          </a:xfrm>
          <a:prstGeom prst="rect">
            <a:avLst/>
          </a:prstGeom>
          <a:noFill/>
        </p:spPr>
      </p:pic>
      <p:pic>
        <p:nvPicPr>
          <p:cNvPr id="2050" name="Picture 2" descr="D:\Desktop\90 дефектолог\2015-2016\оформление спорт\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911"/>
          <a:stretch/>
        </p:blipFill>
        <p:spPr bwMode="auto">
          <a:xfrm>
            <a:off x="4716016" y="4038517"/>
            <a:ext cx="2575729" cy="252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5307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119" y="99054"/>
            <a:ext cx="7912274" cy="954107"/>
          </a:xfrm>
          <a:prstGeom prst="rect">
            <a:avLst/>
          </a:prstGeom>
        </p:spPr>
        <p:txBody>
          <a:bodyPr wrap="square">
            <a:spAutoFit/>
          </a:bodyPr>
          <a:lstStyle/>
          <a:p>
            <a:pPr algn="just"/>
            <a:r>
              <a:rPr lang="ru-RU" sz="2800" b="1" dirty="0"/>
              <a:t>Астигматизм</a:t>
            </a:r>
            <a:r>
              <a:rPr lang="ru-RU" sz="2800" dirty="0"/>
              <a:t> – это нарушение сферичности роговицы, </a:t>
            </a:r>
            <a:r>
              <a:rPr lang="ru-RU" sz="2800" dirty="0" smtClean="0"/>
              <a:t>т.е. её неодинаковая кривизна.</a:t>
            </a:r>
            <a:endParaRPr lang="ru-RU" sz="2800" dirty="0"/>
          </a:p>
        </p:txBody>
      </p:sp>
      <p:sp>
        <p:nvSpPr>
          <p:cNvPr id="3" name="AutoShape 2" descr="&amp;Pcy;&amp;rcy;&amp;icy;&amp;zcy;&amp;ncy;&amp;acy;&amp;kcy;&amp;icy; &amp;bcy;&amp;ocy;&amp;lcy;&amp;iecy;&amp;zcy;&amp;ncy;&amp;icy;"/>
          <p:cNvSpPr>
            <a:spLocks noChangeAspect="1" noChangeArrowheads="1"/>
          </p:cNvSpPr>
          <p:nvPr/>
        </p:nvSpPr>
        <p:spPr bwMode="auto">
          <a:xfrm>
            <a:off x="155575" y="-2179638"/>
            <a:ext cx="2857500" cy="4543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5" name="Picture 3" descr="D:\Desktop\90 дефектолог\2015-2016\оформление спорт\Priznaki-bolez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9" y="1673424"/>
            <a:ext cx="3264297"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851920" y="1673424"/>
            <a:ext cx="4014192" cy="4401205"/>
          </a:xfrm>
          <a:prstGeom prst="rect">
            <a:avLst/>
          </a:prstGeom>
        </p:spPr>
        <p:txBody>
          <a:bodyPr wrap="square">
            <a:spAutoFit/>
          </a:bodyPr>
          <a:lstStyle/>
          <a:p>
            <a:pPr algn="just"/>
            <a:r>
              <a:rPr lang="ru-RU" sz="2800" dirty="0" smtClean="0"/>
              <a:t>  </a:t>
            </a:r>
            <a:r>
              <a:rPr lang="ru-RU" sz="2800" dirty="0"/>
              <a:t>В идеале роговица должна иметь форму полусферы, но если сферичность изменена, то  лучи фокусируются не в точке, а в двух, за счет чего изображение нечеткое на всех расстояниях.</a:t>
            </a:r>
          </a:p>
        </p:txBody>
      </p:sp>
    </p:spTree>
    <p:extLst>
      <p:ext uri="{BB962C8B-B14F-4D97-AF65-F5344CB8AC3E}">
        <p14:creationId xmlns:p14="http://schemas.microsoft.com/office/powerpoint/2010/main" val="1718005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28926" y="976962"/>
            <a:ext cx="5099458" cy="5262979"/>
          </a:xfrm>
          <a:prstGeom prst="rect">
            <a:avLst/>
          </a:prstGeom>
        </p:spPr>
        <p:txBody>
          <a:bodyPr wrap="square">
            <a:spAutoFit/>
          </a:bodyPr>
          <a:lstStyle/>
          <a:p>
            <a:r>
              <a:rPr lang="ru-RU" sz="2800" dirty="0" smtClean="0"/>
              <a:t>Появление </a:t>
            </a:r>
            <a:r>
              <a:rPr lang="ru-RU" sz="2800" dirty="0"/>
              <a:t>косоглазия – дефект одной или нескольких (всего их шесть) глазных мышц, которые отвечают за движения глазного яблока. Причин же возникновения дефектов глазодвигательной системы может быть множество. Рассмотрим их, опираясь на время возникновения нарушения.</a:t>
            </a:r>
          </a:p>
        </p:txBody>
      </p:sp>
      <p:sp>
        <p:nvSpPr>
          <p:cNvPr id="3" name="Прямоугольник 2"/>
          <p:cNvSpPr/>
          <p:nvPr/>
        </p:nvSpPr>
        <p:spPr>
          <a:xfrm>
            <a:off x="785786" y="500042"/>
            <a:ext cx="6357982" cy="523220"/>
          </a:xfrm>
          <a:prstGeom prst="rect">
            <a:avLst/>
          </a:prstGeom>
        </p:spPr>
        <p:txBody>
          <a:bodyPr wrap="square">
            <a:spAutoFit/>
          </a:bodyPr>
          <a:lstStyle/>
          <a:p>
            <a:r>
              <a:rPr lang="ru-RU" sz="2800" b="1" dirty="0" smtClean="0">
                <a:latin typeface="Times New Roman" pitchFamily="18" charset="0"/>
                <a:cs typeface="Times New Roman" pitchFamily="18" charset="0"/>
              </a:rPr>
              <a:t>Косоглазие</a:t>
            </a:r>
            <a:endParaRPr lang="ru-RU" sz="2800" dirty="0" smtClean="0">
              <a:latin typeface="Times New Roman" pitchFamily="18" charset="0"/>
              <a:cs typeface="Times New Roman" pitchFamily="18" charset="0"/>
            </a:endParaRPr>
          </a:p>
        </p:txBody>
      </p:sp>
      <p:pic>
        <p:nvPicPr>
          <p:cNvPr id="56322" name="Picture 2" descr="G:\оформление спорт\kosoglazie-u-detej.jpg"/>
          <p:cNvPicPr>
            <a:picLocks noChangeAspect="1" noChangeArrowheads="1"/>
          </p:cNvPicPr>
          <p:nvPr/>
        </p:nvPicPr>
        <p:blipFill>
          <a:blip r:embed="rId2"/>
          <a:srcRect/>
          <a:stretch>
            <a:fillRect/>
          </a:stretch>
        </p:blipFill>
        <p:spPr bwMode="auto">
          <a:xfrm>
            <a:off x="425297" y="1214422"/>
            <a:ext cx="2503629" cy="492922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596873"/>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921</TotalTime>
  <Words>1090</Words>
  <Application>Microsoft Office PowerPoint</Application>
  <PresentationFormat>Экран (4:3)</PresentationFormat>
  <Paragraphs>90</Paragraphs>
  <Slides>39</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Изящная</vt:lpstr>
      <vt:lpstr>гимнастика для глаз в УСЛОВИЯХ коррекционной группЫ детского сада ДЛЯ ДЕТЕЙ С НАРУШЕНИЕМ ЗРЕНИЯ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Зрительная гимнастика в ДОУ                              Евсеенко В.Н.                              Торопова М.А.</dc:title>
  <dc:creator>User</dc:creator>
  <cp:lastModifiedBy>Пользователь</cp:lastModifiedBy>
  <cp:revision>72</cp:revision>
  <dcterms:created xsi:type="dcterms:W3CDTF">2015-01-19T12:00:29Z</dcterms:created>
  <dcterms:modified xsi:type="dcterms:W3CDTF">2016-04-14T16:21:49Z</dcterms:modified>
</cp:coreProperties>
</file>