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2" r:id="rId3"/>
    <p:sldId id="263" r:id="rId4"/>
    <p:sldId id="258" r:id="rId5"/>
    <p:sldId id="259" r:id="rId6"/>
    <p:sldId id="264" r:id="rId7"/>
    <p:sldId id="265" r:id="rId8"/>
    <p:sldId id="261" r:id="rId9"/>
    <p:sldId id="266" r:id="rId10"/>
    <p:sldId id="268" r:id="rId11"/>
    <p:sldId id="269" r:id="rId12"/>
    <p:sldId id="270" r:id="rId13"/>
    <p:sldId id="260" r:id="rId14"/>
    <p:sldId id="283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0" r:id="rId27"/>
    <p:sldId id="281" r:id="rId28"/>
    <p:sldId id="286" r:id="rId29"/>
    <p:sldId id="287" r:id="rId30"/>
    <p:sldId id="288" r:id="rId31"/>
    <p:sldId id="282" r:id="rId32"/>
  </p:sldIdLst>
  <p:sldSz cx="9144000" cy="6858000" type="screen4x3"/>
  <p:notesSz cx="6858000" cy="9144000"/>
  <p:embeddedFontLst>
    <p:embeddedFont>
      <p:font typeface="Comic Sans MS" pitchFamily="66" charset="0"/>
      <p:regular r:id="rId33"/>
      <p:bold r:id="rId34"/>
      <p:italic r:id="rId35"/>
      <p:boldItalic r:id="rId36"/>
    </p:embeddedFont>
    <p:embeddedFont>
      <p:font typeface="Corbel" pitchFamily="34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Times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1970" y="1066801"/>
            <a:ext cx="3684270" cy="819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838700" y="0"/>
            <a:ext cx="43053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6156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21471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  <a:latin typeface="+mn-lt"/>
              </a:rPr>
              <a:t>Метапредметность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 как одно из средств формирования функциональной грамотности школьников»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50057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Жидкова И.В.</a:t>
            </a:r>
          </a:p>
          <a:p>
            <a:r>
              <a:rPr lang="ru-RU" dirty="0" smtClean="0"/>
              <a:t>МАОУ г. Жуковки «Лицей №1 им. Д.С. </a:t>
            </a:r>
            <a:r>
              <a:rPr lang="ru-RU" dirty="0" err="1" smtClean="0"/>
              <a:t>Езерского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Мета- (с греч.</a:t>
            </a:r>
            <a:r>
              <a:rPr lang="ru-RU" sz="3600" dirty="0" err="1" smtClean="0">
                <a:solidFill>
                  <a:schemeClr val="tx1"/>
                </a:solidFill>
              </a:rPr>
              <a:t>μετά- </a:t>
            </a:r>
            <a:r>
              <a:rPr lang="ru-RU" sz="3600" dirty="0" smtClean="0">
                <a:solidFill>
                  <a:schemeClr val="tx1"/>
                </a:solidFill>
              </a:rPr>
              <a:t>— между, после, через), часть сложных слов, обозначающая </a:t>
            </a:r>
            <a:r>
              <a:rPr lang="ru-RU" sz="3600" dirty="0" err="1" smtClean="0">
                <a:solidFill>
                  <a:schemeClr val="tx1"/>
                </a:solidFill>
              </a:rPr>
              <a:t>абстрагированность</a:t>
            </a:r>
            <a:r>
              <a:rPr lang="ru-RU" sz="3600" dirty="0" smtClean="0">
                <a:solidFill>
                  <a:schemeClr val="tx1"/>
                </a:solidFill>
              </a:rPr>
              <a:t>, обобщённость, промежуточность, следование за чем-либо, переход к чему-либо другому, перемену состояния, превращение.</a:t>
            </a: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28596" y="788988"/>
            <a:ext cx="4143404" cy="442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i="1" u="sng" dirty="0" smtClean="0">
                <a:solidFill>
                  <a:srgbClr val="C00000"/>
                </a:solidFill>
              </a:rPr>
              <a:t/>
            </a:r>
            <a:br>
              <a:rPr lang="ru-RU" sz="6000" b="1" i="1" u="sng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Что такое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метапредмет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? </a:t>
            </a:r>
            <a:r>
              <a:rPr lang="ru-RU" sz="6000" b="1" i="1" u="sng" dirty="0" smtClean="0">
                <a:solidFill>
                  <a:srgbClr val="C00000"/>
                </a:solidFill>
              </a:rPr>
              <a:t/>
            </a:r>
            <a:br>
              <a:rPr lang="ru-RU" sz="6000" b="1" i="1" u="sng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ru-RU" sz="4800" dirty="0" smtClean="0">
                <a:solidFill>
                  <a:srgbClr val="C00000"/>
                </a:solidFill>
                <a:ea typeface="Times New Roman"/>
              </a:rPr>
            </a:br>
            <a:r>
              <a:rPr lang="id-ID" sz="5400" dirty="0" smtClean="0"/>
              <a:t/>
            </a:r>
            <a:br>
              <a:rPr lang="id-ID" sz="5400" dirty="0" smtClean="0"/>
            </a:br>
            <a:endParaRPr lang="id-ID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1218" y="-2"/>
            <a:ext cx="4592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3600" b="1" dirty="0" smtClean="0"/>
          </a:p>
          <a:p>
            <a:r>
              <a:rPr lang="ru-RU" sz="3600" b="1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665017"/>
            <a:ext cx="40719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Метапредметы</a:t>
            </a:r>
            <a:r>
              <a:rPr lang="ru-RU" sz="2800" b="1" dirty="0" smtClean="0"/>
              <a:t> пытаются говорить о том, о чём современная школа не умеет – </a:t>
            </a:r>
            <a:r>
              <a:rPr lang="ru-RU" sz="2800" b="1" dirty="0" smtClean="0">
                <a:solidFill>
                  <a:srgbClr val="C00000"/>
                </a:solidFill>
              </a:rPr>
              <a:t>о смысле жизни, о ценности жизни. </a:t>
            </a:r>
          </a:p>
          <a:p>
            <a:pPr algn="just"/>
            <a:r>
              <a:rPr lang="ru-RU" sz="2800" b="1" dirty="0" smtClean="0"/>
              <a:t>Это ответ на вопрос:  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Зачем мне эти знания?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 Где мне это пригодится?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marL="457200" indent="-457200"/>
            <a:endParaRPr lang="ru-RU" sz="3200" b="1" dirty="0" smtClean="0">
              <a:latin typeface="Corbe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53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Основа </a:t>
            </a:r>
            <a:r>
              <a:rPr lang="ru-RU" dirty="0" err="1" smtClean="0">
                <a:solidFill>
                  <a:srgbClr val="C00000"/>
                </a:solidFill>
              </a:rPr>
              <a:t>метапредметного</a:t>
            </a:r>
            <a:r>
              <a:rPr lang="ru-RU" dirty="0" smtClean="0">
                <a:solidFill>
                  <a:srgbClr val="C00000"/>
                </a:solidFill>
              </a:rPr>
              <a:t> подхода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928802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сосредоточен на том, чтобы обучающийся мог применить систематизированные знания,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дает возможность не заучивать, а осмысленно прослеживать возникновение главных понятий, которые являются определяющими для данной предметной области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42926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помогает избежать ненадежность узкой специализации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u="sng" dirty="0" smtClean="0">
                <a:solidFill>
                  <a:srgbClr val="C00000"/>
                </a:solidFill>
              </a:rPr>
              <a:t/>
            </a:r>
            <a:br>
              <a:rPr lang="ru-RU" sz="6000" b="1" i="1" u="sng" dirty="0" smtClean="0">
                <a:solidFill>
                  <a:srgbClr val="C00000"/>
                </a:solidFill>
              </a:rPr>
            </a:br>
            <a:r>
              <a:rPr lang="ru-RU" sz="6000" b="1" i="1" u="sng" dirty="0" smtClean="0">
                <a:solidFill>
                  <a:srgbClr val="C00000"/>
                </a:solidFill>
              </a:rPr>
              <a:t/>
            </a:r>
            <a:br>
              <a:rPr lang="ru-RU" sz="6000" b="1" i="1" u="sng" dirty="0" smtClean="0">
                <a:solidFill>
                  <a:srgbClr val="C00000"/>
                </a:solidFill>
              </a:rPr>
            </a:br>
            <a:r>
              <a:rPr lang="ru-RU" sz="8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id-ID" sz="5400" dirty="0" smtClean="0"/>
              <a:t/>
            </a:r>
            <a:br>
              <a:rPr lang="id-ID" sz="5400" dirty="0" smtClean="0"/>
            </a:br>
            <a:endParaRPr lang="id-ID" dirty="0"/>
          </a:p>
        </p:txBody>
      </p:sp>
      <p:pic>
        <p:nvPicPr>
          <p:cNvPr id="11" name="Содержимое 10" descr="ÐÐ¸Ð·Ð½ÐµÑÐ¼ÐµÐ½, Ð¼Ð¾Ð½ÑÐ°Ð¶ Ð¿Ð¾ÑÐ»ÐµÐ´Ð½ÐµÐ¹ Ð¾ÑÑÑÑÑÑÐ²ÑÐµÑ Ð³Ð¾Ð»Ð¾Ð²Ð¾Ð»Ð¾Ð¼ÐºÐ¸ Ð½Ð° ÑÑÐµÐ½Ðµ â ÑÑÐ¾ÐºÐ¾Ð²Ð¾Ðµ ÑÐ¾ÑÐ¾"/>
          <p:cNvPicPr>
            <a:picLocks noGrp="1"/>
          </p:cNvPicPr>
          <p:nvPr>
            <p:ph idx="4294967295"/>
          </p:nvPr>
        </p:nvPicPr>
        <p:blipFill>
          <a:blip r:embed="rId2"/>
          <a:srcRect t="4178" b="10167"/>
          <a:stretch>
            <a:fillRect/>
          </a:stretch>
        </p:blipFill>
        <p:spPr bwMode="auto">
          <a:xfrm>
            <a:off x="2928926" y="3214686"/>
            <a:ext cx="35718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51218" y="-2"/>
            <a:ext cx="4592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3600" b="1" dirty="0" smtClean="0"/>
          </a:p>
          <a:p>
            <a:r>
              <a:rPr lang="ru-RU" sz="3600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42"/>
            <a:ext cx="864399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Calibri" pitchFamily="34" charset="0"/>
              </a:rPr>
              <a:t>Цель </a:t>
            </a:r>
            <a:r>
              <a:rPr lang="ru-RU" sz="4000" b="1" dirty="0" err="1" smtClean="0">
                <a:cs typeface="Calibri" pitchFamily="34" charset="0"/>
              </a:rPr>
              <a:t>метапредметности</a:t>
            </a:r>
            <a:r>
              <a:rPr lang="ru-RU" sz="4000" b="1" dirty="0" smtClean="0">
                <a:cs typeface="Calibri" pitchFamily="34" charset="0"/>
              </a:rPr>
              <a:t> –</a:t>
            </a:r>
          </a:p>
          <a:p>
            <a:pPr algn="ctr"/>
            <a:endParaRPr lang="ru-RU" sz="4000" b="1" dirty="0" smtClean="0">
              <a:cs typeface="Calibri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cs typeface="Calibri" pitchFamily="34" charset="0"/>
              </a:rPr>
              <a:t>создание целостной картины мира у школьников</a:t>
            </a:r>
          </a:p>
          <a:p>
            <a:pPr algn="ctr"/>
            <a:endParaRPr lang="ru-RU" sz="4000" dirty="0" smtClean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rPr>
              <a:t> </a:t>
            </a:r>
          </a:p>
          <a:p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itchFamily="34" charset="0"/>
            </a:endParaRPr>
          </a:p>
          <a:p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itchFamily="34" charset="0"/>
            </a:endParaRPr>
          </a:p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rPr>
              <a:t>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53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pPr lvl="0"/>
            <a:r>
              <a:rPr lang="ru-RU" sz="36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3600" dirty="0" smtClean="0">
                <a:solidFill>
                  <a:schemeClr val="tx1"/>
                </a:solidFill>
              </a:rPr>
              <a:t> образовательные технологии разработаны для того, чтобы </a:t>
            </a:r>
            <a:r>
              <a:rPr lang="ru-RU" sz="3600" u="sng" dirty="0" smtClean="0">
                <a:solidFill>
                  <a:schemeClr val="tx1"/>
                </a:solidFill>
              </a:rPr>
              <a:t>решить проблему разобщенности</a:t>
            </a:r>
            <a:r>
              <a:rPr lang="ru-RU" sz="3600" dirty="0" smtClean="0">
                <a:solidFill>
                  <a:schemeClr val="tx1"/>
                </a:solidFill>
              </a:rPr>
              <a:t>, оторванности друг от друга различных научных дисциплин и учебных предметов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lvl="0"/>
            <a:r>
              <a:rPr lang="ru-RU" sz="3600" u="sng" dirty="0" smtClean="0">
                <a:solidFill>
                  <a:schemeClr val="tx1"/>
                </a:solidFill>
              </a:rPr>
              <a:t>Ценность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метапредметного</a:t>
            </a:r>
            <a:r>
              <a:rPr lang="ru-RU" sz="3600" dirty="0" smtClean="0">
                <a:solidFill>
                  <a:schemeClr val="tx1"/>
                </a:solidFill>
              </a:rPr>
              <a:t> подхода в обучении  еще в том, что его реализация способствует уходу в прошлое практики, когда учитель работает фронтально с целым классом. При данном подходе в обучении чаще организуются </a:t>
            </a:r>
            <a:r>
              <a:rPr lang="ru-RU" sz="3600" u="sng" dirty="0" smtClean="0">
                <a:solidFill>
                  <a:schemeClr val="tx1"/>
                </a:solidFill>
              </a:rPr>
              <a:t>индивидуальные и групповые </a:t>
            </a:r>
            <a:r>
              <a:rPr lang="ru-RU" sz="3600" dirty="0" smtClean="0">
                <a:solidFill>
                  <a:schemeClr val="tx1"/>
                </a:solidFill>
              </a:rPr>
              <a:t>формы работы на уроке.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09600"/>
            <a:ext cx="74485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 err="1">
                <a:solidFill>
                  <a:srgbClr val="C00000"/>
                </a:solidFill>
                <a:latin typeface="+mn-lt"/>
              </a:rPr>
              <a:t>Метапредметность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dirty="0">
                <a:latin typeface="+mn-lt"/>
              </a:rPr>
              <a:t>подразумевает, что существуют обобщенные системы понятий, которые используются везде, а учитель с помощью своего предмета раскрывает какие-то их грани.</a:t>
            </a:r>
          </a:p>
        </p:txBody>
      </p:sp>
      <p:pic>
        <p:nvPicPr>
          <p:cNvPr id="11267" name="Picture 11" descr="cart1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4234220"/>
            <a:ext cx="2286016" cy="19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i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Метапредметы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соединяют в себе идею предметности и одновременно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надпредметности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идею </a:t>
            </a:r>
            <a:r>
              <a:rPr lang="ru-RU" sz="3200" b="1" i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рефлексивности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по отношению к предметности.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786190"/>
            <a:ext cx="7239000" cy="21082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+mn-lt"/>
              </a:rPr>
              <a:t>     </a:t>
            </a:r>
            <a:r>
              <a:rPr lang="ru-RU" sz="2800" dirty="0">
                <a:latin typeface="+mn-lt"/>
              </a:rPr>
              <a:t>Ученик узнает</a:t>
            </a:r>
            <a:r>
              <a:rPr lang="ru-RU" sz="2800" i="1" dirty="0">
                <a:latin typeface="+mn-lt"/>
              </a:rPr>
              <a:t> сам способ</a:t>
            </a:r>
            <a:r>
              <a:rPr lang="ru-RU" sz="2800" dirty="0">
                <a:latin typeface="+mn-lt"/>
              </a:rPr>
              <a:t> своей работы с новым понятием на разном предметном материале. </a:t>
            </a:r>
            <a:endParaRPr lang="ru-RU" sz="2400" dirty="0">
              <a:latin typeface="+mn-lt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+mn-lt"/>
              </a:rPr>
              <a:t>	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1" descr="AMDOUB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4643446"/>
            <a:ext cx="838184" cy="1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Метапредметный</a:t>
            </a:r>
            <a:r>
              <a:rPr lang="ru-RU" dirty="0" smtClean="0">
                <a:solidFill>
                  <a:srgbClr val="C00000"/>
                </a:solidFill>
              </a:rPr>
              <a:t> подход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571604" y="1571612"/>
            <a:ext cx="135732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786446" y="1571612"/>
            <a:ext cx="1347798" cy="990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786" y="271462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учебное время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2714620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внеурочное время:</a:t>
            </a:r>
          </a:p>
          <a:p>
            <a:r>
              <a:rPr lang="ru-RU" sz="2800" dirty="0" smtClean="0"/>
              <a:t>игры,</a:t>
            </a:r>
          </a:p>
          <a:p>
            <a:r>
              <a:rPr lang="ru-RU" sz="2800" dirty="0" smtClean="0"/>
              <a:t>дистанционные конкурсы и олимпиады,</a:t>
            </a:r>
          </a:p>
          <a:p>
            <a:r>
              <a:rPr lang="ru-RU" sz="2800" dirty="0" smtClean="0"/>
              <a:t>предметные недели</a:t>
            </a:r>
          </a:p>
          <a:p>
            <a:endParaRPr lang="ru-RU" sz="2800" dirty="0"/>
          </a:p>
        </p:txBody>
      </p:sp>
      <p:pic>
        <p:nvPicPr>
          <p:cNvPr id="11" name="Picture 20" descr="http://content.foto.mail.ru/mail/belan.ioulia/_animated/i-82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3000396" cy="20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Главные особенности </a:t>
            </a:r>
            <a:r>
              <a:rPr lang="ru-RU" sz="3600" b="1" dirty="0" err="1" smtClean="0">
                <a:solidFill>
                  <a:srgbClr val="C00000"/>
                </a:solidFill>
              </a:rPr>
              <a:t>метапредметного</a:t>
            </a:r>
            <a:r>
              <a:rPr lang="ru-RU" sz="3600" b="1" dirty="0" smtClean="0">
                <a:solidFill>
                  <a:srgbClr val="C00000"/>
                </a:solidFill>
              </a:rPr>
              <a:t> подхода в обучении: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143116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это интегрированное занятие;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содержание составляют </a:t>
            </a:r>
            <a:r>
              <a:rPr lang="ru-RU" sz="2800" dirty="0" err="1" smtClean="0"/>
              <a:t>деятельностные</a:t>
            </a:r>
            <a:r>
              <a:rPr lang="ru-RU" sz="2800" dirty="0" smtClean="0"/>
              <a:t> единицы, носящие </a:t>
            </a:r>
            <a:r>
              <a:rPr lang="ru-RU" sz="2800" i="1" dirty="0" smtClean="0"/>
              <a:t>универсальный характер;</a:t>
            </a:r>
            <a:endParaRPr lang="ru-RU" sz="28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800" dirty="0" smtClean="0"/>
              <a:t>деятельность учащихся организуется не  только с целью передачи им знаний,  но и  передачи </a:t>
            </a:r>
            <a:r>
              <a:rPr lang="ru-RU" sz="2800" i="1" dirty="0" smtClean="0"/>
              <a:t>способов работы</a:t>
            </a:r>
            <a:r>
              <a:rPr lang="ru-RU" sz="2800" dirty="0" smtClean="0"/>
              <a:t> со знанием;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    ориентация на развитие у школьников </a:t>
            </a:r>
            <a:r>
              <a:rPr lang="ru-RU" sz="2800" i="1" dirty="0" smtClean="0"/>
              <a:t>базовых способностей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функциональной грамотности – актуальное направление в образовании.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err="1" smtClean="0">
                <a:solidFill>
                  <a:srgbClr val="C00000"/>
                </a:solidFill>
              </a:rPr>
              <a:t>Чтобыправильно</a:t>
            </a:r>
            <a:r>
              <a:rPr lang="ru-RU" sz="3200" i="1" dirty="0" smtClean="0">
                <a:solidFill>
                  <a:srgbClr val="C00000"/>
                </a:solidFill>
              </a:rPr>
              <a:t> организовывать и </a:t>
            </a:r>
            <a:r>
              <a:rPr lang="ru-RU" sz="3200" i="1" dirty="0" err="1" smtClean="0">
                <a:solidFill>
                  <a:srgbClr val="C00000"/>
                </a:solidFill>
              </a:rPr>
              <a:t>сценировать</a:t>
            </a:r>
            <a:r>
              <a:rPr lang="ru-RU" sz="3200" i="1" dirty="0" smtClean="0">
                <a:solidFill>
                  <a:srgbClr val="C00000"/>
                </a:solidFill>
              </a:rPr>
              <a:t> занятие, в основе которого положен </a:t>
            </a:r>
            <a:r>
              <a:rPr lang="ru-RU" sz="3200" i="1" dirty="0" err="1" smtClean="0">
                <a:solidFill>
                  <a:srgbClr val="C00000"/>
                </a:solidFill>
              </a:rPr>
              <a:t>метапредметный</a:t>
            </a:r>
            <a:r>
              <a:rPr lang="ru-RU" sz="3200" i="1" dirty="0" smtClean="0">
                <a:solidFill>
                  <a:srgbClr val="C00000"/>
                </a:solidFill>
              </a:rPr>
              <a:t> подход, учитель должен усвоить: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3500438"/>
            <a:ext cx="867459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/>
              <a:t>компоненты </a:t>
            </a:r>
            <a:r>
              <a:rPr lang="ru-RU" sz="2800" i="1" dirty="0" err="1" smtClean="0"/>
              <a:t>метапредметного</a:t>
            </a:r>
            <a:r>
              <a:rPr lang="ru-RU" sz="2800" i="1" dirty="0" smtClean="0"/>
              <a:t> содержания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/>
              <a:t> в обучении;</a:t>
            </a:r>
            <a:endParaRPr lang="ru-RU" sz="28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2910" y="2428868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причины и условия возникновения идеи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подхода в обучении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 charset="-52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57200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смысл термина «универсальные учебные действия»;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err="1" smtClean="0">
                <a:solidFill>
                  <a:srgbClr val="C00000"/>
                </a:solidFill>
              </a:rPr>
              <a:t>Чтобыправильно</a:t>
            </a:r>
            <a:r>
              <a:rPr lang="ru-RU" sz="3200" i="1" dirty="0" smtClean="0">
                <a:solidFill>
                  <a:srgbClr val="C00000"/>
                </a:solidFill>
              </a:rPr>
              <a:t> организовывать и </a:t>
            </a:r>
            <a:r>
              <a:rPr lang="ru-RU" sz="3200" i="1" dirty="0" err="1" smtClean="0">
                <a:solidFill>
                  <a:srgbClr val="C00000"/>
                </a:solidFill>
              </a:rPr>
              <a:t>сценировать</a:t>
            </a:r>
            <a:r>
              <a:rPr lang="ru-RU" sz="3200" i="1" dirty="0" smtClean="0">
                <a:solidFill>
                  <a:srgbClr val="C00000"/>
                </a:solidFill>
              </a:rPr>
              <a:t> занятие, в основе которого положен </a:t>
            </a:r>
            <a:r>
              <a:rPr lang="ru-RU" sz="3200" i="1" dirty="0" err="1" smtClean="0">
                <a:solidFill>
                  <a:srgbClr val="C00000"/>
                </a:solidFill>
              </a:rPr>
              <a:t>метапредметный</a:t>
            </a:r>
            <a:r>
              <a:rPr lang="ru-RU" sz="3200" i="1" dirty="0" smtClean="0">
                <a:solidFill>
                  <a:srgbClr val="C00000"/>
                </a:solidFill>
              </a:rPr>
              <a:t> подход, учитель должен усвоить: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500306"/>
            <a:ext cx="79912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различия в подходах к организации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традиционного урока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урока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построенного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метапредметности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0005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уровни действий учащихся на «</a:t>
            </a:r>
            <a:r>
              <a:rPr lang="ru-RU" sz="2800" i="1" dirty="0" err="1" smtClean="0"/>
              <a:t>метапредметном</a:t>
            </a:r>
            <a:r>
              <a:rPr lang="ru-RU" sz="2800" i="1" dirty="0" smtClean="0"/>
              <a:t>» уроке;</a:t>
            </a:r>
            <a:endParaRPr lang="ru-RU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5000636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этапы построения сценария занятия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реализующего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метапредметный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подход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err="1" smtClean="0">
                <a:solidFill>
                  <a:srgbClr val="C00000"/>
                </a:solidFill>
              </a:rPr>
              <a:t>Чтобыправильно</a:t>
            </a:r>
            <a:r>
              <a:rPr lang="ru-RU" sz="2800" i="1" dirty="0" smtClean="0">
                <a:solidFill>
                  <a:srgbClr val="C00000"/>
                </a:solidFill>
              </a:rPr>
              <a:t> организовывать и </a:t>
            </a:r>
            <a:r>
              <a:rPr lang="ru-RU" sz="2800" i="1" dirty="0" err="1" smtClean="0">
                <a:solidFill>
                  <a:srgbClr val="C00000"/>
                </a:solidFill>
              </a:rPr>
              <a:t>сценировать</a:t>
            </a:r>
            <a:r>
              <a:rPr lang="ru-RU" sz="2800" i="1" dirty="0" smtClean="0">
                <a:solidFill>
                  <a:srgbClr val="C00000"/>
                </a:solidFill>
              </a:rPr>
              <a:t> занятие, в основе которого положен </a:t>
            </a:r>
            <a:r>
              <a:rPr lang="ru-RU" sz="2800" i="1" dirty="0" err="1" smtClean="0">
                <a:solidFill>
                  <a:srgbClr val="C00000"/>
                </a:solidFill>
              </a:rPr>
              <a:t>метапредметный</a:t>
            </a:r>
            <a:r>
              <a:rPr lang="ru-RU" sz="2800" i="1" dirty="0" smtClean="0">
                <a:solidFill>
                  <a:srgbClr val="C00000"/>
                </a:solidFill>
              </a:rPr>
              <a:t> подход, учитель должен усвоить:</a:t>
            </a:r>
            <a:endParaRPr lang="ru-RU" sz="28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2500306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понятие рефлексии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 charset="-52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образовательной деятельности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 charset="-52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71472" y="3571876"/>
            <a:ext cx="807249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требования ФГОС к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метапредметным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результатам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освоения основной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образовательной программы  начального,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основного и среднего образования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" charset="-52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Эффективный инструмент – современные образовательные технологии.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1455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Технология «Развития критического мышления через чтение и письмо»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00372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Проектный метод обучения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42900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Технология решения изобретательских задач (ТРИЗ)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14818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Технология «Дебаты»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71488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Технология проблемно-диалогового обучения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286388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Кейс – технология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Эффективный инструмент – современные образовательные технологии.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85992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Квест</a:t>
            </a:r>
            <a:r>
              <a:rPr lang="ru-RU" sz="2400" dirty="0" smtClean="0"/>
              <a:t> – технологии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86058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Игровые технологии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Обучение в сотрудничестве (командная, групповая работа)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256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ИКТ-технологии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85776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Система инновационной оценки «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35782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Метод проектов - исследовательские методы обучения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4000" u="sng" dirty="0" err="1" smtClean="0">
                <a:solidFill>
                  <a:schemeClr val="tx1"/>
                </a:solidFill>
              </a:rPr>
              <a:t>Метапредметный</a:t>
            </a:r>
            <a:r>
              <a:rPr lang="ru-RU" sz="4000" u="sng" dirty="0" smtClean="0">
                <a:solidFill>
                  <a:schemeClr val="tx1"/>
                </a:solidFill>
              </a:rPr>
              <a:t> подход </a:t>
            </a:r>
            <a:r>
              <a:rPr lang="ru-RU" sz="4000" dirty="0" smtClean="0">
                <a:solidFill>
                  <a:schemeClr val="tx1"/>
                </a:solidFill>
              </a:rPr>
              <a:t>в образовательном процессе и </a:t>
            </a:r>
            <a:r>
              <a:rPr lang="ru-RU" sz="4000" u="sng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4000" u="sng" dirty="0" smtClean="0">
                <a:solidFill>
                  <a:schemeClr val="tx1"/>
                </a:solidFill>
              </a:rPr>
              <a:t> результ</a:t>
            </a:r>
            <a:r>
              <a:rPr lang="ru-RU" sz="4000" dirty="0" smtClean="0">
                <a:solidFill>
                  <a:schemeClr val="tx1"/>
                </a:solidFill>
              </a:rPr>
              <a:t>аты обучения являются </a:t>
            </a:r>
            <a:r>
              <a:rPr lang="ru-RU" sz="4000" u="sng" dirty="0" smtClean="0">
                <a:solidFill>
                  <a:schemeClr val="tx1"/>
                </a:solidFill>
              </a:rPr>
              <a:t>основополагающими направлениями </a:t>
            </a:r>
            <a:r>
              <a:rPr lang="ru-RU" sz="4000" dirty="0" smtClean="0">
                <a:solidFill>
                  <a:schemeClr val="tx1"/>
                </a:solidFill>
              </a:rPr>
              <a:t>профессиональной деятельности педагога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Уровни </a:t>
            </a:r>
            <a:r>
              <a:rPr lang="ru-RU" sz="3600" dirty="0" err="1" smtClean="0">
                <a:solidFill>
                  <a:srgbClr val="C00000"/>
                </a:solidFill>
              </a:rPr>
              <a:t>сформированности</a:t>
            </a:r>
            <a:r>
              <a:rPr lang="ru-RU" sz="3600" dirty="0" smtClean="0">
                <a:solidFill>
                  <a:srgbClr val="C00000"/>
                </a:solidFill>
              </a:rPr>
              <a:t> универсальных учебных действий: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643050"/>
            <a:ext cx="7856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уровень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Воспроизведение (ученик воспроизводит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знания: знания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 самом УУД и способе его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выполнения)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0034" y="2786058"/>
            <a:ext cx="8475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уровень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Понимание (ученик может свободно транслировать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интерпретировать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то,что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он знает о том или ином УУД)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596" y="3714752"/>
            <a:ext cx="83471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 уровень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Применение в типовой ситуации (ученик выполняет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типовые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задания на основе известного ему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алгоритма)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8632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 уровень </a:t>
            </a:r>
            <a:r>
              <a:rPr lang="ru-RU" dirty="0" smtClean="0"/>
              <a:t>– Применение в нетиповой ситуации (ученик выполняет нестандартные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задания, выбирая наиболее эффективный способ выполнения действия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Подходы к оцениванию </a:t>
            </a:r>
            <a:r>
              <a:rPr lang="ru-RU" sz="4000" dirty="0" err="1" smtClean="0">
                <a:solidFill>
                  <a:srgbClr val="C00000"/>
                </a:solidFill>
                <a:latin typeface="Comic Sans MS" pitchFamily="66" charset="0"/>
              </a:rPr>
              <a:t>метапредметных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071810"/>
            <a:ext cx="36824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Критериальное</a:t>
            </a:r>
            <a:r>
              <a:rPr lang="ru-RU" sz="2000" b="1" dirty="0" smtClean="0"/>
              <a:t> оценивание</a:t>
            </a:r>
          </a:p>
          <a:p>
            <a:endParaRPr lang="ru-RU" sz="2000" b="1" dirty="0" smtClean="0"/>
          </a:p>
          <a:p>
            <a:r>
              <a:rPr lang="ru-RU" sz="2000" dirty="0" smtClean="0"/>
              <a:t>   ожидаемые результаты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071810"/>
            <a:ext cx="36888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Формирующее  оценивание</a:t>
            </a:r>
          </a:p>
          <a:p>
            <a:endParaRPr lang="ru-RU" sz="2000" b="1" dirty="0" smtClean="0"/>
          </a:p>
          <a:p>
            <a:r>
              <a:rPr lang="ru-RU" sz="2000" dirty="0" smtClean="0"/>
              <a:t>возможность улучшения </a:t>
            </a:r>
          </a:p>
          <a:p>
            <a:r>
              <a:rPr lang="ru-RU" sz="2000" dirty="0" smtClean="0"/>
              <a:t>            обучения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143108" y="2428868"/>
            <a:ext cx="1000132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00760" y="2428868"/>
            <a:ext cx="1000132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Вывод: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внедрение </a:t>
            </a:r>
            <a:r>
              <a:rPr lang="ru-RU" sz="3200" dirty="0" err="1" smtClean="0">
                <a:solidFill>
                  <a:schemeClr val="tx1"/>
                </a:solidFill>
              </a:rPr>
              <a:t>метапредметного</a:t>
            </a:r>
            <a:r>
              <a:rPr lang="ru-RU" sz="3200" dirty="0" smtClean="0">
                <a:solidFill>
                  <a:schemeClr val="tx1"/>
                </a:solidFill>
              </a:rPr>
              <a:t> подхода в обучении, правильная оценка и контроль, обеспечат более качественную подготовку учащихся к самостоятельному решению проблем, с которыми встречается каждый человек на разных этапах своего жизненного пути в условиях быстроменяющегося общества.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214414" y="714356"/>
            <a:ext cx="7635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Быть учителем не просто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Гореть самим и зажигать других.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 пусть же формула успешности и роста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 всех делах будет в руках моих.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64514" name="Picture 2" descr="C:\Users\Home\Desktop\мат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5357818" cy="34457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Под функциональной грамотностью </a:t>
            </a:r>
            <a:r>
              <a:rPr lang="ru-RU" sz="4000" dirty="0" smtClean="0">
                <a:solidFill>
                  <a:schemeClr val="tx1"/>
                </a:solidFill>
              </a:rPr>
              <a:t>понимается способность человека вступать в отношения с внешней средой, максимально быстро адаптироваться и функционировать в ней.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87" t="17578" r="4492" b="25293"/>
          <a:stretch>
            <a:fillRect/>
          </a:stretch>
        </p:blipFill>
        <p:spPr bwMode="auto">
          <a:xfrm>
            <a:off x="571472" y="1428736"/>
            <a:ext cx="809172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/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30003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Одна из важнейших задач </a:t>
            </a:r>
            <a:br>
              <a:rPr lang="ru-RU" sz="4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современной школы – 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формирование функционально грамотных людей.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Новые требования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- ориентироваться в потоке информации;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- творчески решать проблемы;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- применять на практике.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Приоритетные направления работы школы.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1. Обеспечение высокого качества образования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Реализация обновленных ФГОС НОО и ООО 3. Развитие образовательной среды школы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4. Реализация программы воспитания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5. Повышение функциональной грамотности учащихся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6. Создание условий для профессионального роста педагогов.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Основа современного образования – принцип </a:t>
            </a:r>
            <a:r>
              <a:rPr lang="ru-RU" sz="5400" dirty="0" err="1" smtClean="0">
                <a:solidFill>
                  <a:schemeClr val="tx1"/>
                </a:solidFill>
              </a:rPr>
              <a:t>метапредметности</a:t>
            </a:r>
            <a:r>
              <a:rPr lang="ru-RU" sz="5400" dirty="0" smtClean="0">
                <a:solidFill>
                  <a:schemeClr val="tx1"/>
                </a:solidFill>
              </a:rPr>
              <a:t>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3978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2571768" cy="1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928802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МЕТАПРЕДМЕТ</a:t>
            </a:r>
            <a:br>
              <a:rPr lang="ru-RU" sz="3200" dirty="0" smtClean="0"/>
            </a:br>
            <a:r>
              <a:rPr lang="ru-RU" sz="3200" dirty="0" smtClean="0"/>
              <a:t>МЕТАУМЕНИЯ</a:t>
            </a:r>
            <a:br>
              <a:rPr lang="ru-RU" sz="3200" dirty="0" smtClean="0"/>
            </a:br>
            <a:r>
              <a:rPr lang="ru-RU" sz="3200" dirty="0" smtClean="0"/>
              <a:t>МЕТАДЕЯТЕЛЬНОСТЬ</a:t>
            </a:r>
            <a:br>
              <a:rPr lang="ru-RU" sz="3200" dirty="0" smtClean="0"/>
            </a:br>
            <a:r>
              <a:rPr lang="ru-RU" sz="3200" dirty="0" smtClean="0"/>
              <a:t>МЕТАПРЕДМЕТНОЕ ОБУЧЕНИЕ</a:t>
            </a:r>
            <a:br>
              <a:rPr lang="ru-RU" sz="3200" dirty="0" smtClean="0"/>
            </a:br>
            <a:r>
              <a:rPr lang="ru-RU" sz="3200" dirty="0" smtClean="0"/>
              <a:t>МЕТАПРЕДМЕТНЫЙ ПОДХОД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D:\Мои документы\edw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4324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357166"/>
            <a:ext cx="7272338" cy="114300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Термины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метапредмет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496"/>
            <a:ext cx="2285987" cy="31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42976" y="6027003"/>
            <a:ext cx="3390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Аристотель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(384 – 322 год до н.э.)</a:t>
            </a:r>
          </a:p>
        </p:txBody>
      </p: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684213" y="1714488"/>
            <a:ext cx="7775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глубокие исторические корни, впервые об этих </a:t>
            </a:r>
          </a:p>
          <a:p>
            <a:pPr algn="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понятиях речь вел еще Аристотель.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 для слайдов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 для слайдов</Template>
  <TotalTime>244</TotalTime>
  <Words>744</Words>
  <Application>Microsoft Office PowerPoint</Application>
  <PresentationFormat>Экран (4:3)</PresentationFormat>
  <Paragraphs>112</Paragraphs>
  <Slides>31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Comic Sans MS</vt:lpstr>
      <vt:lpstr>Times New Roman</vt:lpstr>
      <vt:lpstr>Corbel</vt:lpstr>
      <vt:lpstr>Calibri</vt:lpstr>
      <vt:lpstr>Wingdings</vt:lpstr>
      <vt:lpstr>Times</vt:lpstr>
      <vt:lpstr>Тема2 для слайдов</vt:lpstr>
      <vt:lpstr>«Метапредметность как одно из средств формирования функциональной грамотности школьников» </vt:lpstr>
      <vt:lpstr>Развитие функциональной грамотности – актуальное направление в образовании.</vt:lpstr>
      <vt:lpstr>Под функциональной грамотностью понимается способность человека вступать в отношения с внешней средой, максимально быстро адаптироваться и функционировать в ней. </vt:lpstr>
      <vt:lpstr>Одна из важнейших задач  современной школы –  формирование функционально грамотных людей.   </vt:lpstr>
      <vt:lpstr>Новые требования - ориентироваться в потоке информации; - творчески решать проблемы; - применять на практике.</vt:lpstr>
      <vt:lpstr>Приоритетные направления работы школы.  1. Обеспечение высокого качества образования  2. Реализация обновленных ФГОС НОО и ООО 3. Развитие образовательной среды школы  4. Реализация программы воспитания  5. Повышение функциональной грамотности учащихся  6. Создание условий для профессионального роста педагогов.</vt:lpstr>
      <vt:lpstr>Основа современного образования – принцип метапредметности.</vt:lpstr>
      <vt:lpstr>Метапредметность??? </vt:lpstr>
      <vt:lpstr>Термины «метапредмет», «метапредметность»</vt:lpstr>
      <vt:lpstr>Мета- (с греч.μετά- — между, после, через), часть сложных слов, обозначающая абстрагированность, обобщённость, промежуточность, следование за чем-либо, переход к чему-либо другому, перемену состояния, превращение.  </vt:lpstr>
      <vt:lpstr>  Что такое метапредмет?    </vt:lpstr>
      <vt:lpstr>Основа метапредметного подхода</vt:lpstr>
      <vt:lpstr>    </vt:lpstr>
      <vt:lpstr>Метапредметные образовательные технологии разработаны для того, чтобы решить проблему разобщенности, оторванности друг от друга различных научных дисциплин и учебных предметов </vt:lpstr>
      <vt:lpstr>Ценность метапредметного подхода в обучении  еще в том, что его реализация способствует уходу в прошлое практики, когда учитель работает фронтально с целым классом. При данном подходе в обучении чаще организуются индивидуальные и групповые формы работы на уроке. </vt:lpstr>
      <vt:lpstr>Слайд 16</vt:lpstr>
      <vt:lpstr>Метапредметы соединяют в себе идею предметности и одновременно надпредметности, идею рефлексивности по отношению к предметности.</vt:lpstr>
      <vt:lpstr>Метапредметный подход</vt:lpstr>
      <vt:lpstr>Главные особенности метапредметного подхода в обучении:  </vt:lpstr>
      <vt:lpstr>Чтобыправильно организовывать и сценировать занятие, в основе которого положен метапредметный подход, учитель должен усвоить: </vt:lpstr>
      <vt:lpstr>Чтобыправильно организовывать и сценировать занятие, в основе которого положен метапредметный подход, учитель должен усвоить:</vt:lpstr>
      <vt:lpstr>Чтобыправильно организовывать и сценировать занятие, в основе которого положен метапредметный подход, учитель должен усвоить:</vt:lpstr>
      <vt:lpstr>Эффективный инструмент – современные образовательные технологии.</vt:lpstr>
      <vt:lpstr>Эффективный инструмент – современные образовательные технологии.</vt:lpstr>
      <vt:lpstr>Метапредметный подход в образовательном процессе и метапредметные результаты обучения являются основополагающими направлениями профессиональной деятельности педагога</vt:lpstr>
      <vt:lpstr>Уровни сформированности универсальных учебных действий: </vt:lpstr>
      <vt:lpstr>Подходы к оцениванию метапредметных результатов </vt:lpstr>
      <vt:lpstr>Вывод: внедрение метапредметного подхода в обучении, правильная оценка и контроль, обеспечат более качественную подготовку учащихся к самостоятельному решению проблем, с которыми встречается каждый человек на разных этапах своего жизненного пути в условиях быстроменяющегося общества. </vt:lpstr>
      <vt:lpstr>Слайд 29</vt:lpstr>
      <vt:lpstr>Слайд 30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2023-11-28T23:22:22Z</dcterms:created>
  <dcterms:modified xsi:type="dcterms:W3CDTF">2024-11-09T17:51:18Z</dcterms:modified>
</cp:coreProperties>
</file>