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8" r:id="rId2"/>
    <p:sldId id="259" r:id="rId3"/>
    <p:sldId id="257" r:id="rId4"/>
    <p:sldId id="261" r:id="rId5"/>
    <p:sldId id="263" r:id="rId6"/>
    <p:sldId id="264" r:id="rId7"/>
    <p:sldId id="265" r:id="rId8"/>
    <p:sldId id="262" r:id="rId9"/>
    <p:sldId id="267" r:id="rId10"/>
    <p:sldId id="268" r:id="rId11"/>
    <p:sldId id="271" r:id="rId12"/>
    <p:sldId id="269" r:id="rId13"/>
    <p:sldId id="266" r:id="rId14"/>
    <p:sldId id="273" r:id="rId15"/>
    <p:sldId id="274" r:id="rId16"/>
    <p:sldId id="272" r:id="rId17"/>
    <p:sldId id="276" r:id="rId18"/>
    <p:sldId id="277" r:id="rId19"/>
    <p:sldId id="275" r:id="rId20"/>
    <p:sldId id="279" r:id="rId21"/>
    <p:sldId id="280" r:id="rId22"/>
    <p:sldId id="281" r:id="rId23"/>
    <p:sldId id="282" r:id="rId24"/>
    <p:sldId id="278" r:id="rId25"/>
    <p:sldId id="285" r:id="rId26"/>
  </p:sldIdLst>
  <p:sldSz cx="9144000" cy="6858000" type="screen4x3"/>
  <p:notesSz cx="6858000" cy="9144000"/>
  <p:embeddedFontLst>
    <p:embeddedFont>
      <p:font typeface="ShellyAllegroC" charset="0"/>
      <p:regular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Acquest Script" charset="0"/>
      <p:regular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572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049ED-B751-4022-BF36-2B5676DA7A0C}" type="datetimeFigureOut">
              <a:rPr lang="ru-RU" smtClean="0"/>
              <a:pPr/>
              <a:t>15.12.2024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7A81C-DEC5-4645-8513-0577EF051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6027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ru-RU" dirty="0" smtClean="0"/>
              <a:t>Скопировать слайд из шаблона и вставить его в свою презентацию, при вставке использовать опцию Использовать конечную тему.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Заменить рисунок шаблона на своё изображение.</a:t>
            </a:r>
            <a:br>
              <a:rPr lang="ru-RU" dirty="0" smtClean="0"/>
            </a:br>
            <a:r>
              <a:rPr lang="ru-RU" dirty="0" smtClean="0"/>
              <a:t>вкладка </a:t>
            </a:r>
            <a:r>
              <a:rPr lang="ru-RU" b="1" dirty="0" smtClean="0"/>
              <a:t>Работа с рисунками</a:t>
            </a:r>
            <a:r>
              <a:rPr lang="ru-RU" dirty="0" smtClean="0"/>
              <a:t> (</a:t>
            </a:r>
            <a:r>
              <a:rPr lang="ru-RU" b="1" dirty="0" smtClean="0"/>
              <a:t>Формат</a:t>
            </a:r>
            <a:r>
              <a:rPr lang="ru-RU" dirty="0" smtClean="0"/>
              <a:t>) =&gt; группа </a:t>
            </a:r>
            <a:r>
              <a:rPr lang="ru-RU" b="1" dirty="0" smtClean="0"/>
              <a:t>Изменения</a:t>
            </a:r>
            <a:r>
              <a:rPr lang="ru-RU" dirty="0" smtClean="0"/>
              <a:t> =&gt; команда </a:t>
            </a:r>
            <a:r>
              <a:rPr lang="ru-RU" b="1" dirty="0" smtClean="0"/>
              <a:t>Изменить</a:t>
            </a:r>
            <a:r>
              <a:rPr lang="ru-RU" dirty="0" smtClean="0"/>
              <a:t> </a:t>
            </a:r>
            <a:r>
              <a:rPr lang="ru-RU" b="1" dirty="0" smtClean="0"/>
              <a:t>рисунок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dirty="0" smtClean="0"/>
              <a:t>В качестве рисунка можно взять скриншот первого кадра фильма.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Вставить видео.</a:t>
            </a:r>
            <a:br>
              <a:rPr lang="ru-RU" dirty="0" smtClean="0"/>
            </a:br>
            <a:r>
              <a:rPr lang="ru-RU" dirty="0" smtClean="0"/>
              <a:t>вкладка </a:t>
            </a:r>
            <a:r>
              <a:rPr lang="ru-RU" b="1" dirty="0" smtClean="0"/>
              <a:t>Вставка</a:t>
            </a:r>
            <a:r>
              <a:rPr lang="ru-RU" dirty="0" smtClean="0"/>
              <a:t> =&gt; группа </a:t>
            </a:r>
            <a:r>
              <a:rPr lang="ru-RU" b="1" dirty="0" smtClean="0"/>
              <a:t>Мультимедиа</a:t>
            </a:r>
            <a:r>
              <a:rPr lang="ru-RU" dirty="0" smtClean="0"/>
              <a:t> =&gt; группа </a:t>
            </a:r>
            <a:r>
              <a:rPr lang="ru-RU" b="1" dirty="0" smtClean="0"/>
              <a:t>Видео</a:t>
            </a:r>
            <a:r>
              <a:rPr lang="ru-RU" dirty="0" smtClean="0"/>
              <a:t> =&gt; команда </a:t>
            </a:r>
            <a:r>
              <a:rPr lang="ru-RU" b="1" dirty="0" smtClean="0"/>
              <a:t>Видео</a:t>
            </a:r>
            <a:r>
              <a:rPr lang="ru-RU" dirty="0" smtClean="0"/>
              <a:t> </a:t>
            </a:r>
            <a:r>
              <a:rPr lang="ru-RU" b="1" dirty="0" smtClean="0"/>
              <a:t>из</a:t>
            </a:r>
            <a:r>
              <a:rPr lang="ru-RU" dirty="0" smtClean="0"/>
              <a:t> </a:t>
            </a:r>
            <a:r>
              <a:rPr lang="ru-RU" b="1" dirty="0" smtClean="0"/>
              <a:t>файла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Переходим на панель </a:t>
            </a:r>
            <a:r>
              <a:rPr lang="ru-RU" b="1" dirty="0" smtClean="0"/>
              <a:t>Анимация</a:t>
            </a:r>
            <a:r>
              <a:rPr lang="ru-RU" dirty="0" smtClean="0"/>
              <a:t>. Открываем </a:t>
            </a:r>
            <a:r>
              <a:rPr lang="ru-RU" b="1" dirty="0" smtClean="0"/>
              <a:t>Область</a:t>
            </a:r>
            <a:r>
              <a:rPr lang="ru-RU" dirty="0" smtClean="0"/>
              <a:t> </a:t>
            </a:r>
            <a:r>
              <a:rPr lang="ru-RU" b="1" dirty="0" smtClean="0"/>
              <a:t>анимации</a:t>
            </a:r>
            <a:r>
              <a:rPr lang="ru-RU" dirty="0" smtClean="0"/>
              <a:t>. Устанавливаем анимацию </a:t>
            </a:r>
            <a:r>
              <a:rPr lang="ru-RU" b="1" dirty="0" smtClean="0"/>
              <a:t>Воспроизведение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dirty="0" smtClean="0"/>
              <a:t>панель </a:t>
            </a:r>
            <a:r>
              <a:rPr lang="ru-RU" b="1" dirty="0" smtClean="0"/>
              <a:t>Анимация</a:t>
            </a:r>
            <a:r>
              <a:rPr lang="ru-RU" dirty="0" smtClean="0"/>
              <a:t> =&gt; группа </a:t>
            </a:r>
            <a:r>
              <a:rPr lang="ru-RU" b="1" dirty="0" smtClean="0"/>
              <a:t>Анимация</a:t>
            </a:r>
            <a:r>
              <a:rPr lang="ru-RU" dirty="0" smtClean="0"/>
              <a:t> =&gt; команда </a:t>
            </a:r>
            <a:r>
              <a:rPr lang="ru-RU" b="1" dirty="0" smtClean="0"/>
              <a:t>Воспроизведение</a:t>
            </a:r>
            <a:r>
              <a:rPr lang="ru-RU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Очередность после предыдущего.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В области анимации изменить порядок поднять эффект вверх поставить его перед цифрой 2.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Выделив видео настроить параметры.</a:t>
            </a:r>
            <a:br>
              <a:rPr lang="ru-RU" dirty="0" smtClean="0"/>
            </a:br>
            <a:r>
              <a:rPr lang="ru-RU" dirty="0" smtClean="0"/>
              <a:t>вкладка </a:t>
            </a:r>
            <a:r>
              <a:rPr lang="ru-RU" b="1" dirty="0" smtClean="0"/>
              <a:t>Работа с видео</a:t>
            </a:r>
            <a:r>
              <a:rPr lang="ru-RU" dirty="0" smtClean="0"/>
              <a:t> (</a:t>
            </a:r>
            <a:r>
              <a:rPr lang="ru-RU" b="1" dirty="0" smtClean="0"/>
              <a:t>Воспроизведение</a:t>
            </a:r>
            <a:r>
              <a:rPr lang="ru-RU" dirty="0" smtClean="0"/>
              <a:t>) =&gt; группа </a:t>
            </a:r>
            <a:r>
              <a:rPr lang="ru-RU" b="1" dirty="0" smtClean="0"/>
              <a:t>Параметры</a:t>
            </a:r>
            <a:r>
              <a:rPr lang="ru-RU" dirty="0" smtClean="0"/>
              <a:t> </a:t>
            </a:r>
            <a:r>
              <a:rPr lang="ru-RU" b="1" dirty="0" smtClean="0"/>
              <a:t>видео</a:t>
            </a:r>
            <a:r>
              <a:rPr lang="ru-RU" dirty="0" smtClean="0"/>
              <a:t> =&gt; поставить галочки </a:t>
            </a:r>
            <a:r>
              <a:rPr lang="ru-RU" b="1" dirty="0" smtClean="0"/>
              <a:t>Во весь экран</a:t>
            </a:r>
            <a:r>
              <a:rPr lang="ru-RU" dirty="0" smtClean="0"/>
              <a:t> и </a:t>
            </a:r>
            <a:r>
              <a:rPr lang="ru-RU" b="1" dirty="0" smtClean="0"/>
              <a:t>Скрыть, пока не воспроизводится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При использовании не забыть указать, что шаблон разработал дедушка </a:t>
            </a:r>
            <a:r>
              <a:rPr lang="ru-RU" dirty="0" err="1" smtClean="0"/>
              <a:t>ГуРу</a:t>
            </a:r>
            <a:r>
              <a:rPr lang="ru-RU" dirty="0" smtClean="0"/>
              <a:t> (Лебедев С.Н.)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4A928-E3C5-42AB-88FB-810A9A534A51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1473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8D6F-DB1C-4E14-A8D7-D6E541B94BE0}" type="datetime1">
              <a:rPr lang="ru-RU" smtClean="0"/>
              <a:pPr/>
              <a:t>15.12.2024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0075-63E1-498F-935E-780C6C84EF48}" type="datetime1">
              <a:rPr lang="ru-RU" smtClean="0"/>
              <a:pPr/>
              <a:t>15.12.2024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ECFA-9126-4E57-9869-74FBFA648613}" type="datetime1">
              <a:rPr lang="ru-RU" smtClean="0"/>
              <a:pPr/>
              <a:t>15.12.2024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4724-9D85-467A-9EAF-DADD6283CB86}" type="datetime1">
              <a:rPr lang="ru-RU" smtClean="0"/>
              <a:pPr/>
              <a:t>15.12.2024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6977-B8F5-4A59-8FE2-A12B460A90F8}" type="datetime1">
              <a:rPr lang="ru-RU" smtClean="0"/>
              <a:pPr/>
              <a:t>15.12.2024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65555-DD76-458B-81D6-9D0335CFC188}" type="datetime1">
              <a:rPr lang="ru-RU" smtClean="0"/>
              <a:pPr/>
              <a:t>15.12.2024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E1A6-CDF8-431E-AE8B-C8D6ABDE30D3}" type="datetime1">
              <a:rPr lang="ru-RU" smtClean="0"/>
              <a:pPr/>
              <a:t>15.12.2024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C420-4D8A-4F74-A759-C128C6FD2AE4}" type="datetime1">
              <a:rPr lang="ru-RU" smtClean="0"/>
              <a:pPr/>
              <a:t>15.12.2024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563B-15AF-44E0-853A-63AA14E13BE7}" type="datetime1">
              <a:rPr lang="ru-RU" smtClean="0"/>
              <a:pPr/>
              <a:t>15.12.2024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3401-D265-4B6C-9933-2669E3D853E4}" type="datetime1">
              <a:rPr lang="ru-RU" smtClean="0"/>
              <a:pPr/>
              <a:t>15.12.2024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02722-319B-4E94-AA02-C336D78592FD}" type="datetime1">
              <a:rPr lang="ru-RU" smtClean="0"/>
              <a:pPr/>
              <a:t>15.12.2024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7E111-5156-4F0C-A15A-BC3A83389160}" type="datetime1">
              <a:rPr lang="ru-RU" smtClean="0"/>
              <a:pPr/>
              <a:t>15.12.2024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411760" y="6309320"/>
            <a:ext cx="4320480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/>
              <a:t>Автор шаблона игры: Фокина Лидия Петровна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3433"/>
            </a:avLst>
          </a:prstGeom>
          <a:blipFill>
            <a:blip r:embed="rId13" cstate="print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54864" y="6651127"/>
            <a:ext cx="9060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kern="1200" dirty="0" smtClean="0">
                <a:solidFill>
                  <a:schemeClr val="bg1"/>
                </a:solidFill>
                <a:effectLst/>
                <a:latin typeface="Acquest Script" pitchFamily="2" charset="0"/>
                <a:ea typeface="+mn-ea"/>
                <a:cs typeface="+mn-cs"/>
              </a:rPr>
              <a:t>© </a:t>
            </a:r>
            <a:r>
              <a:rPr lang="en-US" sz="1200" kern="1200" dirty="0" err="1" smtClean="0">
                <a:solidFill>
                  <a:schemeClr val="bg1"/>
                </a:solidFill>
                <a:effectLst/>
                <a:latin typeface="Acquest Script" pitchFamily="2" charset="0"/>
                <a:ea typeface="+mn-ea"/>
                <a:cs typeface="+mn-cs"/>
              </a:rPr>
              <a:t>FokinaLida</a:t>
            </a:r>
            <a:endParaRPr lang="ru-RU" sz="1200" kern="1200" dirty="0">
              <a:solidFill>
                <a:schemeClr val="bg1"/>
              </a:solidFill>
              <a:effectLst/>
              <a:latin typeface="Acquest Script" pitchFamily="2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microsoft.com/office/2007/relationships/media" Target="../media/media1.mp4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0649"/>
            <a:ext cx="8532440" cy="3456384"/>
          </a:xfrm>
        </p:spPr>
        <p:txBody>
          <a:bodyPr>
            <a:normAutofit/>
          </a:bodyPr>
          <a:lstStyle/>
          <a:p>
            <a:r>
              <a:rPr lang="ru-RU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ShellyAllegroC" pitchFamily="2" charset="0"/>
              </a:rPr>
              <a:t>Интерактивная игра</a:t>
            </a:r>
            <a:br>
              <a:rPr lang="ru-RU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ShellyAllegroC" pitchFamily="2" charset="0"/>
              </a:rPr>
            </a:br>
            <a:r>
              <a:rPr lang="ru-RU" sz="72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ellyAllegroC" pitchFamily="2" charset="0"/>
              </a:rPr>
              <a:t>«</a:t>
            </a:r>
            <a:r>
              <a:rPr lang="ru-RU" sz="66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ellyAllegroC" pitchFamily="2" charset="0"/>
              </a:rPr>
              <a:t>Путешествие  </a:t>
            </a:r>
            <a:br>
              <a:rPr lang="ru-RU" sz="66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ellyAllegroC" pitchFamily="2" charset="0"/>
              </a:rPr>
            </a:br>
            <a:r>
              <a:rPr lang="ru-RU" sz="66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hellyAllegroC" pitchFamily="2" charset="0"/>
              </a:rPr>
              <a:t>в  мир   рекламы»</a:t>
            </a:r>
            <a:endParaRPr lang="ru-RU" sz="4000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ShellyAllegroC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5013176"/>
            <a:ext cx="4392488" cy="165618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ShellyAllegroC" pitchFamily="2" charset="0"/>
              </a:rPr>
              <a:t>Автор  Меньщикова Наталья Ивановна, </a:t>
            </a:r>
          </a:p>
          <a:p>
            <a:pPr algn="l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ShellyAllegroC" pitchFamily="2" charset="0"/>
              </a:rPr>
              <a:t>учитель русского языка и литературы </a:t>
            </a:r>
          </a:p>
          <a:p>
            <a:pPr algn="l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ShellyAllegroC" pitchFamily="2" charset="0"/>
              </a:rPr>
              <a:t>МОУ «Лицей   №2 </a:t>
            </a:r>
          </a:p>
          <a:p>
            <a:pPr algn="l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ShellyAllegroC" pitchFamily="2" charset="0"/>
              </a:rPr>
              <a:t>Краснооктябрьского района Волгограда»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ShellyAllegroC" pitchFamily="2" charset="0"/>
            </a:endParaRPr>
          </a:p>
        </p:txBody>
      </p:sp>
      <p:pic>
        <p:nvPicPr>
          <p:cNvPr id="27649" name="Рисунок 44" descr="Дореволюционная реклама (75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404664"/>
            <a:ext cx="1455410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0" name="Рисунок 53" descr="Дореволюционная реклама (75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1475656" cy="2339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1" name="Рисунок 56" descr="1903. Страховое общество Россия. Страхование пассажиро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51665">
            <a:off x="6258037" y="3462969"/>
            <a:ext cx="2345492" cy="1463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2" name="Picture 4" descr="image0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88512">
            <a:off x="619079" y="3556143"/>
            <a:ext cx="2312988" cy="1485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3274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2 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971600" y="1340768"/>
            <a:ext cx="7200800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Продолжите рекламные стихи: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С помощью «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Резинотреста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»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Мне везде сухое место.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Дождик, дождик, впустую льёшь!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Я на улицу не выйду без ...</a:t>
            </a: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7217" y="4293096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5736" y="5157192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галош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76691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2 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3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971600" y="1340768"/>
            <a:ext cx="7200800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Продолжите рекламные стихи:</a:t>
            </a:r>
          </a:p>
          <a:p>
            <a:pPr algn="ctr"/>
            <a:r>
              <a:rPr lang="ru-RU" sz="2800" b="1" dirty="0" smtClean="0">
                <a:solidFill>
                  <a:srgbClr val="003300"/>
                </a:solidFill>
              </a:rPr>
              <a:t>Сердце радует картинка: </a:t>
            </a:r>
          </a:p>
          <a:p>
            <a:pPr algn="ctr"/>
            <a:r>
              <a:rPr lang="ru-RU" sz="2800" b="1" dirty="0" smtClean="0">
                <a:solidFill>
                  <a:srgbClr val="003300"/>
                </a:solidFill>
              </a:rPr>
              <a:t>В   доме   … ! </a:t>
            </a:r>
          </a:p>
          <a:p>
            <a:pPr algn="ctr"/>
            <a:r>
              <a:rPr lang="ru-RU" sz="2800" b="1" dirty="0" smtClean="0">
                <a:solidFill>
                  <a:srgbClr val="003300"/>
                </a:solidFill>
              </a:rPr>
              <a:t>Можно шить, а можно вышить, </a:t>
            </a:r>
          </a:p>
          <a:p>
            <a:pPr algn="ctr"/>
            <a:r>
              <a:rPr lang="ru-RU" sz="2800" b="1" dirty="0" smtClean="0">
                <a:solidFill>
                  <a:srgbClr val="003300"/>
                </a:solidFill>
              </a:rPr>
              <a:t>И кругом восторги слышать!</a:t>
            </a:r>
            <a:endParaRPr lang="ru-RU" sz="2800" b="1" dirty="0">
              <a:solidFill>
                <a:srgbClr val="003300"/>
              </a:solidFill>
            </a:endParaRP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7217" y="4293096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1816" y="5102655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швейная машинка 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78003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2 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971600" y="1340768"/>
            <a:ext cx="7200800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Продолжите рекламные стихи:</a:t>
            </a:r>
          </a:p>
          <a:p>
            <a:pPr algn="ctr"/>
            <a:r>
              <a:rPr lang="ru-RU" sz="2800" b="1" dirty="0" smtClean="0">
                <a:solidFill>
                  <a:srgbClr val="003300"/>
                </a:solidFill>
              </a:rPr>
              <a:t>Покупайте плюшки,</a:t>
            </a:r>
            <a:br>
              <a:rPr lang="ru-RU" sz="2800" b="1" dirty="0" smtClean="0">
                <a:solidFill>
                  <a:srgbClr val="003300"/>
                </a:solidFill>
              </a:rPr>
            </a:br>
            <a:r>
              <a:rPr lang="ru-RU" sz="2800" b="1" dirty="0" smtClean="0">
                <a:solidFill>
                  <a:srgbClr val="003300"/>
                </a:solidFill>
              </a:rPr>
              <a:t>Крендели, ватрушки,</a:t>
            </a:r>
            <a:br>
              <a:rPr lang="ru-RU" sz="2800" b="1" dirty="0" smtClean="0">
                <a:solidFill>
                  <a:srgbClr val="003300"/>
                </a:solidFill>
              </a:rPr>
            </a:br>
            <a:r>
              <a:rPr lang="ru-RU" sz="2800" b="1" dirty="0" smtClean="0">
                <a:solidFill>
                  <a:srgbClr val="003300"/>
                </a:solidFill>
              </a:rPr>
              <a:t>Пряники, ...</a:t>
            </a:r>
            <a:br>
              <a:rPr lang="ru-RU" sz="2800" b="1" dirty="0" smtClean="0">
                <a:solidFill>
                  <a:srgbClr val="003300"/>
                </a:solidFill>
              </a:rPr>
            </a:br>
            <a:r>
              <a:rPr lang="ru-RU" sz="2800" b="1" dirty="0" smtClean="0">
                <a:solidFill>
                  <a:srgbClr val="003300"/>
                </a:solidFill>
              </a:rPr>
              <a:t>Ой да наслаждение!</a:t>
            </a:r>
          </a:p>
          <a:p>
            <a:pPr algn="ctr"/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endParaRPr lang="ru-RU" sz="2800" b="1" dirty="0">
              <a:solidFill>
                <a:srgbClr val="003300"/>
              </a:solidFill>
            </a:endParaRP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7217" y="4293096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1816" y="5102655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печенье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45572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63" y="3573016"/>
            <a:ext cx="3034308" cy="3034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ятно 1 6"/>
          <p:cNvSpPr/>
          <p:nvPr/>
        </p:nvSpPr>
        <p:spPr>
          <a:xfrm>
            <a:off x="6228184" y="3933056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8" name="Пятно 1 7">
            <a:hlinkClick r:id="rId4" action="ppaction://hlinksldjump"/>
          </p:cNvPr>
          <p:cNvSpPr/>
          <p:nvPr/>
        </p:nvSpPr>
        <p:spPr>
          <a:xfrm>
            <a:off x="5436096" y="2708920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5" name="Выгнутая влево стрелка 4"/>
          <p:cNvSpPr/>
          <p:nvPr/>
        </p:nvSpPr>
        <p:spPr>
          <a:xfrm rot="1730976" flipH="1" flipV="1">
            <a:off x="6479194" y="4407106"/>
            <a:ext cx="576064" cy="1587948"/>
          </a:xfrm>
          <a:prstGeom prst="curved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лево стрелка 13"/>
          <p:cNvSpPr/>
          <p:nvPr/>
        </p:nvSpPr>
        <p:spPr>
          <a:xfrm rot="19673092" flipV="1">
            <a:off x="5400091" y="3286755"/>
            <a:ext cx="576064" cy="1587948"/>
          </a:xfrm>
          <a:prstGeom prst="curved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Пятно 1 16"/>
          <p:cNvSpPr/>
          <p:nvPr/>
        </p:nvSpPr>
        <p:spPr>
          <a:xfrm>
            <a:off x="5436096" y="5229200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2343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>
        <p14:prism dir="r" isContent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3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51520" y="1340768"/>
            <a:ext cx="8640960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Какой троп используется в современной рекламе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стирального порошка «</a:t>
            </a:r>
            <a:r>
              <a:rPr lang="ru-RU" sz="2800" b="1" dirty="0" err="1" smtClean="0">
                <a:solidFill>
                  <a:srgbClr val="C00000"/>
                </a:solidFill>
              </a:rPr>
              <a:t>Пемос</a:t>
            </a:r>
            <a:r>
              <a:rPr lang="ru-RU" sz="2800" b="1" dirty="0" smtClean="0">
                <a:solidFill>
                  <a:srgbClr val="C00000"/>
                </a:solidFill>
              </a:rPr>
              <a:t>»: </a:t>
            </a:r>
          </a:p>
          <a:p>
            <a:pPr algn="ctr"/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«Кристальная чистота»</a:t>
            </a:r>
            <a:r>
              <a:rPr lang="en-US" sz="2800" b="1" i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  <a:latin typeface="Arial" charset="0"/>
            </a:endParaRPr>
          </a:p>
          <a:p>
            <a:pPr algn="ctr"/>
            <a:endParaRPr 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7217" y="4293096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1720" y="5157192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эпитет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40600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3 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971600" y="1340768"/>
            <a:ext cx="7200800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Какой троп используется в современной рекламе шампуня «</a:t>
            </a:r>
            <a:r>
              <a:rPr lang="en-US" sz="2800" b="1" dirty="0" smtClean="0">
                <a:solidFill>
                  <a:srgbClr val="C00000"/>
                </a:solidFill>
              </a:rPr>
              <a:t>Head</a:t>
            </a:r>
            <a:r>
              <a:rPr lang="ru-RU" sz="2800" b="1" dirty="0" smtClean="0">
                <a:solidFill>
                  <a:srgbClr val="C00000"/>
                </a:solidFill>
              </a:rPr>
              <a:t> &amp; </a:t>
            </a:r>
            <a:r>
              <a:rPr lang="en-US" sz="2800" b="1" dirty="0" smtClean="0">
                <a:solidFill>
                  <a:srgbClr val="C00000"/>
                </a:solidFill>
              </a:rPr>
              <a:t>Shoulders</a:t>
            </a:r>
            <a:r>
              <a:rPr lang="ru-RU" sz="2800" b="1" dirty="0" smtClean="0">
                <a:solidFill>
                  <a:srgbClr val="C00000"/>
                </a:solidFill>
              </a:rPr>
              <a:t>»: 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«Есть только один № </a:t>
            </a:r>
            <a:r>
              <a:rPr lang="ru-RU" sz="4000" b="1" i="1" dirty="0" smtClean="0">
                <a:solidFill>
                  <a:schemeClr val="accent3">
                    <a:lumMod val="50000"/>
                  </a:schemeClr>
                </a:solidFill>
              </a:rPr>
              <a:t>1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»</a:t>
            </a:r>
            <a:r>
              <a:rPr lang="en-US" sz="2800" b="1" i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  <a:endParaRPr lang="ru-RU" sz="28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7217" y="4293096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1720" y="5157192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гипербола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75474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63" y="3573016"/>
            <a:ext cx="3034308" cy="3034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1 3"/>
          <p:cNvSpPr/>
          <p:nvPr/>
        </p:nvSpPr>
        <p:spPr>
          <a:xfrm>
            <a:off x="5436096" y="5229200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Пятно 1 6"/>
          <p:cNvSpPr/>
          <p:nvPr/>
        </p:nvSpPr>
        <p:spPr>
          <a:xfrm>
            <a:off x="6228184" y="3933056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8" name="Пятно 1 7"/>
          <p:cNvSpPr/>
          <p:nvPr/>
        </p:nvSpPr>
        <p:spPr>
          <a:xfrm>
            <a:off x="5436096" y="2708920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9" name="Пятно 1 8">
            <a:hlinkClick r:id="rId4" action="ppaction://hlinksldjump"/>
          </p:cNvPr>
          <p:cNvSpPr/>
          <p:nvPr/>
        </p:nvSpPr>
        <p:spPr>
          <a:xfrm>
            <a:off x="6624228" y="1844824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3" name="Выгнутая влево стрелка 12"/>
          <p:cNvSpPr/>
          <p:nvPr/>
        </p:nvSpPr>
        <p:spPr>
          <a:xfrm rot="3144270" flipH="1" flipV="1">
            <a:off x="6547886" y="2310991"/>
            <a:ext cx="576064" cy="1587948"/>
          </a:xfrm>
          <a:prstGeom prst="curved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лево стрелка 13"/>
          <p:cNvSpPr/>
          <p:nvPr/>
        </p:nvSpPr>
        <p:spPr>
          <a:xfrm rot="19673092" flipV="1">
            <a:off x="5400091" y="3286755"/>
            <a:ext cx="576064" cy="1587948"/>
          </a:xfrm>
          <a:prstGeom prst="curved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71698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>
        <p14:prism dir="r" isContent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4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971600" y="1340768"/>
            <a:ext cx="7200800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Угадайте рекламу: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«С … всё сладко и гладко».</a:t>
            </a: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7217" y="4293096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5157192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«Алёнкой»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50310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4 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971600" y="1340768"/>
            <a:ext cx="7200800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Угадайте рекламу: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«Хорошо иметь…»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7217" y="4293096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1816" y="5102655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«Домик в деревне» 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44779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63" y="3573016"/>
            <a:ext cx="3034308" cy="3034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1 3"/>
          <p:cNvSpPr/>
          <p:nvPr/>
        </p:nvSpPr>
        <p:spPr>
          <a:xfrm>
            <a:off x="5436096" y="5229200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Пятно 1 6"/>
          <p:cNvSpPr/>
          <p:nvPr/>
        </p:nvSpPr>
        <p:spPr>
          <a:xfrm>
            <a:off x="6228184" y="3933056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8" name="Пятно 1 7"/>
          <p:cNvSpPr/>
          <p:nvPr/>
        </p:nvSpPr>
        <p:spPr>
          <a:xfrm>
            <a:off x="5436096" y="2708920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9" name="Пятно 1 8"/>
          <p:cNvSpPr/>
          <p:nvPr/>
        </p:nvSpPr>
        <p:spPr>
          <a:xfrm>
            <a:off x="6624228" y="1844824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0" name="Пятно 1 9">
            <a:hlinkClick r:id="rId4" action="ppaction://hlinksldjump"/>
          </p:cNvPr>
          <p:cNvSpPr/>
          <p:nvPr/>
        </p:nvSpPr>
        <p:spPr>
          <a:xfrm>
            <a:off x="5292080" y="1196752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3" name="Выгнутая влево стрелка 12"/>
          <p:cNvSpPr/>
          <p:nvPr/>
        </p:nvSpPr>
        <p:spPr>
          <a:xfrm rot="3144270" flipH="1" flipV="1">
            <a:off x="6547886" y="2310991"/>
            <a:ext cx="576064" cy="1587948"/>
          </a:xfrm>
          <a:prstGeom prst="curved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Выгнутая влево стрелка 14"/>
          <p:cNvSpPr/>
          <p:nvPr/>
        </p:nvSpPr>
        <p:spPr>
          <a:xfrm rot="7055638">
            <a:off x="6279146" y="717435"/>
            <a:ext cx="576064" cy="1352523"/>
          </a:xfrm>
          <a:prstGeom prst="curved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51653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>
        <p14:prism dir="r" isContent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-облако 2"/>
          <p:cNvSpPr/>
          <p:nvPr/>
        </p:nvSpPr>
        <p:spPr>
          <a:xfrm>
            <a:off x="0" y="0"/>
            <a:ext cx="9144000" cy="4869160"/>
          </a:xfrm>
          <a:prstGeom prst="cloudCallout">
            <a:avLst>
              <a:gd name="adj1" fmla="val -29738"/>
              <a:gd name="adj2" fmla="val 42722"/>
            </a:avLst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Дорогие ребята!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Предлагаю вам совершить путешествие 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в мир рекламы. 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Для этого нужно разделиться на две команды  и выполнить задания.                              За каждый правильный ответ команда получает одно очко.                                                 В конце путешествия вас ожидает приз.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Желаю удачи!</a:t>
            </a:r>
          </a:p>
          <a:p>
            <a:pPr algn="ctr">
              <a:lnSpc>
                <a:spcPct val="150000"/>
              </a:lnSpc>
            </a:pPr>
            <a:endParaRPr 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Управляющая кнопка: сведения 3">
            <a:hlinkClick r:id="" action="ppaction://noaction" highlightClick="1"/>
          </p:cNvPr>
          <p:cNvSpPr/>
          <p:nvPr/>
        </p:nvSpPr>
        <p:spPr>
          <a:xfrm>
            <a:off x="241058" y="238882"/>
            <a:ext cx="360040" cy="360000"/>
          </a:xfrm>
          <a:prstGeom prst="actionButtonInformation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2924944" cy="29249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6473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5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827584" y="1052736"/>
            <a:ext cx="7200800" cy="1656184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Как возникло слово «реклама»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83968" y="2780928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9712" y="3501008"/>
            <a:ext cx="69127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300"/>
                </a:solidFill>
              </a:rPr>
              <a:t>Заимствовано  во второй половине XIX в. из французского языка, образовалось от слова  </a:t>
            </a:r>
            <a:r>
              <a:rPr lang="ru-RU" sz="2800" b="1" i="1" dirty="0" err="1" smtClean="0">
                <a:solidFill>
                  <a:srgbClr val="003300"/>
                </a:solidFill>
              </a:rPr>
              <a:t>réclamare</a:t>
            </a:r>
            <a:r>
              <a:rPr lang="ru-RU" sz="2800" b="1" dirty="0" smtClean="0">
                <a:solidFill>
                  <a:srgbClr val="003300"/>
                </a:solidFill>
              </a:rPr>
              <a:t> «кричать, выкрикивать, зазывать»</a:t>
            </a:r>
            <a:endParaRPr lang="ru-RU" sz="2800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08922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3449960" cy="2759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5 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051720" y="3356992"/>
            <a:ext cx="5832648" cy="1584176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Примеры какой информации представлены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55976" y="5085184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9792" y="5733256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антиреклама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4" name="Picture 7" descr="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980728"/>
            <a:ext cx="3425958" cy="2569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6269790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5 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3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179512" y="836712"/>
            <a:ext cx="8964488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Прочитайте рекламный </a:t>
            </a:r>
            <a:r>
              <a:rPr lang="ru-RU" sz="2800" b="1" dirty="0" err="1" smtClean="0">
                <a:solidFill>
                  <a:srgbClr val="C00000"/>
                </a:solidFill>
              </a:rPr>
              <a:t>слоган</a:t>
            </a:r>
            <a:r>
              <a:rPr lang="ru-RU" sz="2800" b="1" dirty="0" smtClean="0">
                <a:solidFill>
                  <a:srgbClr val="C00000"/>
                </a:solidFill>
              </a:rPr>
              <a:t>: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«Молоко вдвойне вкусней, если это «</a:t>
            </a:r>
            <a:r>
              <a:rPr lang="ru-RU" sz="2800" b="1" dirty="0" err="1" smtClean="0">
                <a:solidFill>
                  <a:srgbClr val="C00000"/>
                </a:solidFill>
              </a:rPr>
              <a:t>Milki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Way</a:t>
            </a:r>
            <a:r>
              <a:rPr lang="ru-RU" sz="2800" b="1" dirty="0" smtClean="0">
                <a:solidFill>
                  <a:srgbClr val="C00000"/>
                </a:solidFill>
              </a:rPr>
              <a:t>».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003300"/>
                </a:solidFill>
              </a:rPr>
              <a:t>Кому адресована данная реклама</a:t>
            </a:r>
            <a:r>
              <a:rPr lang="en-US" sz="2800" b="1" dirty="0" smtClean="0">
                <a:solidFill>
                  <a:srgbClr val="003300"/>
                </a:solidFill>
              </a:rPr>
              <a:t>?</a:t>
            </a:r>
            <a:r>
              <a:rPr lang="ru-RU" sz="2800" b="1" dirty="0" smtClean="0">
                <a:solidFill>
                  <a:srgbClr val="003300"/>
                </a:solidFill>
              </a:rPr>
              <a:t>                            Какую информацию хочет она донести до зрителя?</a:t>
            </a:r>
          </a:p>
          <a:p>
            <a:pPr algn="ctr"/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endParaRPr lang="ru-RU" sz="2800" b="1" dirty="0">
              <a:solidFill>
                <a:srgbClr val="003300"/>
              </a:solidFill>
            </a:endParaRP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83968" y="3933056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9792" y="4725144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ru-RU" sz="2400" b="1" dirty="0" smtClean="0">
                <a:solidFill>
                  <a:srgbClr val="003300"/>
                </a:solidFill>
              </a:rPr>
              <a:t>Адресована детям и их родителям.</a:t>
            </a:r>
          </a:p>
          <a:p>
            <a:pPr marL="457200" indent="-457200" algn="ctr"/>
            <a:r>
              <a:rPr lang="ru-RU" sz="2400" b="1" dirty="0" smtClean="0">
                <a:solidFill>
                  <a:srgbClr val="003300"/>
                </a:solidFill>
              </a:rPr>
              <a:t>Молочный батончик полезен, </a:t>
            </a:r>
          </a:p>
          <a:p>
            <a:pPr marL="457200" indent="-457200" algn="ctr"/>
            <a:r>
              <a:rPr lang="ru-RU" sz="2400" b="1" dirty="0" smtClean="0">
                <a:solidFill>
                  <a:srgbClr val="003300"/>
                </a:solidFill>
              </a:rPr>
              <a:t>так как сделан из молока.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48730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5 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827584" y="1052736"/>
            <a:ext cx="7272808" cy="1944216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00"/>
                </a:solidFill>
              </a:rPr>
              <a:t>Составьте рекламу книге</a:t>
            </a:r>
            <a:endParaRPr lang="ru-RU" sz="2800" b="1" dirty="0">
              <a:solidFill>
                <a:srgbClr val="003300"/>
              </a:solidFill>
            </a:endParaRP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55976" y="3068960"/>
            <a:ext cx="2903017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Примеры ответа: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5816" y="3861048"/>
            <a:ext cx="56166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3300"/>
                </a:solidFill>
              </a:rPr>
              <a:t>Телевизор подождёт. </a:t>
            </a:r>
          </a:p>
          <a:p>
            <a:pPr marL="457200" indent="-457200"/>
            <a:r>
              <a:rPr lang="ru-RU" sz="2400" b="1" dirty="0" smtClean="0">
                <a:solidFill>
                  <a:srgbClr val="003300"/>
                </a:solidFill>
              </a:rPr>
              <a:t>       Книгу в руки - и вперёд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!</a:t>
            </a: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rgbClr val="003300"/>
                </a:solidFill>
              </a:rPr>
              <a:t>2. Хочешь всё знать? Нечего спать!</a:t>
            </a:r>
          </a:p>
          <a:p>
            <a:r>
              <a:rPr lang="ru-RU" sz="2400" b="1" dirty="0" smtClean="0">
                <a:solidFill>
                  <a:srgbClr val="003300"/>
                </a:solidFill>
              </a:rPr>
              <a:t>     Книгу бери – с ней  часто дружи!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70957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63" y="3573016"/>
            <a:ext cx="3034308" cy="3034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1 3"/>
          <p:cNvSpPr/>
          <p:nvPr/>
        </p:nvSpPr>
        <p:spPr>
          <a:xfrm>
            <a:off x="5436096" y="5229200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Пятно 1 6"/>
          <p:cNvSpPr/>
          <p:nvPr/>
        </p:nvSpPr>
        <p:spPr>
          <a:xfrm>
            <a:off x="6228184" y="3933056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8" name="Пятно 1 7"/>
          <p:cNvSpPr/>
          <p:nvPr/>
        </p:nvSpPr>
        <p:spPr>
          <a:xfrm>
            <a:off x="5436096" y="2708920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9" name="Пятно 1 8"/>
          <p:cNvSpPr/>
          <p:nvPr/>
        </p:nvSpPr>
        <p:spPr>
          <a:xfrm>
            <a:off x="6624228" y="1844824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0" name="Пятно 1 9"/>
          <p:cNvSpPr/>
          <p:nvPr/>
        </p:nvSpPr>
        <p:spPr>
          <a:xfrm>
            <a:off x="5292080" y="1196752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1" name="Пятно 1 10">
            <a:hlinkClick r:id="rId4" action="ppaction://hlinksldjump"/>
          </p:cNvPr>
          <p:cNvSpPr/>
          <p:nvPr/>
        </p:nvSpPr>
        <p:spPr>
          <a:xfrm>
            <a:off x="5423567" y="188640"/>
            <a:ext cx="151216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приз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5" name="Выгнутая влево стрелка 14"/>
          <p:cNvSpPr/>
          <p:nvPr/>
        </p:nvSpPr>
        <p:spPr>
          <a:xfrm rot="7055638">
            <a:off x="6279146" y="717435"/>
            <a:ext cx="576064" cy="1352523"/>
          </a:xfrm>
          <a:prstGeom prst="curved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лево стрелка 15"/>
          <p:cNvSpPr/>
          <p:nvPr/>
        </p:nvSpPr>
        <p:spPr>
          <a:xfrm rot="11369645" flipH="1">
            <a:off x="4763379" y="357422"/>
            <a:ext cx="576064" cy="1219777"/>
          </a:xfrm>
          <a:prstGeom prst="curved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15302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>
        <p14:prism dir="r" isContent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Видео 9×16</a:t>
            </a:r>
            <a:endParaRPr lang="ru-RU" dirty="0"/>
          </a:p>
        </p:txBody>
      </p:sp>
      <p:sp>
        <p:nvSpPr>
          <p:cNvPr id="3" name="Задник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52B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Экран 9*16"/>
          <p:cNvSpPr>
            <a:spLocks noChangeAspect="1"/>
          </p:cNvSpPr>
          <p:nvPr/>
        </p:nvSpPr>
        <p:spPr>
          <a:xfrm>
            <a:off x="1372000" y="923330"/>
            <a:ext cx="6400000" cy="43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Занавес прав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00" y="746760"/>
            <a:ext cx="3975100" cy="5364480"/>
          </a:xfrm>
          <a:prstGeom prst="rect">
            <a:avLst/>
          </a:prstGeom>
        </p:spPr>
      </p:pic>
      <p:pic>
        <p:nvPicPr>
          <p:cNvPr id="6" name="Занавес лев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000" y="746760"/>
            <a:ext cx="3975100" cy="5364480"/>
          </a:xfrm>
          <a:prstGeom prst="rect">
            <a:avLst/>
          </a:prstGeom>
        </p:spPr>
      </p:pic>
      <p:pic>
        <p:nvPicPr>
          <p:cNvPr id="7" name="Кинозал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" y="0"/>
            <a:ext cx="9128869" cy="6858000"/>
          </a:xfrm>
          <a:prstGeom prst="rect">
            <a:avLst/>
          </a:prstGeom>
        </p:spPr>
      </p:pic>
      <p:sp>
        <p:nvSpPr>
          <p:cNvPr id="8" name="Выкл свет 9*16"/>
          <p:cNvSpPr/>
          <p:nvPr/>
        </p:nvSpPr>
        <p:spPr>
          <a:xfrm>
            <a:off x="0" y="1080"/>
            <a:ext cx="9144000" cy="6855840"/>
          </a:xfrm>
          <a:custGeom>
            <a:avLst/>
            <a:gdLst/>
            <a:ahLst/>
            <a:cxnLst/>
            <a:rect l="l" t="t" r="r" b="b"/>
            <a:pathLst>
              <a:path w="9144000" h="5713200">
                <a:moveTo>
                  <a:pt x="1372000" y="769668"/>
                </a:moveTo>
                <a:lnTo>
                  <a:pt x="1372000" y="4369668"/>
                </a:lnTo>
                <a:lnTo>
                  <a:pt x="7772000" y="4369668"/>
                </a:lnTo>
                <a:lnTo>
                  <a:pt x="7772000" y="769668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713200"/>
                </a:lnTo>
                <a:lnTo>
                  <a:pt x="0" y="5713200"/>
                </a:lnTo>
                <a:close/>
              </a:path>
            </a:pathLst>
          </a:cu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кадр 9*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2000" y="923330"/>
            <a:ext cx="6400000" cy="4320000"/>
          </a:xfrm>
          <a:prstGeom prst="rect">
            <a:avLst/>
          </a:prstGeom>
          <a:noFill/>
        </p:spPr>
      </p:pic>
      <p:pic>
        <p:nvPicPr>
          <p:cNvPr id="10" name="Рыжий конь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2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0.3651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6944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43000" y="143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66565E-7 L 0 0.0505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9173E-6 L 0 0.05053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0.3651 0 " pathEditMode="relative" rAng="0" ptsTypes="AA">
                                      <p:cBhvr>
                                        <p:cTn id="39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6944 0 " pathEditMode="relative" rAng="0" ptsTypes="AA">
                                      <p:cBhvr>
                                        <p:cTn id="41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4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63" y="3573016"/>
            <a:ext cx="3034308" cy="3034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1 3">
            <a:hlinkClick r:id="rId4" action="ppaction://hlinksldjump"/>
          </p:cNvPr>
          <p:cNvSpPr/>
          <p:nvPr/>
        </p:nvSpPr>
        <p:spPr>
          <a:xfrm>
            <a:off x="5436096" y="5229200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99440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>
        <p14:prism dir="r" isContent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lia\Desktop\галош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292576"/>
            <a:ext cx="3096344" cy="3086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Natallia\Desktop\галоши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06" y="1484784"/>
            <a:ext cx="3317014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1 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437112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3203848" y="1628800"/>
            <a:ext cx="2880320" cy="2880320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Догадайтесь: реклама 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какого товара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представлена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568" y="5013176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5656" y="5013176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Галоши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03053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1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05064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3419872" y="1124744"/>
            <a:ext cx="5040560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Ее считали дороже золота. 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Что же изображено                     в рекламе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1560" y="5085184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7624" y="5085184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Вода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Natallia\Desktop\вод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052736"/>
            <a:ext cx="2952328" cy="3220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185095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1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61048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3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3491880" y="980728"/>
            <a:ext cx="5328592" cy="3024336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Вкус детства может подарить, печаль излечить, 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обязательно взбодрить! </a:t>
            </a:r>
            <a:endParaRPr lang="en-US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 чем говорится в рекламе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5576" y="4869160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1680" y="4869160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Шоколад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Natallia\Desktop\шоколад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836712"/>
            <a:ext cx="3024336" cy="3484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5990649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1 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4</a:t>
            </a: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76056" y="4437112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7824" y="5229200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Духи (</a:t>
            </a:r>
            <a:r>
              <a:rPr lang="ru-RU" sz="3200" b="1" dirty="0" err="1" smtClean="0">
                <a:solidFill>
                  <a:schemeClr val="accent3">
                    <a:lumMod val="50000"/>
                  </a:schemeClr>
                </a:solidFill>
              </a:rPr>
              <a:t>парфюм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4578" name="Picture 2" descr="https://cs1.livemaster.ru/storage/af/6f/5008ee1b2b002c8bf9878e178bt4--vintazh-staryj-flak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980728"/>
            <a:ext cx="4078102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5064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Горизонтальный свиток 5"/>
          <p:cNvSpPr/>
          <p:nvPr/>
        </p:nvSpPr>
        <p:spPr>
          <a:xfrm>
            <a:off x="4283968" y="1052736"/>
            <a:ext cx="4860032" cy="3456384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И о важном кавалере, и о прекрасной даме их нотки  всё вам расскажут. 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Какой товар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так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рекламируется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84021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63" y="3573016"/>
            <a:ext cx="3034308" cy="3034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1 3"/>
          <p:cNvSpPr/>
          <p:nvPr/>
        </p:nvSpPr>
        <p:spPr>
          <a:xfrm>
            <a:off x="5436096" y="5229200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Пятно 1 6">
            <a:hlinkClick r:id="rId4" action="ppaction://hlinksldjump"/>
          </p:cNvPr>
          <p:cNvSpPr/>
          <p:nvPr/>
        </p:nvSpPr>
        <p:spPr>
          <a:xfrm>
            <a:off x="6228184" y="3933056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5" name="Выгнутая влево стрелка 4"/>
          <p:cNvSpPr/>
          <p:nvPr/>
        </p:nvSpPr>
        <p:spPr>
          <a:xfrm rot="1730976" flipH="1" flipV="1">
            <a:off x="6479194" y="4407106"/>
            <a:ext cx="576064" cy="1587948"/>
          </a:xfrm>
          <a:prstGeom prst="curved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04843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>
        <p14:prism dir="r" isContent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2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827584" y="620688"/>
            <a:ext cx="7056784" cy="4320480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Продолжите рекламные стихи: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С приятно-нежным пробуждением,</a:t>
            </a:r>
            <a:b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Со сладко-горьким наслаждением</a:t>
            </a:r>
            <a:b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Приходит бодрости заряд</a:t>
            </a:r>
            <a:b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У того, кто ест вкусный …</a:t>
            </a:r>
          </a:p>
          <a:p>
            <a:pPr algn="ctr"/>
            <a:endParaRPr 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67944" y="4653136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3808" y="5517232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шоколад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08534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9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481</Words>
  <Application>Microsoft Office PowerPoint</Application>
  <PresentationFormat>Экран (4:3)</PresentationFormat>
  <Paragraphs>154</Paragraphs>
  <Slides>25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ShellyAllegroC</vt:lpstr>
      <vt:lpstr>Calibri</vt:lpstr>
      <vt:lpstr>Acquest Script</vt:lpstr>
      <vt:lpstr>Тема Office</vt:lpstr>
      <vt:lpstr>Интерактивная игра «Путешествие   в  мир   рекламы»</vt:lpstr>
      <vt:lpstr>Слайд 2</vt:lpstr>
      <vt:lpstr>Слайд 3</vt:lpstr>
      <vt:lpstr>1 задание</vt:lpstr>
      <vt:lpstr>1 задание</vt:lpstr>
      <vt:lpstr>1 задание</vt:lpstr>
      <vt:lpstr>1 задание</vt:lpstr>
      <vt:lpstr>Слайд 8</vt:lpstr>
      <vt:lpstr>2 задание</vt:lpstr>
      <vt:lpstr>2 задание</vt:lpstr>
      <vt:lpstr>2 задание</vt:lpstr>
      <vt:lpstr>2 задание</vt:lpstr>
      <vt:lpstr>Слайд 13</vt:lpstr>
      <vt:lpstr>3 задание</vt:lpstr>
      <vt:lpstr>3 задание</vt:lpstr>
      <vt:lpstr>Слайд 16</vt:lpstr>
      <vt:lpstr>4 задание</vt:lpstr>
      <vt:lpstr>4 задание</vt:lpstr>
      <vt:lpstr>Слайд 19</vt:lpstr>
      <vt:lpstr>5 задание</vt:lpstr>
      <vt:lpstr>5 задание</vt:lpstr>
      <vt:lpstr>5 задание</vt:lpstr>
      <vt:lpstr>5 задание</vt:lpstr>
      <vt:lpstr>Слайд 24</vt:lpstr>
      <vt:lpstr>Видео 9×16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в прошлое</dc:title>
  <dc:creator>Фокина Лидия Петровна</dc:creator>
  <cp:keywords>Шаблон интерактивной игры</cp:keywords>
  <cp:lastModifiedBy>Natallia</cp:lastModifiedBy>
  <cp:revision>53</cp:revision>
  <dcterms:created xsi:type="dcterms:W3CDTF">2016-06-30T14:42:46Z</dcterms:created>
  <dcterms:modified xsi:type="dcterms:W3CDTF">2024-12-15T14:10:30Z</dcterms:modified>
</cp:coreProperties>
</file>