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273" r:id="rId2"/>
    <p:sldId id="285" r:id="rId3"/>
    <p:sldId id="342" r:id="rId4"/>
    <p:sldId id="341" r:id="rId5"/>
    <p:sldId id="331" r:id="rId6"/>
    <p:sldId id="332" r:id="rId7"/>
    <p:sldId id="333" r:id="rId8"/>
    <p:sldId id="274" r:id="rId9"/>
    <p:sldId id="326" r:id="rId10"/>
    <p:sldId id="288" r:id="rId11"/>
    <p:sldId id="278" r:id="rId12"/>
    <p:sldId id="281" r:id="rId13"/>
    <p:sldId id="280" r:id="rId14"/>
    <p:sldId id="263" r:id="rId15"/>
    <p:sldId id="271" r:id="rId16"/>
    <p:sldId id="272" r:id="rId17"/>
    <p:sldId id="338" r:id="rId18"/>
    <p:sldId id="330" r:id="rId19"/>
    <p:sldId id="289" r:id="rId20"/>
    <p:sldId id="334" r:id="rId21"/>
    <p:sldId id="264" r:id="rId22"/>
    <p:sldId id="265" r:id="rId23"/>
    <p:sldId id="293" r:id="rId24"/>
    <p:sldId id="294" r:id="rId25"/>
    <p:sldId id="323" r:id="rId26"/>
    <p:sldId id="324" r:id="rId27"/>
    <p:sldId id="325" r:id="rId28"/>
    <p:sldId id="279" r:id="rId29"/>
    <p:sldId id="336" r:id="rId30"/>
    <p:sldId id="339" r:id="rId31"/>
    <p:sldId id="327" r:id="rId32"/>
    <p:sldId id="328" r:id="rId33"/>
    <p:sldId id="329" r:id="rId34"/>
    <p:sldId id="295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66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7.478005865102702E-2"/>
          <c:y val="7.5187969924812484E-2"/>
          <c:w val="0.46774193548387094"/>
          <c:h val="0.76691729323309044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Познавательная активность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0">
                  <c:v>2018-2019</c:v>
                </c:pt>
                <c:pt idx="1">
                  <c:v>2019-2020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0.62000000000000022</c:v>
                </c:pt>
                <c:pt idx="1">
                  <c:v>0.75000000000000022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Общая осведомленность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0">
                  <c:v>2018-2019</c:v>
                </c:pt>
                <c:pt idx="1">
                  <c:v>2019-2020</c:v>
                </c:pt>
              </c:strCache>
            </c:strRef>
          </c:cat>
          <c:val>
            <c:numRef>
              <c:f>Sheet1!$B$3:$C$3</c:f>
              <c:numCache>
                <c:formatCode>0%</c:formatCode>
                <c:ptCount val="2"/>
                <c:pt idx="0">
                  <c:v>0.62000000000000022</c:v>
                </c:pt>
                <c:pt idx="1">
                  <c:v>0.8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Социально-бытовая ориентация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0">
                  <c:v>2018-2019</c:v>
                </c:pt>
                <c:pt idx="1">
                  <c:v>2019-2020</c:v>
                </c:pt>
              </c:strCache>
            </c:strRef>
          </c:cat>
          <c:val>
            <c:numRef>
              <c:f>Sheet1!$B$4:$C$4</c:f>
              <c:numCache>
                <c:formatCode>0%</c:formatCode>
                <c:ptCount val="2"/>
                <c:pt idx="0">
                  <c:v>0.55000000000000004</c:v>
                </c:pt>
                <c:pt idx="1">
                  <c:v>0.63000000000000023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Зрительный гнозис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0">
                  <c:v>2018-2019</c:v>
                </c:pt>
                <c:pt idx="1">
                  <c:v>2019-2020</c:v>
                </c:pt>
              </c:strCache>
            </c:strRef>
          </c:cat>
          <c:val>
            <c:numRef>
              <c:f>Sheet1!$B$5:$C$5</c:f>
              <c:numCache>
                <c:formatCode>0%</c:formatCode>
                <c:ptCount val="2"/>
                <c:pt idx="0">
                  <c:v>0.68000000000000038</c:v>
                </c:pt>
                <c:pt idx="1">
                  <c:v>0.75000000000000022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Слуховой гнозис</c:v>
                </c:pt>
              </c:strCache>
            </c:strRef>
          </c:tx>
          <c:spPr>
            <a:solidFill>
              <a:srgbClr val="660066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0">
                  <c:v>2018-2019</c:v>
                </c:pt>
                <c:pt idx="1">
                  <c:v>2019-2020</c:v>
                </c:pt>
              </c:strCache>
            </c:strRef>
          </c:cat>
          <c:val>
            <c:numRef>
              <c:f>Sheet1!$B$6:$C$6</c:f>
              <c:numCache>
                <c:formatCode>0%</c:formatCode>
                <c:ptCount val="2"/>
                <c:pt idx="0">
                  <c:v>0.65000000000000024</c:v>
                </c:pt>
                <c:pt idx="1">
                  <c:v>0.8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Тактильный гнозис</c:v>
                </c:pt>
              </c:strCache>
            </c:strRef>
          </c:tx>
          <c:spPr>
            <a:solidFill>
              <a:srgbClr val="FF808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0">
                  <c:v>2018-2019</c:v>
                </c:pt>
                <c:pt idx="1">
                  <c:v>2019-2020</c:v>
                </c:pt>
              </c:strCache>
            </c:strRef>
          </c:cat>
          <c:val>
            <c:numRef>
              <c:f>Sheet1!$B$7:$C$7</c:f>
              <c:numCache>
                <c:formatCode>0%</c:formatCode>
                <c:ptCount val="2"/>
                <c:pt idx="0">
                  <c:v>0.7200000000000002</c:v>
                </c:pt>
                <c:pt idx="1">
                  <c:v>0.8</c:v>
                </c:pt>
              </c:numCache>
            </c:numRef>
          </c:val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Пространственный гнозис</c:v>
                </c:pt>
              </c:strCache>
            </c:strRef>
          </c:tx>
          <c:spPr>
            <a:solidFill>
              <a:srgbClr val="0066CC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0">
                  <c:v>2018-2019</c:v>
                </c:pt>
                <c:pt idx="1">
                  <c:v>2019-2020</c:v>
                </c:pt>
              </c:strCache>
            </c:strRef>
          </c:cat>
          <c:val>
            <c:numRef>
              <c:f>Sheet1!$B$8:$C$8</c:f>
              <c:numCache>
                <c:formatCode>0%</c:formatCode>
                <c:ptCount val="2"/>
                <c:pt idx="0">
                  <c:v>0.76000000000000023</c:v>
                </c:pt>
                <c:pt idx="1">
                  <c:v>0.8</c:v>
                </c:pt>
              </c:numCache>
            </c:numRef>
          </c:val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 Внимание</c:v>
                </c:pt>
              </c:strCache>
            </c:strRef>
          </c:tx>
          <c:spPr>
            <a:solidFill>
              <a:srgbClr val="CCCC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0">
                  <c:v>2018-2019</c:v>
                </c:pt>
                <c:pt idx="1">
                  <c:v>2019-2020</c:v>
                </c:pt>
              </c:strCache>
            </c:strRef>
          </c:cat>
          <c:val>
            <c:numRef>
              <c:f>Sheet1!$B$9:$C$9</c:f>
              <c:numCache>
                <c:formatCode>0%</c:formatCode>
                <c:ptCount val="2"/>
                <c:pt idx="0">
                  <c:v>0.8500000000000002</c:v>
                </c:pt>
                <c:pt idx="1">
                  <c:v>0.82000000000000017</c:v>
                </c:pt>
              </c:numCache>
            </c:numRef>
          </c:val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Мнестическая деятельность</c:v>
                </c:pt>
              </c:strCache>
            </c:strRef>
          </c:tx>
          <c:spPr>
            <a:solidFill>
              <a:srgbClr val="00008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0">
                  <c:v>2018-2019</c:v>
                </c:pt>
                <c:pt idx="1">
                  <c:v>2019-2020</c:v>
                </c:pt>
              </c:strCache>
            </c:strRef>
          </c:cat>
          <c:val>
            <c:numRef>
              <c:f>Sheet1!$B$10:$C$10</c:f>
              <c:numCache>
                <c:formatCode>0%</c:formatCode>
                <c:ptCount val="2"/>
                <c:pt idx="0">
                  <c:v>0.75000000000000022</c:v>
                </c:pt>
                <c:pt idx="1">
                  <c:v>0.8</c:v>
                </c:pt>
              </c:numCache>
            </c:numRef>
          </c:val>
        </c:ser>
        <c:ser>
          <c:idx val="9"/>
          <c:order val="9"/>
          <c:tx>
            <c:strRef>
              <c:f>Sheet1!$A$11</c:f>
              <c:strCache>
                <c:ptCount val="1"/>
                <c:pt idx="0">
                  <c:v>Мыслительная деятельность</c:v>
                </c:pt>
              </c:strCache>
            </c:strRef>
          </c:tx>
          <c:spPr>
            <a:solidFill>
              <a:srgbClr val="FF00FF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0">
                  <c:v>2018-2019</c:v>
                </c:pt>
                <c:pt idx="1">
                  <c:v>2019-2020</c:v>
                </c:pt>
              </c:strCache>
            </c:strRef>
          </c:cat>
          <c:val>
            <c:numRef>
              <c:f>Sheet1!$B$11:$C$11</c:f>
              <c:numCache>
                <c:formatCode>0%</c:formatCode>
                <c:ptCount val="2"/>
                <c:pt idx="0">
                  <c:v>0.70000000000000018</c:v>
                </c:pt>
                <c:pt idx="1">
                  <c:v>0.78</c:v>
                </c:pt>
              </c:numCache>
            </c:numRef>
          </c:val>
        </c:ser>
        <c:ser>
          <c:idx val="10"/>
          <c:order val="10"/>
          <c:tx>
            <c:strRef>
              <c:f>Sheet1!$A$12</c:f>
              <c:strCache>
                <c:ptCount val="1"/>
                <c:pt idx="0">
                  <c:v>Речевое развитие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0">
                  <c:v>2018-2019</c:v>
                </c:pt>
                <c:pt idx="1">
                  <c:v>2019-2020</c:v>
                </c:pt>
              </c:strCache>
            </c:strRef>
          </c:cat>
          <c:val>
            <c:numRef>
              <c:f>Sheet1!$B$12:$C$12</c:f>
              <c:numCache>
                <c:formatCode>0%</c:formatCode>
                <c:ptCount val="2"/>
                <c:pt idx="0">
                  <c:v>0.70000000000000018</c:v>
                </c:pt>
                <c:pt idx="1">
                  <c:v>0.8</c:v>
                </c:pt>
              </c:numCache>
            </c:numRef>
          </c:val>
        </c:ser>
        <c:gapDepth val="0"/>
        <c:shape val="cone"/>
        <c:axId val="95873280"/>
        <c:axId val="95952896"/>
        <c:axId val="0"/>
      </c:bar3DChart>
      <c:catAx>
        <c:axId val="95873280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95952896"/>
        <c:crosses val="autoZero"/>
        <c:auto val="1"/>
        <c:lblAlgn val="ctr"/>
        <c:lblOffset val="100"/>
        <c:tickLblSkip val="1"/>
        <c:tickMarkSkip val="1"/>
      </c:catAx>
      <c:valAx>
        <c:axId val="95952896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%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958732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spPr>
        <a:noFill/>
        <a:ln w="3175">
          <a:solidFill>
            <a:srgbClr val="000000"/>
          </a:solidFill>
          <a:prstDash val="solid"/>
        </a:ln>
      </c:spPr>
      <c:txPr>
        <a:bodyPr/>
        <a:lstStyle/>
        <a:p>
          <a:pPr rtl="0">
            <a:defRPr sz="1100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175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2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366391184573003E-2"/>
          <c:y val="0.10810810810810811"/>
          <c:w val="0.52617079889807161"/>
          <c:h val="0.63963963963964698"/>
        </c:manualLayout>
      </c:layout>
      <c:bar3DChart>
        <c:barDir val="col"/>
        <c:grouping val="clustered"/>
        <c:ser>
          <c:idx val="4"/>
          <c:order val="4"/>
          <c:tx>
            <c:strRef>
              <c:f>Sheet1!$A$2</c:f>
            </c:strRef>
          </c:tx>
          <c:spPr>
            <a:solidFill>
              <a:srgbClr val="9999FF"/>
            </a:solidFill>
            <a:ln w="12699">
              <a:solidFill>
                <a:srgbClr val="000000"/>
              </a:solidFill>
              <a:prstDash val="solid"/>
            </a:ln>
          </c:spPr>
          <c:cat>
            <c:multiLvlStrRef>
              <c:f>Sheet1!$B$1:$C$1</c:f>
            </c:multiLvlStrRef>
          </c:cat>
          <c:val>
            <c:numRef>
              <c:f>Sheet1!$B$2:$C$2</c:f>
            </c:numRef>
          </c:val>
        </c:ser>
        <c:ser>
          <c:idx val="5"/>
          <c:order val="5"/>
          <c:tx>
            <c:strRef>
              <c:f>Sheet1!$A$3</c:f>
            </c:strRef>
          </c:tx>
          <c:spPr>
            <a:solidFill>
              <a:srgbClr val="993366"/>
            </a:solidFill>
            <a:ln w="12699">
              <a:solidFill>
                <a:srgbClr val="000000"/>
              </a:solidFill>
              <a:prstDash val="solid"/>
            </a:ln>
          </c:spPr>
          <c:cat>
            <c:multiLvlStrRef>
              <c:f>Sheet1!$B$1:$C$1</c:f>
            </c:multiLvlStrRef>
          </c:cat>
          <c:val>
            <c:numRef>
              <c:f>Sheet1!$B$3:$C$3</c:f>
            </c:numRef>
          </c:val>
        </c:ser>
        <c:ser>
          <c:idx val="6"/>
          <c:order val="6"/>
          <c:tx>
            <c:strRef>
              <c:f>Sheet1!$A$4</c:f>
            </c:strRef>
          </c:tx>
          <c:spPr>
            <a:solidFill>
              <a:srgbClr val="FFFFCC"/>
            </a:solidFill>
            <a:ln w="12699">
              <a:solidFill>
                <a:srgbClr val="000000"/>
              </a:solidFill>
              <a:prstDash val="solid"/>
            </a:ln>
          </c:spPr>
          <c:cat>
            <c:multiLvlStrRef>
              <c:f>Sheet1!$B$1:$C$1</c:f>
            </c:multiLvlStrRef>
          </c:cat>
          <c:val>
            <c:numRef>
              <c:f>Sheet1!$B$4:$C$4</c:f>
            </c:numRef>
          </c:val>
        </c:ser>
        <c:ser>
          <c:idx val="7"/>
          <c:order val="7"/>
          <c:tx>
            <c:strRef>
              <c:f>Sheet1!$A$5</c:f>
            </c:strRef>
          </c:tx>
          <c:spPr>
            <a:solidFill>
              <a:srgbClr val="CCFFFF"/>
            </a:solidFill>
            <a:ln w="12699">
              <a:solidFill>
                <a:srgbClr val="000000"/>
              </a:solidFill>
              <a:prstDash val="solid"/>
            </a:ln>
          </c:spPr>
          <c:cat>
            <c:multiLvlStrRef>
              <c:f>Sheet1!$B$1:$C$1</c:f>
            </c:multiLvlStrRef>
          </c:cat>
          <c:val>
            <c:numRef>
              <c:f>Sheet1!$B$5:$C$5</c:f>
            </c:numRef>
          </c:val>
        </c:ser>
        <c:ser>
          <c:idx val="0"/>
          <c:order val="0"/>
          <c:tx>
            <c:strRef>
              <c:f>Sheet1!$A$2</c:f>
              <c:strCache>
                <c:ptCount val="1"/>
                <c:pt idx="0">
                  <c:v>Мотивация учебной деятельности</c:v>
                </c:pt>
              </c:strCache>
            </c:strRef>
          </c:tx>
          <c:spPr>
            <a:solidFill>
              <a:srgbClr val="9999FF"/>
            </a:solidFill>
            <a:ln w="12699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0">
                  <c:v>2017-2018</c:v>
                </c:pt>
                <c:pt idx="1">
                  <c:v>2018-2019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0.85000000000000064</c:v>
                </c:pt>
                <c:pt idx="1">
                  <c:v>0.9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Общеучебные умения и навыки</c:v>
                </c:pt>
              </c:strCache>
            </c:strRef>
          </c:tx>
          <c:spPr>
            <a:solidFill>
              <a:srgbClr val="993366"/>
            </a:solidFill>
            <a:ln w="12699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0">
                  <c:v>2017-2018</c:v>
                </c:pt>
                <c:pt idx="1">
                  <c:v>2018-2019</c:v>
                </c:pt>
              </c:strCache>
            </c:strRef>
          </c:cat>
          <c:val>
            <c:numRef>
              <c:f>Sheet1!$B$3:$C$3</c:f>
              <c:numCache>
                <c:formatCode>0%</c:formatCode>
                <c:ptCount val="2"/>
                <c:pt idx="0">
                  <c:v>0.65000000000000335</c:v>
                </c:pt>
                <c:pt idx="1">
                  <c:v>0.73000000000000065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Самоконтроль</c:v>
                </c:pt>
              </c:strCache>
            </c:strRef>
          </c:tx>
          <c:spPr>
            <a:solidFill>
              <a:srgbClr val="FFFFCC"/>
            </a:solidFill>
            <a:ln w="12699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0">
                  <c:v>2017-2018</c:v>
                </c:pt>
                <c:pt idx="1">
                  <c:v>2018-2019</c:v>
                </c:pt>
              </c:strCache>
            </c:strRef>
          </c:cat>
          <c:val>
            <c:numRef>
              <c:f>Sheet1!$B$4:$C$4</c:f>
              <c:numCache>
                <c:formatCode>0%</c:formatCode>
                <c:ptCount val="2"/>
                <c:pt idx="0">
                  <c:v>0.78</c:v>
                </c:pt>
                <c:pt idx="1">
                  <c:v>0.85000000000000064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Уровень сформированности УУД</c:v>
                </c:pt>
              </c:strCache>
            </c:strRef>
          </c:tx>
          <c:spPr>
            <a:solidFill>
              <a:srgbClr val="CCFFFF"/>
            </a:solidFill>
            <a:ln w="12699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0">
                  <c:v>2017-2018</c:v>
                </c:pt>
                <c:pt idx="1">
                  <c:v>2018-2019</c:v>
                </c:pt>
              </c:strCache>
            </c:strRef>
          </c:cat>
          <c:val>
            <c:numRef>
              <c:f>Sheet1!$B$5:$C$5</c:f>
              <c:numCache>
                <c:formatCode>0%</c:formatCode>
                <c:ptCount val="2"/>
                <c:pt idx="0">
                  <c:v>0.65000000000000335</c:v>
                </c:pt>
                <c:pt idx="1">
                  <c:v>0.78</c:v>
                </c:pt>
              </c:numCache>
            </c:numRef>
          </c:val>
        </c:ser>
        <c:gapDepth val="0"/>
        <c:shape val="cone"/>
        <c:axId val="96241920"/>
        <c:axId val="96264192"/>
        <c:axId val="0"/>
      </c:bar3DChart>
      <c:catAx>
        <c:axId val="96241920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96264192"/>
        <c:crosses val="autoZero"/>
        <c:auto val="1"/>
        <c:lblAlgn val="ctr"/>
        <c:lblOffset val="100"/>
        <c:tickLblSkip val="1"/>
        <c:tickMarkSkip val="1"/>
      </c:catAx>
      <c:valAx>
        <c:axId val="96264192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%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96241920"/>
        <c:crosses val="autoZero"/>
        <c:crossBetween val="between"/>
      </c:valAx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.65013774104683197"/>
          <c:y val="8.1081081081081086E-2"/>
          <c:w val="0.32428067643219288"/>
          <c:h val="0.68727474640014263"/>
        </c:manualLayout>
      </c:layout>
      <c:spPr>
        <a:noFill/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460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5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2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366391184573003E-2"/>
          <c:y val="0.10810810810810811"/>
          <c:w val="0.52617079889807161"/>
          <c:h val="0.63963963963964843"/>
        </c:manualLayout>
      </c:layout>
      <c:bar3DChart>
        <c:barDir val="col"/>
        <c:grouping val="standard"/>
        <c:ser>
          <c:idx val="4"/>
          <c:order val="4"/>
          <c:tx>
            <c:strRef>
              <c:f>Sheet1!$A$2</c:f>
              <c:strCache>
                <c:ptCount val="1"/>
                <c:pt idx="0">
                  <c:v>Экспрессивная речь</c:v>
                </c:pt>
              </c:strCache>
            </c:strRef>
          </c:tx>
          <c:spPr>
            <a:solidFill>
              <a:srgbClr val="9999FF"/>
            </a:solidFill>
            <a:ln w="12699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1"/>
                <c:pt idx="0">
                  <c:v>2017-2018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 formatCode="0%">
                  <c:v>0.85000000000000064</c:v>
                </c:pt>
              </c:numCache>
            </c:numRef>
          </c:val>
          <c:shape val="cone"/>
        </c:ser>
        <c:ser>
          <c:idx val="5"/>
          <c:order val="5"/>
          <c:tx>
            <c:strRef>
              <c:f>Sheet1!$A$3</c:f>
              <c:strCache>
                <c:ptCount val="1"/>
                <c:pt idx="0">
                  <c:v>Фонематическое восприятие</c:v>
                </c:pt>
              </c:strCache>
            </c:strRef>
          </c:tx>
          <c:spPr>
            <a:solidFill>
              <a:srgbClr val="993366"/>
            </a:solidFill>
            <a:ln w="12699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1"/>
                <c:pt idx="0">
                  <c:v>2017-2018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 formatCode="0%">
                  <c:v>0.65000000000000235</c:v>
                </c:pt>
              </c:numCache>
            </c:numRef>
          </c:val>
          <c:shape val="cone"/>
        </c:ser>
        <c:ser>
          <c:idx val="6"/>
          <c:order val="6"/>
          <c:tx>
            <c:strRef>
              <c:f>Sheet1!$A$4</c:f>
              <c:strCache>
                <c:ptCount val="1"/>
                <c:pt idx="0">
                  <c:v>Словообр процесс</c:v>
                </c:pt>
              </c:strCache>
            </c:strRef>
          </c:tx>
          <c:spPr>
            <a:solidFill>
              <a:srgbClr val="FFFFCC"/>
            </a:solidFill>
            <a:ln w="12699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1"/>
                <c:pt idx="0">
                  <c:v>2017-2018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 formatCode="0%">
                  <c:v>0.78</c:v>
                </c:pt>
              </c:numCache>
            </c:numRef>
          </c:val>
          <c:shape val="cone"/>
        </c:ser>
        <c:ser>
          <c:idx val="7"/>
          <c:order val="7"/>
          <c:tx>
            <c:strRef>
              <c:f>Sheet1!$A$5</c:f>
              <c:strCache>
                <c:ptCount val="1"/>
                <c:pt idx="0">
                  <c:v>Грамматический строй речи</c:v>
                </c:pt>
              </c:strCache>
            </c:strRef>
          </c:tx>
          <c:spPr>
            <a:solidFill>
              <a:srgbClr val="CCFFFF"/>
            </a:solidFill>
            <a:ln w="12699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1"/>
                <c:pt idx="0">
                  <c:v>2017-2018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 formatCode="0%">
                  <c:v>0.65000000000000235</c:v>
                </c:pt>
              </c:numCache>
            </c:numRef>
          </c:val>
          <c:shape val="cone"/>
        </c:ser>
        <c:ser>
          <c:idx val="0"/>
          <c:order val="0"/>
          <c:tx>
            <c:strRef>
              <c:f>Sheet1!$A$2</c:f>
              <c:strCache>
                <c:ptCount val="1"/>
                <c:pt idx="0">
                  <c:v>Экспрессивная речь</c:v>
                </c:pt>
              </c:strCache>
            </c:strRef>
          </c:tx>
          <c:spPr>
            <a:solidFill>
              <a:srgbClr val="9999FF"/>
            </a:solidFill>
            <a:ln w="12699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1"/>
                <c:pt idx="0">
                  <c:v>2017-2018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 formatCode="0%">
                  <c:v>0.85000000000000064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Фонематическое восприятие</c:v>
                </c:pt>
              </c:strCache>
            </c:strRef>
          </c:tx>
          <c:spPr>
            <a:solidFill>
              <a:srgbClr val="993366"/>
            </a:solidFill>
            <a:ln w="12699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1"/>
                <c:pt idx="0">
                  <c:v>2017-2018</c:v>
                </c:pt>
              </c:strCache>
            </c:strRef>
          </c:cat>
          <c:val>
            <c:numRef>
              <c:f>Sheet1!$B$3:$C$3</c:f>
              <c:numCache>
                <c:formatCode>General</c:formatCode>
                <c:ptCount val="2"/>
                <c:pt idx="0" formatCode="0%">
                  <c:v>0.65000000000000235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Словообр процесс</c:v>
                </c:pt>
              </c:strCache>
            </c:strRef>
          </c:tx>
          <c:spPr>
            <a:solidFill>
              <a:srgbClr val="FFFFCC"/>
            </a:solidFill>
            <a:ln w="12699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1"/>
                <c:pt idx="0">
                  <c:v>2017-2018</c:v>
                </c:pt>
              </c:strCache>
            </c:strRef>
          </c:cat>
          <c:val>
            <c:numRef>
              <c:f>Sheet1!$B$4:$C$4</c:f>
              <c:numCache>
                <c:formatCode>General</c:formatCode>
                <c:ptCount val="2"/>
                <c:pt idx="0" formatCode="0%">
                  <c:v>0.78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Грамматический строй речи</c:v>
                </c:pt>
              </c:strCache>
            </c:strRef>
          </c:tx>
          <c:spPr>
            <a:solidFill>
              <a:srgbClr val="CCFFFF"/>
            </a:solidFill>
            <a:ln w="12699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1"/>
                <c:pt idx="0">
                  <c:v>2017-2018</c:v>
                </c:pt>
              </c:strCache>
            </c:strRef>
          </c:cat>
          <c:val>
            <c:numRef>
              <c:f>Sheet1!$B$5:$C$5</c:f>
              <c:numCache>
                <c:formatCode>General</c:formatCode>
                <c:ptCount val="2"/>
                <c:pt idx="0" formatCode="0%">
                  <c:v>0.65000000000000235</c:v>
                </c:pt>
              </c:numCache>
            </c:numRef>
          </c:val>
        </c:ser>
        <c:gapDepth val="0"/>
        <c:shape val="pyramid"/>
        <c:axId val="96601216"/>
        <c:axId val="96602752"/>
        <c:axId val="96336960"/>
      </c:bar3DChart>
      <c:catAx>
        <c:axId val="96601216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96602752"/>
        <c:crosses val="autoZero"/>
        <c:auto val="1"/>
        <c:lblAlgn val="ctr"/>
        <c:lblOffset val="100"/>
        <c:tickLblSkip val="1"/>
        <c:tickMarkSkip val="1"/>
      </c:catAx>
      <c:valAx>
        <c:axId val="96602752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%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96601216"/>
        <c:crosses val="autoZero"/>
        <c:crossBetween val="between"/>
      </c:valAx>
      <c:serAx>
        <c:axId val="96336960"/>
        <c:scaling>
          <c:orientation val="minMax"/>
        </c:scaling>
        <c:axPos val="b"/>
        <c:tickLblPos val="nextTo"/>
        <c:crossAx val="96602752"/>
        <c:crosses val="autoZero"/>
      </c:serAx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.65013774104683197"/>
          <c:y val="8.1081081081081086E-2"/>
          <c:w val="0.17295611917857004"/>
          <c:h val="0.4092700869138774"/>
        </c:manualLayout>
      </c:layout>
      <c:spPr>
        <a:noFill/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460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5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hPercent val="42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9.366391184573003E-2"/>
          <c:y val="0.10810810810810811"/>
          <c:w val="0.52617079889807161"/>
          <c:h val="0.63963963963964876"/>
        </c:manualLayout>
      </c:layout>
      <c:bar3DChart>
        <c:barDir val="col"/>
        <c:grouping val="standard"/>
        <c:ser>
          <c:idx val="4"/>
          <c:order val="4"/>
          <c:tx>
            <c:strRef>
              <c:f>Sheet1!$A$2</c:f>
              <c:strCache>
                <c:ptCount val="1"/>
                <c:pt idx="0">
                  <c:v>Экспрессивная речь</c:v>
                </c:pt>
              </c:strCache>
            </c:strRef>
          </c:tx>
          <c:spPr>
            <a:solidFill>
              <a:srgbClr val="9999FF"/>
            </a:solidFill>
            <a:ln w="12699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1">
                  <c:v>2018-2019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1">
                  <c:v>0.9</c:v>
                </c:pt>
              </c:numCache>
            </c:numRef>
          </c:val>
          <c:shape val="cone"/>
        </c:ser>
        <c:ser>
          <c:idx val="5"/>
          <c:order val="5"/>
          <c:tx>
            <c:strRef>
              <c:f>Sheet1!$A$3</c:f>
              <c:strCache>
                <c:ptCount val="1"/>
                <c:pt idx="0">
                  <c:v>Фонематическое восприятие</c:v>
                </c:pt>
              </c:strCache>
            </c:strRef>
          </c:tx>
          <c:spPr>
            <a:solidFill>
              <a:srgbClr val="993366"/>
            </a:solidFill>
            <a:ln w="12699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1">
                  <c:v>2018-2019</c:v>
                </c:pt>
              </c:strCache>
            </c:strRef>
          </c:cat>
          <c:val>
            <c:numRef>
              <c:f>Sheet1!$B$3:$C$3</c:f>
              <c:numCache>
                <c:formatCode>0%</c:formatCode>
                <c:ptCount val="2"/>
                <c:pt idx="1">
                  <c:v>0.73000000000000065</c:v>
                </c:pt>
              </c:numCache>
            </c:numRef>
          </c:val>
          <c:shape val="cone"/>
        </c:ser>
        <c:ser>
          <c:idx val="6"/>
          <c:order val="6"/>
          <c:tx>
            <c:strRef>
              <c:f>Sheet1!$A$4</c:f>
              <c:strCache>
                <c:ptCount val="1"/>
                <c:pt idx="0">
                  <c:v>Словообр процесс</c:v>
                </c:pt>
              </c:strCache>
            </c:strRef>
          </c:tx>
          <c:spPr>
            <a:solidFill>
              <a:srgbClr val="FFFFCC"/>
            </a:solidFill>
            <a:ln w="12699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1">
                  <c:v>2018-2019</c:v>
                </c:pt>
              </c:strCache>
            </c:strRef>
          </c:cat>
          <c:val>
            <c:numRef>
              <c:f>Sheet1!$B$4:$C$4</c:f>
              <c:numCache>
                <c:formatCode>0%</c:formatCode>
                <c:ptCount val="2"/>
                <c:pt idx="1">
                  <c:v>0.85000000000000064</c:v>
                </c:pt>
              </c:numCache>
            </c:numRef>
          </c:val>
          <c:shape val="cone"/>
        </c:ser>
        <c:ser>
          <c:idx val="7"/>
          <c:order val="7"/>
          <c:tx>
            <c:strRef>
              <c:f>Sheet1!$A$5</c:f>
              <c:strCache>
                <c:ptCount val="1"/>
                <c:pt idx="0">
                  <c:v>Грамматический строй речи</c:v>
                </c:pt>
              </c:strCache>
            </c:strRef>
          </c:tx>
          <c:spPr>
            <a:solidFill>
              <a:srgbClr val="CCFFFF"/>
            </a:solidFill>
            <a:ln w="12699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1">
                  <c:v>2018-2019</c:v>
                </c:pt>
              </c:strCache>
            </c:strRef>
          </c:cat>
          <c:val>
            <c:numRef>
              <c:f>Sheet1!$B$5:$C$5</c:f>
              <c:numCache>
                <c:formatCode>0%</c:formatCode>
                <c:ptCount val="2"/>
                <c:pt idx="1">
                  <c:v>0.78</c:v>
                </c:pt>
              </c:numCache>
            </c:numRef>
          </c:val>
          <c:shape val="cone"/>
        </c:ser>
        <c:ser>
          <c:idx val="0"/>
          <c:order val="0"/>
          <c:tx>
            <c:strRef>
              <c:f>Sheet1!$A$2</c:f>
              <c:strCache>
                <c:ptCount val="1"/>
                <c:pt idx="0">
                  <c:v>Экспрессивная речь</c:v>
                </c:pt>
              </c:strCache>
            </c:strRef>
          </c:tx>
          <c:spPr>
            <a:solidFill>
              <a:srgbClr val="9999FF"/>
            </a:solidFill>
            <a:ln w="12699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1">
                  <c:v>2018-2019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1">
                  <c:v>0.9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Фонематическое восприятие</c:v>
                </c:pt>
              </c:strCache>
            </c:strRef>
          </c:tx>
          <c:spPr>
            <a:solidFill>
              <a:srgbClr val="993366"/>
            </a:solidFill>
            <a:ln w="12699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1">
                  <c:v>2018-2019</c:v>
                </c:pt>
              </c:strCache>
            </c:strRef>
          </c:cat>
          <c:val>
            <c:numRef>
              <c:f>Sheet1!$B$3:$C$3</c:f>
              <c:numCache>
                <c:formatCode>0%</c:formatCode>
                <c:ptCount val="2"/>
                <c:pt idx="1">
                  <c:v>0.73000000000000065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Словообр процесс</c:v>
                </c:pt>
              </c:strCache>
            </c:strRef>
          </c:tx>
          <c:spPr>
            <a:solidFill>
              <a:srgbClr val="FFFFCC"/>
            </a:solidFill>
            <a:ln w="12699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1">
                  <c:v>2018-2019</c:v>
                </c:pt>
              </c:strCache>
            </c:strRef>
          </c:cat>
          <c:val>
            <c:numRef>
              <c:f>Sheet1!$B$4:$C$4</c:f>
              <c:numCache>
                <c:formatCode>0%</c:formatCode>
                <c:ptCount val="2"/>
                <c:pt idx="1">
                  <c:v>0.85000000000000064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Грамматический строй речи</c:v>
                </c:pt>
              </c:strCache>
            </c:strRef>
          </c:tx>
          <c:spPr>
            <a:solidFill>
              <a:srgbClr val="CCFFFF"/>
            </a:solidFill>
            <a:ln w="12699">
              <a:solidFill>
                <a:srgbClr val="000000"/>
              </a:solidFill>
              <a:prstDash val="solid"/>
            </a:ln>
          </c:spPr>
          <c:cat>
            <c:strRef>
              <c:f>Sheet1!$B$1:$C$1</c:f>
              <c:strCache>
                <c:ptCount val="2"/>
                <c:pt idx="1">
                  <c:v>2018-2019</c:v>
                </c:pt>
              </c:strCache>
            </c:strRef>
          </c:cat>
          <c:val>
            <c:numRef>
              <c:f>Sheet1!$B$5:$C$5</c:f>
              <c:numCache>
                <c:formatCode>0%</c:formatCode>
                <c:ptCount val="2"/>
                <c:pt idx="1">
                  <c:v>0.78</c:v>
                </c:pt>
              </c:numCache>
            </c:numRef>
          </c:val>
        </c:ser>
        <c:gapDepth val="0"/>
        <c:shape val="pyramid"/>
        <c:axId val="75719808"/>
        <c:axId val="75722112"/>
        <c:axId val="75704064"/>
      </c:bar3DChart>
      <c:catAx>
        <c:axId val="75719808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75722112"/>
        <c:crosses val="autoZero"/>
        <c:auto val="1"/>
        <c:lblAlgn val="ctr"/>
        <c:lblOffset val="100"/>
        <c:tickLblSkip val="1"/>
        <c:tickMarkSkip val="1"/>
      </c:catAx>
      <c:valAx>
        <c:axId val="75722112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5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75719808"/>
        <c:crosses val="autoZero"/>
        <c:crossBetween val="between"/>
      </c:valAx>
      <c:serAx>
        <c:axId val="75704064"/>
        <c:scaling>
          <c:orientation val="minMax"/>
        </c:scaling>
        <c:axPos val="b"/>
        <c:tickLblPos val="nextTo"/>
        <c:crossAx val="75722112"/>
        <c:crosses val="autoZero"/>
      </c:serAx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.65013774104683197"/>
          <c:y val="8.1081081081081086E-2"/>
          <c:w val="0.22446696336870936"/>
          <c:h val="0.82795338582677158"/>
        </c:manualLayout>
      </c:layout>
      <c:spPr>
        <a:noFill/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460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500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C2D32A-0386-432C-9357-38213D42C856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B9134-4406-4B6E-8146-4DFD6E132A1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B9134-4406-4B6E-8146-4DFD6E132A1D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B9134-4406-4B6E-8146-4DFD6E132A1D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B9134-4406-4B6E-8146-4DFD6E132A1D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16.01.2025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ctrTitle"/>
          </p:nvPr>
        </p:nvSpPr>
        <p:spPr>
          <a:xfrm>
            <a:off x="3929058" y="357166"/>
            <a:ext cx="4981611" cy="5572164"/>
          </a:xfrm>
        </p:spPr>
        <p:txBody>
          <a:bodyPr>
            <a:normAutofit fontScale="90000"/>
          </a:bodyPr>
          <a:lstStyle/>
          <a:p>
            <a:r>
              <a:rPr lang="ru-RU" sz="2000" b="0" i="1" dirty="0" smtClean="0">
                <a:solidFill>
                  <a:srgbClr val="00B0F0"/>
                </a:solidFill>
                <a:cs typeface="Aparajita" pitchFamily="34" charset="0"/>
              </a:rPr>
              <a:t/>
            </a:r>
            <a:br>
              <a:rPr lang="ru-RU" sz="2000" b="0" i="1" dirty="0" smtClean="0">
                <a:solidFill>
                  <a:srgbClr val="00B0F0"/>
                </a:solidFill>
                <a:cs typeface="Aparajita" pitchFamily="34" charset="0"/>
              </a:rPr>
            </a:br>
            <a:r>
              <a:rPr lang="ru-RU" sz="2000" b="0" i="1" dirty="0" smtClean="0">
                <a:solidFill>
                  <a:srgbClr val="FF0000"/>
                </a:solidFill>
                <a:cs typeface="Aparajita" pitchFamily="34" charset="0"/>
              </a:rPr>
              <a:t>«Лучшие проекты </a:t>
            </a:r>
            <a:r>
              <a:rPr lang="ru-RU" sz="2000" b="0" i="1" dirty="0" smtClean="0">
                <a:solidFill>
                  <a:srgbClr val="FF0000"/>
                </a:solidFill>
                <a:cs typeface="Aparajita" pitchFamily="34" charset="0"/>
              </a:rPr>
              <a:t>наставничества-2024»</a:t>
            </a:r>
            <a:r>
              <a:rPr lang="ru-RU" sz="2000" b="0" i="1" dirty="0" smtClean="0">
                <a:solidFill>
                  <a:srgbClr val="FF0000"/>
                </a:solidFill>
                <a:cs typeface="Aparajita" pitchFamily="34" charset="0"/>
              </a:rPr>
              <a:t/>
            </a:r>
            <a:br>
              <a:rPr lang="ru-RU" sz="2000" b="0" i="1" dirty="0" smtClean="0">
                <a:solidFill>
                  <a:srgbClr val="FF0000"/>
                </a:solidFill>
                <a:cs typeface="Aparajita" pitchFamily="34" charset="0"/>
              </a:rPr>
            </a:br>
            <a:r>
              <a:rPr lang="ru-RU" sz="2000" b="0" i="1" dirty="0" smtClean="0">
                <a:solidFill>
                  <a:srgbClr val="7030A0"/>
                </a:solidFill>
                <a:latin typeface="Arial" pitchFamily="34" charset="0"/>
                <a:cs typeface="Aparajita" pitchFamily="34" charset="0"/>
              </a:rPr>
              <a:t/>
            </a:r>
            <a:br>
              <a:rPr lang="ru-RU" sz="2000" b="0" i="1" dirty="0" smtClean="0">
                <a:solidFill>
                  <a:srgbClr val="7030A0"/>
                </a:solidFill>
                <a:latin typeface="Arial" pitchFamily="34" charset="0"/>
                <a:cs typeface="Aparajita" pitchFamily="34" charset="0"/>
              </a:rPr>
            </a:br>
            <a:r>
              <a:rPr lang="ru-RU" sz="1800" b="0" i="1" dirty="0" smtClean="0">
                <a:solidFill>
                  <a:srgbClr val="7030A0"/>
                </a:solidFill>
                <a:cs typeface="Aparajita" pitchFamily="34" charset="0"/>
              </a:rPr>
              <a:t/>
            </a:r>
            <a:br>
              <a:rPr lang="ru-RU" sz="1800" b="0" i="1" dirty="0" smtClean="0">
                <a:solidFill>
                  <a:srgbClr val="7030A0"/>
                </a:solidFill>
                <a:cs typeface="Aparajita" pitchFamily="34" charset="0"/>
              </a:rPr>
            </a:br>
            <a:r>
              <a:rPr lang="ru-RU" sz="2000" b="0" i="1" dirty="0" smtClean="0">
                <a:solidFill>
                  <a:srgbClr val="7030A0"/>
                </a:solidFill>
                <a:latin typeface="Arial" pitchFamily="34" charset="0"/>
                <a:cs typeface="Aparajita" pitchFamily="34" charset="0"/>
              </a:rPr>
              <a:t> </a:t>
            </a:r>
            <a:br>
              <a:rPr lang="ru-RU" sz="2000" b="0" i="1" dirty="0" smtClean="0">
                <a:solidFill>
                  <a:srgbClr val="7030A0"/>
                </a:solidFill>
                <a:latin typeface="Arial" pitchFamily="34" charset="0"/>
                <a:cs typeface="Aparajita" pitchFamily="34" charset="0"/>
              </a:rPr>
            </a:br>
            <a:r>
              <a:rPr lang="ru-RU" sz="1800" i="1" dirty="0" smtClean="0">
                <a:solidFill>
                  <a:srgbClr val="7030A0"/>
                </a:solidFill>
                <a:cs typeface="Aparajita" pitchFamily="34" charset="0"/>
              </a:rPr>
              <a:t>в номинации</a:t>
            </a:r>
            <a:br>
              <a:rPr lang="ru-RU" sz="1800" i="1" dirty="0" smtClean="0">
                <a:solidFill>
                  <a:srgbClr val="7030A0"/>
                </a:solidFill>
                <a:cs typeface="Aparajita" pitchFamily="34" charset="0"/>
              </a:rPr>
            </a:br>
            <a:r>
              <a:rPr lang="ru-RU" sz="1800" i="1" dirty="0" smtClean="0">
                <a:solidFill>
                  <a:srgbClr val="7030A0"/>
                </a:solidFill>
                <a:cs typeface="Aparajita" pitchFamily="34" charset="0"/>
              </a:rPr>
              <a:t>«Проект наставничества  формата «учитель-ученик»</a:t>
            </a:r>
            <a:br>
              <a:rPr lang="ru-RU" sz="1800" i="1" dirty="0" smtClean="0">
                <a:solidFill>
                  <a:srgbClr val="7030A0"/>
                </a:solidFill>
                <a:cs typeface="Aparajita" pitchFamily="34" charset="0"/>
              </a:rPr>
            </a:br>
            <a:r>
              <a:rPr lang="ru-RU" sz="1800" i="1" dirty="0" smtClean="0">
                <a:solidFill>
                  <a:srgbClr val="7030A0"/>
                </a:solidFill>
                <a:cs typeface="Aparajita" pitchFamily="34" charset="0"/>
              </a:rPr>
              <a:t/>
            </a:r>
            <a:br>
              <a:rPr lang="ru-RU" sz="1800" i="1" dirty="0" smtClean="0">
                <a:solidFill>
                  <a:srgbClr val="7030A0"/>
                </a:solidFill>
                <a:cs typeface="Aparajita" pitchFamily="34" charset="0"/>
              </a:rPr>
            </a:br>
            <a:r>
              <a:rPr lang="ru-RU" sz="1800" b="0" i="1" u="sng" dirty="0" smtClean="0">
                <a:solidFill>
                  <a:srgbClr val="7030A0"/>
                </a:solidFill>
                <a:cs typeface="Aparajita" pitchFamily="34" charset="0"/>
              </a:rPr>
              <a:t>Тема</a:t>
            </a:r>
            <a:r>
              <a:rPr lang="ru-RU" sz="1800" b="0" i="1" dirty="0" smtClean="0">
                <a:solidFill>
                  <a:srgbClr val="7030A0"/>
                </a:solidFill>
                <a:cs typeface="Aparajita" pitchFamily="34" charset="0"/>
              </a:rPr>
              <a:t>:«Реализация </a:t>
            </a:r>
            <a:r>
              <a:rPr lang="ru-RU" sz="1800" b="0" i="1" dirty="0" err="1" smtClean="0">
                <a:solidFill>
                  <a:srgbClr val="7030A0"/>
                </a:solidFill>
                <a:cs typeface="Aparajita" pitchFamily="34" charset="0"/>
              </a:rPr>
              <a:t>здоровьесберегающих</a:t>
            </a:r>
            <a:r>
              <a:rPr lang="ru-RU" sz="1800" b="0" i="1" dirty="0" smtClean="0">
                <a:solidFill>
                  <a:srgbClr val="7030A0"/>
                </a:solidFill>
                <a:cs typeface="Aparajita" pitchFamily="34" charset="0"/>
              </a:rPr>
              <a:t>   технологий и логопедическое сопровождение обучающихся с ОВЗ в условиях инклюзивного образования на школьном </a:t>
            </a:r>
            <a:r>
              <a:rPr lang="ru-RU" sz="1800" b="0" i="1" dirty="0" err="1" smtClean="0">
                <a:solidFill>
                  <a:srgbClr val="7030A0"/>
                </a:solidFill>
                <a:cs typeface="Aparajita" pitchFamily="34" charset="0"/>
              </a:rPr>
              <a:t>логопункте</a:t>
            </a:r>
            <a:r>
              <a:rPr lang="ru-RU" sz="1800" b="0" i="1" dirty="0" smtClean="0">
                <a:solidFill>
                  <a:srgbClr val="7030A0"/>
                </a:solidFill>
                <a:cs typeface="Aparajita" pitchFamily="34" charset="0"/>
              </a:rPr>
              <a:t> .»</a:t>
            </a:r>
            <a:br>
              <a:rPr lang="ru-RU" sz="1800" b="0" i="1" dirty="0" smtClean="0">
                <a:solidFill>
                  <a:srgbClr val="7030A0"/>
                </a:solidFill>
                <a:cs typeface="Aparajita" pitchFamily="34" charset="0"/>
              </a:rPr>
            </a:br>
            <a:r>
              <a:rPr lang="ru-RU" sz="1800" dirty="0" smtClean="0"/>
              <a:t> </a:t>
            </a:r>
            <a:br>
              <a:rPr lang="ru-RU" sz="1800" dirty="0" smtClean="0"/>
            </a:br>
            <a:r>
              <a:rPr lang="ru-RU" sz="20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2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sz="2000" b="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5929330"/>
            <a:ext cx="8572560" cy="714380"/>
          </a:xfrm>
        </p:spPr>
        <p:txBody>
          <a:bodyPr rtlCol="0">
            <a:noAutofit/>
          </a:bodyPr>
          <a:lstStyle/>
          <a:p>
            <a:pPr algn="l">
              <a:defRPr/>
            </a:pPr>
            <a:r>
              <a:rPr lang="ru-RU" sz="12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Муниципальное бюджетное общеобразовательное учреждение  средняя общеобразовательная школа п.Березовый  Солнечного муниципального района Хабаровского края.                                                                                 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Подготовил: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учитель-логопед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Караванова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Елена Викторовна</a:t>
            </a:r>
          </a:p>
        </p:txBody>
      </p:sp>
      <p:pic>
        <p:nvPicPr>
          <p:cNvPr id="5" name="Рисунок 4" descr="E:\Camera\телеф 10 02 21\Camera\IMG_20210129_0910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3214710" cy="4596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СУ-ДЖОК терапия</a:t>
            </a:r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, обладая высокой эффективностью, безопасностью и простотой, базируется на традиционной акупунктуре и является достаточно хорошей системой </a:t>
            </a:r>
            <a:r>
              <a:rPr lang="ru-RU" sz="14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самооздоровления</a:t>
            </a:r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. Сочетание </a:t>
            </a:r>
            <a:r>
              <a:rPr lang="ru-RU" sz="14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су-джок</a:t>
            </a:r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терапии и таких упражнений, как пальчиковая гимнастика, </a:t>
            </a:r>
            <a:r>
              <a:rPr lang="ru-RU" sz="1400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самомассаж</a:t>
            </a:r>
            <a: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с упражнениями по коррекции звукопроизношения и формированию лексико-грамматических категорий, позволяют значительно повысить эффективность коррекционных занятий.</a:t>
            </a:r>
            <a:br>
              <a:rPr lang="ru-RU" sz="140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endParaRPr lang="ru-RU" sz="1400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E:\Camera\телеф 10 02 21\Новая папка\Camera\IMG_20210210_1052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71612"/>
            <a:ext cx="321471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7" name="Picture 1" descr="E:\Camera\телеф 10 02 21\Новая папка\Camera\IMG_20210210_1052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71612"/>
            <a:ext cx="3394472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Дыхательная </a:t>
            </a:r>
            <a:r>
              <a:rPr lang="ru-RU" sz="1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гимнастика.Упражнения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дыхательной гимнастики направлены на закрепление навыков </a:t>
            </a:r>
            <a:r>
              <a:rPr lang="ru-RU" sz="1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диафрагмально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речевого дыхания (оно считается наиболее правильным типом дыхания). Ведётся работа над развитием силы, плавности, длительности выдоха.</a:t>
            </a:r>
            <a:r>
              <a:rPr lang="ru-RU" sz="1600" dirty="0" smtClean="0">
                <a:solidFill>
                  <a:srgbClr val="7030A0"/>
                </a:solidFill>
              </a:rPr>
              <a:t/>
            </a:r>
            <a:br>
              <a:rPr lang="ru-RU" sz="1600" dirty="0" smtClean="0">
                <a:solidFill>
                  <a:srgbClr val="7030A0"/>
                </a:solidFill>
              </a:rPr>
            </a:br>
            <a:endParaRPr lang="ru-RU" sz="1600" dirty="0">
              <a:solidFill>
                <a:srgbClr val="7030A0"/>
              </a:solidFill>
            </a:endParaRPr>
          </a:p>
        </p:txBody>
      </p:sp>
      <p:pic>
        <p:nvPicPr>
          <p:cNvPr id="16" name="Рисунок 15" descr="E:\Camera\телеф 10 02 21\Camera\IMG_20210201_1305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357298"/>
            <a:ext cx="1928826" cy="2804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3" name="Picture 1" descr="E:\Camera\телеф 10 02 21\Camera\IMG_20210201_1306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285860"/>
            <a:ext cx="2143122" cy="2857496"/>
          </a:xfrm>
          <a:prstGeom prst="rect">
            <a:avLst/>
          </a:prstGeom>
          <a:noFill/>
        </p:spPr>
      </p:pic>
      <p:pic>
        <p:nvPicPr>
          <p:cNvPr id="23554" name="Picture 2" descr="E:\Camera\телеф 10 02 21\Camera\IMG_20210201_1306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285860"/>
            <a:ext cx="2303858" cy="2857496"/>
          </a:xfrm>
          <a:prstGeom prst="rect">
            <a:avLst/>
          </a:prstGeom>
          <a:noFill/>
        </p:spPr>
      </p:pic>
      <p:pic>
        <p:nvPicPr>
          <p:cNvPr id="23555" name="Picture 3" descr="E:\Camera\телеф 10 02 21\Camera\IMG_20210201_1307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1285860"/>
            <a:ext cx="2357436" cy="2857496"/>
          </a:xfrm>
          <a:prstGeom prst="rect">
            <a:avLst/>
          </a:prstGeom>
          <a:noFill/>
        </p:spPr>
      </p:pic>
      <p:pic>
        <p:nvPicPr>
          <p:cNvPr id="23556" name="Picture 4" descr="E:\Camera\телеф 10 02 21\Camera\IMG_20210201_1307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143380"/>
            <a:ext cx="1928826" cy="2714620"/>
          </a:xfrm>
          <a:prstGeom prst="rect">
            <a:avLst/>
          </a:prstGeom>
          <a:noFill/>
        </p:spPr>
      </p:pic>
      <p:sp>
        <p:nvSpPr>
          <p:cNvPr id="20" name="Содержимое 19"/>
          <p:cNvSpPr>
            <a:spLocks noGrp="1"/>
          </p:cNvSpPr>
          <p:nvPr>
            <p:ph idx="1"/>
          </p:nvPr>
        </p:nvSpPr>
        <p:spPr>
          <a:xfrm>
            <a:off x="7286644" y="5286388"/>
            <a:ext cx="1400156" cy="72090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3557" name="Picture 5" descr="E:\Camera\телеф 10 02 21\Camera\IMG_20210201_1308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5984" y="4214818"/>
            <a:ext cx="2071702" cy="2643182"/>
          </a:xfrm>
          <a:prstGeom prst="rect">
            <a:avLst/>
          </a:prstGeom>
          <a:noFill/>
        </p:spPr>
      </p:pic>
      <p:pic>
        <p:nvPicPr>
          <p:cNvPr id="23558" name="Picture 6" descr="E:\Camera\телеф 10 02 21\Camera\IMG_20210201_1310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9124" y="4214818"/>
            <a:ext cx="2143140" cy="2643182"/>
          </a:xfrm>
          <a:prstGeom prst="rect">
            <a:avLst/>
          </a:prstGeom>
          <a:noFill/>
        </p:spPr>
      </p:pic>
      <p:pic>
        <p:nvPicPr>
          <p:cNvPr id="24" name="Picture 7" descr="E:\Camera\телеф 10 02 21\Camera\IMG_20210201_13114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78" y="4286257"/>
            <a:ext cx="2214578" cy="2571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000125" y="785813"/>
            <a:ext cx="7024688" cy="5762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мелкой моторики:</a:t>
            </a:r>
            <a:endParaRPr lang="ru-RU" sz="3200" dirty="0" smtClean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500" y="1357299"/>
            <a:ext cx="7921625" cy="1714512"/>
          </a:xfrm>
        </p:spPr>
        <p:txBody>
          <a:bodyPr>
            <a:noAutofit/>
          </a:bodyPr>
          <a:lstStyle/>
          <a:p>
            <a:pPr indent="17463">
              <a:buFont typeface="Wingdings 2" pitchFamily="18" charset="2"/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Этот вид деятельности способствует речевому развитию, выработке основных элементарных умений, формированию графических навыков у обучающегося С ОВЗ. </a:t>
            </a:r>
            <a:endParaRPr lang="ru-RU" dirty="0" smtClean="0">
              <a:solidFill>
                <a:srgbClr val="7030A0"/>
              </a:solidFill>
              <a:latin typeface="Calibri" pitchFamily="34" charset="0"/>
              <a:cs typeface="Times New Roman" pitchFamily="18" charset="0"/>
            </a:endParaRPr>
          </a:p>
          <a:p>
            <a:pPr indent="17463">
              <a:buFont typeface="Wingdings 2" pitchFamily="18" charset="2"/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8" name="Рисунок 7" descr="E:\Camera\телеф 10 02 21\Новая папка\Camera\IMG_20210210_08590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3071810"/>
            <a:ext cx="278608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Camera\телеф селез\Camera\IMG_20210215_1133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071810"/>
            <a:ext cx="2714644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692150"/>
            <a:ext cx="7921625" cy="576263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общей моторики: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Объект 2"/>
          <p:cNvSpPr>
            <a:spLocks noGrp="1"/>
          </p:cNvSpPr>
          <p:nvPr>
            <p:ph idx="1"/>
          </p:nvPr>
        </p:nvSpPr>
        <p:spPr>
          <a:xfrm>
            <a:off x="642938" y="1428750"/>
            <a:ext cx="8064500" cy="1871663"/>
          </a:xfrm>
        </p:spPr>
        <p:txBody>
          <a:bodyPr>
            <a:normAutofit fontScale="85000" lnSpcReduction="20000"/>
          </a:bodyPr>
          <a:lstStyle/>
          <a:p>
            <a:pPr indent="17463">
              <a:buFont typeface="Wingdings 2" pitchFamily="18" charset="2"/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Оздоровительные паузы – </a:t>
            </a:r>
            <a:r>
              <a:rPr lang="ru-RU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физминутки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провожу с Женей в игровой форме в середине занятия.  Они направлены на нормализацию мышечного тонуса, исправление неправильных поз, запоминание серии двигательных актов, воспитание быстроты реакции на словесные инструкции. </a:t>
            </a:r>
            <a:endParaRPr lang="ru-RU" dirty="0" smtClean="0">
              <a:solidFill>
                <a:srgbClr val="7030A0"/>
              </a:solidFill>
            </a:endParaRPr>
          </a:p>
        </p:txBody>
      </p:sp>
      <p:pic>
        <p:nvPicPr>
          <p:cNvPr id="5" name="Picture 1" descr="E:\Camera\телеф селез\Camera\IMG_20210215_114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3357562"/>
            <a:ext cx="2411033" cy="3214710"/>
          </a:xfrm>
          <a:prstGeom prst="rect">
            <a:avLst/>
          </a:prstGeom>
          <a:noFill/>
        </p:spPr>
      </p:pic>
      <p:pic>
        <p:nvPicPr>
          <p:cNvPr id="7" name="Рисунок 6" descr="E:\Camera\телеф селез\Camera\IMG_20210215_1144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286124"/>
            <a:ext cx="235745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143000"/>
          </a:xfrm>
        </p:spPr>
        <p:txBody>
          <a:bodyPr>
            <a:normAutofit fontScale="90000"/>
          </a:bodyPr>
          <a:lstStyle/>
          <a:p>
            <a:pPr marL="609600" indent="-609600">
              <a:defRPr/>
            </a:pPr>
            <a:r>
              <a:rPr lang="ru-RU" sz="1800" dirty="0" err="1" smtClean="0">
                <a:solidFill>
                  <a:srgbClr val="7030A0"/>
                </a:solidFill>
              </a:rPr>
              <a:t>Песокотероапия</a:t>
            </a:r>
            <a:r>
              <a:rPr lang="ru-RU" sz="1800" dirty="0" smtClean="0">
                <a:solidFill>
                  <a:srgbClr val="7030A0"/>
                </a:solidFill>
              </a:rPr>
              <a:t>.</a:t>
            </a:r>
            <a:br>
              <a:rPr lang="ru-RU" sz="1800" dirty="0" smtClean="0">
                <a:solidFill>
                  <a:srgbClr val="7030A0"/>
                </a:solidFill>
              </a:rPr>
            </a:br>
            <a:r>
              <a:rPr lang="ru-RU" sz="1600" dirty="0" smtClean="0">
                <a:solidFill>
                  <a:srgbClr val="7030A0"/>
                </a:solidFill>
              </a:rPr>
              <a:t> Естественная потребность ребенка </a:t>
            </a:r>
            <a:r>
              <a:rPr lang="ru-RU" sz="1600" i="1" dirty="0" smtClean="0">
                <a:solidFill>
                  <a:srgbClr val="7030A0"/>
                </a:solidFill>
              </a:rPr>
              <a:t>«возиться»</a:t>
            </a:r>
            <a:r>
              <a:rPr lang="ru-RU" sz="1600" dirty="0" smtClean="0">
                <a:solidFill>
                  <a:srgbClr val="7030A0"/>
                </a:solidFill>
              </a:rPr>
              <a:t> с песком, определяет возможности использовать песочницу в своей работе. Помимо общепринятых направлений я  в  своей работе  применяю </a:t>
            </a:r>
            <a:r>
              <a:rPr lang="ru-RU" sz="1600" dirty="0" err="1" smtClean="0">
                <a:solidFill>
                  <a:srgbClr val="7030A0"/>
                </a:solidFill>
              </a:rPr>
              <a:t>песокотерапию</a:t>
            </a:r>
            <a:r>
              <a:rPr lang="ru-RU" sz="1600" dirty="0" smtClean="0">
                <a:solidFill>
                  <a:srgbClr val="7030A0"/>
                </a:solidFill>
              </a:rPr>
              <a:t> для развития речи детей с ОВЗ.</a:t>
            </a:r>
            <a:endParaRPr lang="ru-RU" altLang="ru-RU" sz="1800" dirty="0" smtClean="0">
              <a:solidFill>
                <a:srgbClr val="7030A0"/>
              </a:solidFill>
            </a:endParaRPr>
          </a:p>
        </p:txBody>
      </p:sp>
      <p:pic>
        <p:nvPicPr>
          <p:cNvPr id="7" name="Рисунок 6" descr="F:\Camera\Camera\IMG_20200122_141255.jpg"/>
          <p:cNvPicPr/>
          <p:nvPr/>
        </p:nvPicPr>
        <p:blipFill>
          <a:blip r:embed="rId2" cstate="print"/>
          <a:srcRect l="2000" t="42029" r="12000"/>
          <a:stretch>
            <a:fillRect/>
          </a:stretch>
        </p:blipFill>
        <p:spPr bwMode="auto">
          <a:xfrm>
            <a:off x="5072066" y="1643050"/>
            <a:ext cx="342902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Camera\телеф 10 02 21\Camera\IMG_20210201_1313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9" y="1643050"/>
            <a:ext cx="335758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7166"/>
            <a:ext cx="8686800" cy="106047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400" dirty="0" err="1" smtClean="0">
                <a:solidFill>
                  <a:srgbClr val="7030A0"/>
                </a:solidFill>
              </a:rPr>
              <a:t>Куклотерапия</a:t>
            </a:r>
            <a:r>
              <a:rPr lang="ru-RU" sz="1400" b="0" dirty="0" smtClean="0">
                <a:solidFill>
                  <a:srgbClr val="7030A0"/>
                </a:solidFill>
              </a:rPr>
              <a:t> как средство коррекции </a:t>
            </a:r>
            <a:r>
              <a:rPr lang="ru-RU" sz="1400" b="0" dirty="0" err="1" smtClean="0">
                <a:solidFill>
                  <a:srgbClr val="7030A0"/>
                </a:solidFill>
              </a:rPr>
              <a:t>речи.Поэтому</a:t>
            </a:r>
            <a:r>
              <a:rPr lang="ru-RU" sz="1400" b="0" dirty="0" smtClean="0">
                <a:solidFill>
                  <a:srgbClr val="7030A0"/>
                </a:solidFill>
              </a:rPr>
              <a:t> разработка новых технологий интегрированного подхода к содержанию логопедических занятий весьма актуальна. Исходя из этого, я решила дополнить логопедическую работу театрализованной игрой. В результате поиска новых форм и методов обучения детей с общим недоразвитием речи и фонетико-фонематическим недоразвитием речи в мою работу вошла инновационная технология – </a:t>
            </a:r>
            <a:r>
              <a:rPr lang="ru-RU" sz="1400" b="0" dirty="0" err="1" smtClean="0">
                <a:solidFill>
                  <a:srgbClr val="7030A0"/>
                </a:solidFill>
              </a:rPr>
              <a:t>куклотерапия</a:t>
            </a:r>
            <a:r>
              <a:rPr lang="ru-RU" sz="1400" b="0" dirty="0" smtClean="0">
                <a:solidFill>
                  <a:srgbClr val="7030A0"/>
                </a:solidFill>
              </a:rPr>
              <a:t>, делающая занятия интересными и эмоционально окрашенными.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400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8572528" y="6357958"/>
            <a:ext cx="114272" cy="285752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pic>
        <p:nvPicPr>
          <p:cNvPr id="7" name="Рисунок 6" descr="E:\Camera\телеф 10 02 21\Новая папка\Camera\IMG_20210210_1143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643050"/>
            <a:ext cx="3714776" cy="432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Camera\телеф 10 02 21\Новая папка\Camera\IMG_20210210_1143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571612"/>
            <a:ext cx="3500462" cy="43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:\Camera\Camera\IMG_20200127_11344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928802"/>
            <a:ext cx="228601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defRPr/>
            </a:pPr>
            <a:r>
              <a:rPr lang="ru-RU" sz="2000" dirty="0" smtClean="0"/>
              <a:t> 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Times New Roman" pitchFamily="18" charset="0"/>
              </a:rPr>
              <a:t>Сказкотерапия</a:t>
            </a:r>
            <a:r>
              <a:rPr lang="ru-RU" sz="1200" b="0" dirty="0" smtClean="0">
                <a:solidFill>
                  <a:srgbClr val="7030A0"/>
                </a:solidFill>
                <a:latin typeface="Arial Narrow" pitchFamily="34" charset="0"/>
              </a:rPr>
              <a:t> способствует </a:t>
            </a:r>
            <a:r>
              <a:rPr lang="ru-RU" sz="1200" dirty="0" smtClean="0">
                <a:solidFill>
                  <a:srgbClr val="7030A0"/>
                </a:solidFill>
                <a:latin typeface="Arial Narrow" pitchFamily="34" charset="0"/>
              </a:rPr>
              <a:t>автоматизации и дифференциации звуков в связной речи</a:t>
            </a:r>
            <a:r>
              <a:rPr lang="ru-RU" sz="1200" b="0" dirty="0" smtClean="0">
                <a:solidFill>
                  <a:srgbClr val="7030A0"/>
                </a:solidFill>
                <a:latin typeface="Arial Narrow" pitchFamily="34" charset="0"/>
              </a:rPr>
              <a:t> младших школьников. </a:t>
            </a:r>
            <a:r>
              <a:rPr lang="ru-RU" sz="1200" b="0" dirty="0" smtClean="0">
                <a:solidFill>
                  <a:srgbClr val="7030A0"/>
                </a:solidFill>
              </a:rPr>
              <a:t>Кроме того, огромные возможности предоставляет </a:t>
            </a:r>
            <a:r>
              <a:rPr lang="ru-RU" sz="1200" b="0" dirty="0" err="1" smtClean="0">
                <a:solidFill>
                  <a:srgbClr val="7030A0"/>
                </a:solidFill>
              </a:rPr>
              <a:t>сказкотерапия</a:t>
            </a:r>
            <a:r>
              <a:rPr lang="ru-RU" sz="1200" b="0" dirty="0" smtClean="0">
                <a:solidFill>
                  <a:srgbClr val="7030A0"/>
                </a:solidFill>
              </a:rPr>
              <a:t> как метод в работе над </a:t>
            </a:r>
            <a:r>
              <a:rPr lang="ru-RU" sz="1200" b="0" dirty="0" err="1" smtClean="0">
                <a:solidFill>
                  <a:srgbClr val="7030A0"/>
                </a:solidFill>
              </a:rPr>
              <a:t>дисграфией</a:t>
            </a:r>
            <a:r>
              <a:rPr lang="ru-RU" sz="1200" b="0" dirty="0" smtClean="0">
                <a:solidFill>
                  <a:srgbClr val="7030A0"/>
                </a:solidFill>
              </a:rPr>
              <a:t>. </a:t>
            </a:r>
            <a:r>
              <a:rPr lang="ru-RU" sz="1200" b="0" dirty="0" smtClean="0">
                <a:solidFill>
                  <a:srgbClr val="7030A0"/>
                </a:solidFill>
                <a:latin typeface="Arial Narrow" pitchFamily="34" charset="0"/>
              </a:rPr>
              <a:t>У детей со сложными речевыми нарушениями наблюдается стойкость дефектов звукопроизношения. Для получения устойчивого результата я в работе с такими детьми делаем многочисленные повторы слов, фраз на определенные группы звуков. Все это с успехом можно отрабатывать в процессе рассказывания и драматизации сказок, так как в них очень часто используются приговорки, </a:t>
            </a:r>
            <a:r>
              <a:rPr lang="ru-RU" sz="1200" b="0" dirty="0" err="1" smtClean="0">
                <a:solidFill>
                  <a:srgbClr val="7030A0"/>
                </a:solidFill>
                <a:latin typeface="Arial Narrow" pitchFamily="34" charset="0"/>
              </a:rPr>
              <a:t>заклички</a:t>
            </a:r>
            <a:r>
              <a:rPr lang="ru-RU" sz="1200" b="0" dirty="0" smtClean="0">
                <a:solidFill>
                  <a:srgbClr val="7030A0"/>
                </a:solidFill>
                <a:latin typeface="Arial Narrow" pitchFamily="34" charset="0"/>
              </a:rPr>
              <a:t>, песенки – повторы. Евгений  с удовольствием запоминают небольшие по объему стихотворные формы, которые могут повторяться в процессе рассказывания сказок несколько раз. Звучание этих приговорок помогают ребенку наладить эмоциональный контакт и форму речевого общения со взрослыми и со своими сверстниками.</a:t>
            </a:r>
            <a:r>
              <a:rPr lang="ru-RU" sz="1200" b="0" dirty="0" smtClean="0">
                <a:solidFill>
                  <a:srgbClr val="7030A0"/>
                </a:solidFill>
              </a:rPr>
              <a:t> </a:t>
            </a:r>
            <a:endParaRPr lang="ru-RU" sz="1200" dirty="0">
              <a:solidFill>
                <a:srgbClr val="7030A0"/>
              </a:solidFill>
              <a:latin typeface="Arial Narrow" pitchFamily="34" charset="0"/>
            </a:endParaRPr>
          </a:p>
        </p:txBody>
      </p:sp>
      <p:pic>
        <p:nvPicPr>
          <p:cNvPr id="6" name="Рисунок 5" descr="E:\Camera\телеф 10 02 21\Новая папка\Camera\IMG_20210210_0856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1928802"/>
            <a:ext cx="242889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E:\Camera\телеф 10 02 21\Camera\IMG_20210129_0946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2357430"/>
            <a:ext cx="3000378" cy="4000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Оснащение логопедического кабинета</a:t>
            </a:r>
            <a:endParaRPr lang="ru-RU" sz="2000" dirty="0"/>
          </a:p>
        </p:txBody>
      </p:sp>
      <p:pic>
        <p:nvPicPr>
          <p:cNvPr id="4" name="Содержимое 3" descr="H:\портфолио 2020 г учитель-логопед\Раздел 4.Приложение\Предметно-развивающ среда\IMG_20200122_14123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407196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:\портфолио 2020 г учитель-логопед\Раздел 4.Приложение\Предметно-развивающ среда\IMG_20200122_1412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142984"/>
            <a:ext cx="428628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портфолио 2020 г учитель-логопед\Раздел 4.Приложение\Предметно-развивающ среда\IMG_20200122_1411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14752"/>
            <a:ext cx="392909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портфолио 2020 г учитель-логопед\Раздел 4.Приложение\Предметно-развивающ среда\IMG_20200122_1411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714752"/>
            <a:ext cx="457203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Оснащение логопедического кабинета</a:t>
            </a:r>
            <a:endParaRPr lang="ru-RU" sz="2000" dirty="0"/>
          </a:p>
        </p:txBody>
      </p:sp>
      <p:pic>
        <p:nvPicPr>
          <p:cNvPr id="4" name="Содержимое 3" descr="H:\портфолио 2020 г учитель-логопед\Раздел 4.Приложение\Предметно-развивающ среда\IMG_20200122_14123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407196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:\портфолио 2020 г учитель-логопед\Раздел 4.Приложение\Предметно-развивающ среда\IMG_20200122_1412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142984"/>
            <a:ext cx="428628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портфолио 2020 г учитель-логопед\Раздел 4.Приложение\Предметно-развивающ среда\IMG_20200122_1411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14752"/>
            <a:ext cx="392909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портфолио 2020 г учитель-логопед\Раздел 4.Приложение\Предметно-развивающ среда\IMG_20200122_14115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714752"/>
            <a:ext cx="457203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1600" u="sng" dirty="0" smtClean="0">
                <a:solidFill>
                  <a:srgbClr val="7030A0"/>
                </a:solidFill>
              </a:rPr>
              <a:t>Работа с родителями.</a:t>
            </a:r>
            <a:br>
              <a:rPr lang="ru-RU" sz="1600" u="sng" dirty="0" smtClean="0">
                <a:solidFill>
                  <a:srgbClr val="7030A0"/>
                </a:solidFill>
              </a:rPr>
            </a:br>
            <a:r>
              <a:rPr lang="ru-RU" sz="1600" b="0" dirty="0" smtClean="0">
                <a:solidFill>
                  <a:srgbClr val="7030A0"/>
                </a:solidFill>
              </a:rPr>
              <a:t>Помогаю родителям понять, как важно правильно формировать речь детей,</a:t>
            </a:r>
            <a:br>
              <a:rPr lang="ru-RU" sz="1600" b="0" dirty="0" smtClean="0">
                <a:solidFill>
                  <a:srgbClr val="7030A0"/>
                </a:solidFill>
              </a:rPr>
            </a:br>
            <a:r>
              <a:rPr lang="ru-RU" sz="1600" b="0" dirty="0" smtClean="0">
                <a:solidFill>
                  <a:srgbClr val="7030A0"/>
                </a:solidFill>
              </a:rPr>
              <a:t>разъяснить и показать им, в чем состоит логопедическая работа, вовлечение семьи в образовательный процесс (приобретая теоретические знания, через совместную деятельность родителей, детей и логопеда.</a:t>
            </a:r>
            <a:br>
              <a:rPr lang="ru-RU" sz="1600" b="0" dirty="0" smtClean="0">
                <a:solidFill>
                  <a:srgbClr val="7030A0"/>
                </a:solidFill>
              </a:rPr>
            </a:br>
            <a:r>
              <a:rPr lang="ru-RU" sz="1600" b="0" dirty="0" smtClean="0">
                <a:solidFill>
                  <a:srgbClr val="7030A0"/>
                </a:solidFill>
              </a:rPr>
              <a:t>Подчеркнуть полезность разумных требований к ребенку, необходимость закрепления, достигнутого на занятиях.</a:t>
            </a:r>
            <a:endParaRPr lang="ru-RU" sz="1600" b="0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 descr="F:\Camera\IMG_20191129_12551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928802"/>
            <a:ext cx="339447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AppData\Local\Microsoft\Windows\Temporary Internet Files\Content.Word\IMG_20210211_140054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714744" y="1928802"/>
            <a:ext cx="2857520" cy="4429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AppData\Local\Microsoft\Windows\Temporary Internet Files\Content.Word\IMG_20210211_143140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643702" y="1928802"/>
            <a:ext cx="2357454" cy="4429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650" y="765175"/>
            <a:ext cx="7704138" cy="5543550"/>
          </a:xfrm>
        </p:spPr>
        <p:txBody>
          <a:bodyPr rtlCol="0">
            <a:normAutofit/>
          </a:bodyPr>
          <a:lstStyle/>
          <a:p>
            <a:pPr marL="90488" indent="-20638">
              <a:buNone/>
              <a:defRPr/>
            </a:pPr>
            <a:r>
              <a:rPr lang="ru-RU" sz="2000" dirty="0" smtClean="0">
                <a:solidFill>
                  <a:srgbClr val="0070C0"/>
                </a:solidFill>
              </a:rPr>
              <a:t>«Забота о человеческом здоровье, тем более здоровье ребенка - это, прежде всего, забота о гармонической полноте всех физических и духовных сил, и венцом этой гармонии является радость творчества».</a:t>
            </a:r>
            <a:br>
              <a:rPr lang="ru-RU" sz="2000" dirty="0" smtClean="0">
                <a:solidFill>
                  <a:srgbClr val="0070C0"/>
                </a:solidFill>
              </a:rPr>
            </a:br>
            <a:r>
              <a:rPr lang="ru-RU" sz="2000" dirty="0" smtClean="0">
                <a:solidFill>
                  <a:srgbClr val="0070C0"/>
                </a:solidFill>
              </a:rPr>
              <a:t>В.А.Сухомлинский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endParaRPr lang="ru-RU" sz="2000" dirty="0" smtClean="0">
              <a:solidFill>
                <a:srgbClr val="0070C0"/>
              </a:solidFill>
            </a:endParaRP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E:\Camera\телеф 10 02 21\Camera\IMG_20210201_13052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357430"/>
            <a:ext cx="3357586" cy="396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E:\Camera\телеф 10 02 21\Camera\IMG_20210201_1313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357430"/>
            <a:ext cx="3000396" cy="40005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1600" u="sng" dirty="0" smtClean="0">
                <a:solidFill>
                  <a:srgbClr val="7030A0"/>
                </a:solidFill>
              </a:rPr>
              <a:t/>
            </a:r>
            <a:br>
              <a:rPr lang="ru-RU" sz="1600" u="sng" dirty="0" smtClean="0">
                <a:solidFill>
                  <a:srgbClr val="7030A0"/>
                </a:solidFill>
              </a:rPr>
            </a:br>
            <a:r>
              <a:rPr lang="ru-RU" sz="1600" u="sng" dirty="0" smtClean="0">
                <a:solidFill>
                  <a:srgbClr val="7030A0"/>
                </a:solidFill>
              </a:rPr>
              <a:t/>
            </a:r>
            <a:br>
              <a:rPr lang="ru-RU" sz="1600" u="sng" dirty="0" smtClean="0">
                <a:solidFill>
                  <a:srgbClr val="7030A0"/>
                </a:solidFill>
              </a:rPr>
            </a:br>
            <a:r>
              <a:rPr lang="ru-RU" sz="1600" u="sng" dirty="0" smtClean="0">
                <a:solidFill>
                  <a:srgbClr val="7030A0"/>
                </a:solidFill>
              </a:rPr>
              <a:t>Работа с родителями.</a:t>
            </a:r>
            <a:br>
              <a:rPr lang="ru-RU" sz="1600" u="sng" dirty="0" smtClean="0">
                <a:solidFill>
                  <a:srgbClr val="7030A0"/>
                </a:solidFill>
              </a:rPr>
            </a:br>
            <a:r>
              <a:rPr lang="ru-RU" sz="1600" b="0" dirty="0" smtClean="0">
                <a:solidFill>
                  <a:srgbClr val="7030A0"/>
                </a:solidFill>
              </a:rPr>
              <a:t>Помогаю родителям  Селезнёвой Марии Викторовне и её мужу  Сергею Александровичу  понять, как важно правильно формировать речь детей с ОВЗ,</a:t>
            </a:r>
            <a:br>
              <a:rPr lang="ru-RU" sz="1600" b="0" dirty="0" smtClean="0">
                <a:solidFill>
                  <a:srgbClr val="7030A0"/>
                </a:solidFill>
              </a:rPr>
            </a:br>
            <a:r>
              <a:rPr lang="ru-RU" sz="1600" b="0" dirty="0" smtClean="0">
                <a:solidFill>
                  <a:srgbClr val="7030A0"/>
                </a:solidFill>
              </a:rPr>
              <a:t>разъяснить и показать им, в чем состоит логопедическая работа, вовлечение семьи в образовательный процесс (приобретая теоретические знания, через совместную деятельность родителей, детей и логопеда.</a:t>
            </a:r>
            <a:br>
              <a:rPr lang="ru-RU" sz="1600" b="0" dirty="0" smtClean="0">
                <a:solidFill>
                  <a:srgbClr val="7030A0"/>
                </a:solidFill>
              </a:rPr>
            </a:br>
            <a:r>
              <a:rPr lang="ru-RU" sz="1600" b="0" dirty="0" smtClean="0">
                <a:solidFill>
                  <a:srgbClr val="7030A0"/>
                </a:solidFill>
              </a:rPr>
              <a:t>Подчеркнуть полезность разумных требований к ребенку, необходимость закрепления, достигнутого на занятиях.</a:t>
            </a:r>
            <a:endParaRPr lang="ru-RU" sz="1600" b="0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F:\Camera\Camera\IMG_20200127_1351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1857364"/>
            <a:ext cx="214314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AppData\Local\Microsoft\Windows\Temporary Internet Files\Content.Word\IMG_20210211_140054.jpg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714744" y="1857364"/>
            <a:ext cx="3028950" cy="4049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AppData\Local\Microsoft\Windows\Temporary Internet Files\Content.Word\IMG_20210211_135937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42910" y="1857364"/>
            <a:ext cx="2819400" cy="40719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457200" y="2857496"/>
            <a:ext cx="5400684" cy="3149795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/>
          </a:bodyPr>
          <a:lstStyle/>
          <a:p>
            <a:pPr fontAlgn="base"/>
            <a:r>
              <a:rPr lang="ru-RU" sz="1600" u="sng" dirty="0" smtClean="0">
                <a:solidFill>
                  <a:srgbClr val="7030A0"/>
                </a:solidFill>
              </a:rPr>
              <a:t>Взаимодействие с педагогами. </a:t>
            </a:r>
            <a:r>
              <a:rPr lang="ru-RU" sz="1600" dirty="0" smtClean="0">
                <a:solidFill>
                  <a:srgbClr val="7030A0"/>
                </a:solidFill>
              </a:rPr>
              <a:t/>
            </a:r>
            <a:br>
              <a:rPr lang="ru-RU" sz="1600" dirty="0" smtClean="0">
                <a:solidFill>
                  <a:srgbClr val="7030A0"/>
                </a:solidFill>
              </a:rPr>
            </a:br>
            <a:r>
              <a:rPr lang="ru-RU" sz="1600" dirty="0" smtClean="0"/>
              <a:t> </a:t>
            </a:r>
            <a:r>
              <a:rPr lang="ru-RU" sz="1600" b="0" dirty="0" smtClean="0">
                <a:solidFill>
                  <a:srgbClr val="7030A0"/>
                </a:solidFill>
                <a:cs typeface="Aparajita" pitchFamily="34" charset="0"/>
              </a:rPr>
              <a:t>В МБОУ СОШ  п. Березовый провела мастер-класс, целью которого – «Применение </a:t>
            </a:r>
            <a:r>
              <a:rPr lang="ru-RU" sz="1600" b="0" dirty="0" err="1" smtClean="0">
                <a:solidFill>
                  <a:srgbClr val="7030A0"/>
                </a:solidFill>
                <a:cs typeface="Aparajita" pitchFamily="34" charset="0"/>
              </a:rPr>
              <a:t>арт-терапии</a:t>
            </a:r>
            <a:r>
              <a:rPr lang="ru-RU" sz="1600" b="0" dirty="0" smtClean="0">
                <a:solidFill>
                  <a:srgbClr val="7030A0"/>
                </a:solidFill>
                <a:cs typeface="Aparajita" pitchFamily="34" charset="0"/>
              </a:rPr>
              <a:t> в коррекционном  воспитательно-образовательном процессе». </a:t>
            </a:r>
            <a:endParaRPr lang="ru-RU" sz="1300" b="0" dirty="0">
              <a:solidFill>
                <a:srgbClr val="7030A0"/>
              </a:solidFill>
              <a:latin typeface="Arial" pitchFamily="34" charset="0"/>
              <a:cs typeface="Aparajit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571612"/>
            <a:ext cx="3892004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3" descr="C:\Users\User\AppData\Local\Microsoft\Windows\Temporary Internet Files\Content.Word\IMG_20200130_161003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4357694"/>
            <a:ext cx="1894439" cy="2313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3" descr="C:\Users\User\AppData\Local\Microsoft\Windows\Temporary Internet Files\Content.Word\IMG_20200130_161039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500570"/>
            <a:ext cx="2643174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3" descr="C:\Users\User\AppData\Local\Microsoft\Windows\Temporary Internet Files\Content.Word\IMG_20200130_161130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4143372" y="4429132"/>
            <a:ext cx="200026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28736"/>
            <a:ext cx="4362835" cy="274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User\AppData\Local\Microsoft\Windows\Temporary Internet Files\Content.Word\IMG_20200130_16112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250132" y="678637"/>
            <a:ext cx="2357454" cy="400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0" dirty="0" smtClean="0">
                <a:solidFill>
                  <a:srgbClr val="7030A0"/>
                </a:solidFill>
              </a:rPr>
              <a:t>Когда </a:t>
            </a:r>
            <a:r>
              <a:rPr lang="ru-RU" sz="2000" b="0" dirty="0">
                <a:solidFill>
                  <a:srgbClr val="7030A0"/>
                </a:solidFill>
              </a:rPr>
              <a:t>вы сочетаете в своей работе техники </a:t>
            </a:r>
            <a:r>
              <a:rPr lang="ru-RU" sz="2000" b="0" dirty="0" smtClean="0">
                <a:solidFill>
                  <a:srgbClr val="7030A0"/>
                </a:solidFill>
              </a:rPr>
              <a:t> арт-терапии</a:t>
            </a:r>
            <a:r>
              <a:rPr lang="ru-RU" sz="2000" b="0" dirty="0">
                <a:solidFill>
                  <a:srgbClr val="7030A0"/>
                </a:solidFill>
              </a:rPr>
              <a:t>, вы можете быстро добиться положительных результатов. </a:t>
            </a:r>
            <a:br>
              <a:rPr lang="ru-RU" sz="2000" b="0" dirty="0">
                <a:solidFill>
                  <a:srgbClr val="7030A0"/>
                </a:solidFill>
              </a:rPr>
            </a:br>
            <a:r>
              <a:rPr lang="ru-RU" sz="2000" b="0" dirty="0">
                <a:solidFill>
                  <a:srgbClr val="7030A0"/>
                </a:solidFill>
              </a:rPr>
              <a:t>Такая деятельность необычна, интересна и увлекательна, что </a:t>
            </a:r>
            <a:r>
              <a:rPr lang="ru-RU" sz="2000" b="0" dirty="0" smtClean="0">
                <a:solidFill>
                  <a:srgbClr val="7030A0"/>
                </a:solidFill>
              </a:rPr>
              <a:t>помогает участникам  наладить </a:t>
            </a:r>
            <a:r>
              <a:rPr lang="ru-RU" sz="2000" b="0" dirty="0">
                <a:solidFill>
                  <a:srgbClr val="7030A0"/>
                </a:solidFill>
              </a:rPr>
              <a:t>взаимодействие и достичь желаемого </a:t>
            </a:r>
            <a:r>
              <a:rPr lang="ru-RU" sz="2200" b="0" dirty="0">
                <a:solidFill>
                  <a:srgbClr val="7030A0"/>
                </a:solidFill>
              </a:rPr>
              <a:t>эффекта.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 descr="C:\Users\User\AppData\Local\Microsoft\Windows\Temporary Internet Files\Content.Word\IMG_20200130_1611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357818" y="500041"/>
            <a:ext cx="2571767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AppData\Local\Microsoft\Windows\Temporary Internet Files\Content.Word\IMG_20200130_16112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929066"/>
            <a:ext cx="407196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AppData\Local\Microsoft\Windows\Temporary Internet Files\Content.Word\IMG_20200130_1611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206826" y="3294239"/>
            <a:ext cx="287375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19864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B0F0"/>
                </a:solidFill>
              </a:rPr>
              <a:t>Взаимодействие с педагогами.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Принимала участие в краевом модельном семинаре «Ресурсное сопровождение инклюзивного образования обучающихся с ОВЗ и инвалидностью»г Хабаровск.(5-6 марта 2020 г)</a:t>
            </a:r>
            <a:endParaRPr lang="ru-RU" sz="1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3894506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C:\Users\User\AppData\Local\Microsoft\Windows\Temporary Internet Files\Content.Word\IMG_20200306_1317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821916" y="1678754"/>
            <a:ext cx="5429263" cy="4929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>КГБОУ«Школа -интернат №5»,</a:t>
            </a:r>
            <a:r>
              <a:rPr lang="ru-RU" sz="2000" smtClean="0">
                <a:solidFill>
                  <a:srgbClr val="7030A0"/>
                </a:solidFill>
              </a:rPr>
              <a:t>г Хабаровск .Педагоги , </a:t>
            </a:r>
            <a:r>
              <a:rPr lang="ru-RU" sz="2000" dirty="0" smtClean="0">
                <a:solidFill>
                  <a:srgbClr val="7030A0"/>
                </a:solidFill>
              </a:rPr>
              <a:t>реализующие АООП УО(вариант 1,вариант 2)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4" name="Содержимое 3" descr="C:\Users\User\AppData\Local\Microsoft\Windows\Temporary Internet Files\Content.Word\IMG_20200306_110026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4500570"/>
            <a:ext cx="278608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AppData\Local\Microsoft\Windows\Temporary Internet Files\Content.Word\IMG_20200306_1048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857364"/>
            <a:ext cx="2571736" cy="400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AppData\Local\Microsoft\Windows\Temporary Internet Files\Content.Word\IMG_20200306_1047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857364"/>
            <a:ext cx="2940050" cy="392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AppData\Local\Microsoft\Windows\Temporary Internet Files\Content.Word\IMG_20200306_1132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1500174"/>
            <a:ext cx="3071834" cy="274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642909" y="642919"/>
          <a:ext cx="8043891" cy="3285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1297"/>
                <a:gridCol w="2681297"/>
                <a:gridCol w="2681297"/>
              </a:tblGrid>
              <a:tr h="2926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2018-2019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2019-2020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8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Познавательная активность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62%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75%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4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Общая осведомленность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8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Социально-бытовая ориентация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55%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63%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4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Зрительный гнозис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4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Слуховой гнозис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4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Тактильный гнозис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72%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80%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8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Пространственный гнозис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76%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80%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4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 Внимание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8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Мнестическая деятельность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80%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98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Мыслительная деятельность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78%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22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Речевое развитие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70%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80%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r>
              <a:rPr lang="ru-RU" sz="1200" dirty="0" smtClean="0"/>
              <a:t>Результативность логопедической работы с Селезневым Евгением ученика с ОВЗ за 2018-2019 и 2019-2020 </a:t>
            </a:r>
            <a:r>
              <a:rPr lang="ru-RU" sz="1200" dirty="0" err="1" smtClean="0"/>
              <a:t>гг</a:t>
            </a:r>
            <a:r>
              <a:rPr lang="ru-RU" sz="1200" dirty="0" smtClean="0"/>
              <a:t> (Познавательная деятельность).</a:t>
            </a:r>
            <a:endParaRPr lang="ru-RU" sz="1200" dirty="0"/>
          </a:p>
        </p:txBody>
      </p:sp>
      <p:graphicFrame>
        <p:nvGraphicFramePr>
          <p:cNvPr id="8" name="Объект 5"/>
          <p:cNvGraphicFramePr/>
          <p:nvPr/>
        </p:nvGraphicFramePr>
        <p:xfrm>
          <a:off x="642910" y="3857628"/>
          <a:ext cx="7224740" cy="2071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7" y="1227139"/>
          <a:ext cx="6000790" cy="2085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3888"/>
                <a:gridCol w="1588451"/>
                <a:gridCol w="1588451"/>
              </a:tblGrid>
              <a:tr h="329405">
                <a:tc>
                  <a:txBody>
                    <a:bodyPr/>
                    <a:lstStyle/>
                    <a:p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Мотивация учебной деятельности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2018-2019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2019-2020</a:t>
                      </a:r>
                      <a:endParaRPr lang="ru-RU" sz="1200" dirty="0"/>
                    </a:p>
                  </a:txBody>
                  <a:tcPr/>
                </a:tc>
              </a:tr>
              <a:tr h="329405">
                <a:tc>
                  <a:txBody>
                    <a:bodyPr/>
                    <a:lstStyle/>
                    <a:p>
                      <a:r>
                        <a:rPr kumimoji="0" lang="ru-RU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Общеучебные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умения и навыки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80%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973"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Самоконтроль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65%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73%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973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405"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</a:t>
                      </a:r>
                      <a:r>
                        <a:rPr kumimoji="0" lang="ru-RU" sz="12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сформированности</a:t>
                      </a: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УУД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65%</a:t>
                      </a:r>
                      <a:endParaRPr lang="ru-RU" sz="12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78%</a:t>
                      </a: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973">
                <a:tc>
                  <a:txBody>
                    <a:bodyPr/>
                    <a:lstStyle/>
                    <a:p>
                      <a:endParaRPr lang="ru-RU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1973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rmAutofit fontScale="90000"/>
          </a:bodyPr>
          <a:lstStyle/>
          <a:p>
            <a:r>
              <a:rPr lang="ru-RU" sz="1400" dirty="0" smtClean="0"/>
              <a:t>Результативность логопедической  работы  с обучающимся Селезнёвым Евгением</a:t>
            </a:r>
            <a:br>
              <a:rPr lang="ru-RU" sz="1400" dirty="0" smtClean="0"/>
            </a:br>
            <a:r>
              <a:rPr lang="ru-RU" sz="1400" dirty="0" smtClean="0"/>
              <a:t>(Учебная  деятельность)</a:t>
            </a:r>
            <a:endParaRPr lang="ru-RU" sz="1400" dirty="0"/>
          </a:p>
        </p:txBody>
      </p:sp>
      <p:graphicFrame>
        <p:nvGraphicFramePr>
          <p:cNvPr id="5" name="Объект 6"/>
          <p:cNvGraphicFramePr/>
          <p:nvPr/>
        </p:nvGraphicFramePr>
        <p:xfrm>
          <a:off x="642910" y="2928934"/>
          <a:ext cx="5786478" cy="214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00729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200" dirty="0" smtClean="0"/>
              <a:t>  </a:t>
            </a:r>
          </a:p>
          <a:p>
            <a:pPr>
              <a:buNone/>
            </a:pPr>
            <a:r>
              <a:rPr lang="ru-RU" sz="1200" dirty="0" smtClean="0"/>
              <a:t>Показатели результативности за 2018-2019 </a:t>
            </a:r>
            <a:r>
              <a:rPr lang="ru-RU" sz="1200" dirty="0" err="1" smtClean="0"/>
              <a:t>уч</a:t>
            </a:r>
            <a:r>
              <a:rPr lang="ru-RU" sz="1200" dirty="0" smtClean="0"/>
              <a:t>. год комплексного речевого развития Селезнева Евгения ученика с ОВЗ 1 класса  системное недоразвитие  речи:</a:t>
            </a:r>
          </a:p>
          <a:p>
            <a:endParaRPr lang="ru-RU" sz="1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flipV="1">
            <a:off x="457200" y="668636"/>
            <a:ext cx="8229600" cy="45719"/>
          </a:xfrm>
        </p:spPr>
        <p:txBody>
          <a:bodyPr>
            <a:normAutofit fontScale="90000"/>
          </a:bodyPr>
          <a:lstStyle/>
          <a:p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85786" y="3500438"/>
            <a:ext cx="6072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Показатели результативности за 2019-2020 </a:t>
            </a:r>
            <a:r>
              <a:rPr lang="ru-RU" sz="1200" dirty="0" err="1" smtClean="0"/>
              <a:t>уч</a:t>
            </a:r>
            <a:r>
              <a:rPr lang="ru-RU" sz="1200" dirty="0" smtClean="0"/>
              <a:t>. год комплексного речевого развития Селезнева Евгения ученика с ОВЗ 2 класса имеющий общее недоразвитие  речи:</a:t>
            </a:r>
            <a:endParaRPr lang="ru-RU" sz="1200" dirty="0"/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1571605" y="785795"/>
          <a:ext cx="5357849" cy="2714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1285852" y="4071942"/>
          <a:ext cx="7143800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4213" y="765175"/>
            <a:ext cx="7848600" cy="5616575"/>
          </a:xfrm>
        </p:spPr>
        <p:txBody>
          <a:bodyPr rtlCol="0">
            <a:normAutofit/>
          </a:bodyPr>
          <a:lstStyle/>
          <a:p>
            <a:pPr indent="-274320" algn="just">
              <a:buNone/>
              <a:defRPr/>
            </a:pPr>
            <a:r>
              <a:rPr lang="ru-RU" sz="1800" dirty="0" smtClean="0">
                <a:solidFill>
                  <a:srgbClr val="7030A0"/>
                </a:solidFill>
              </a:rPr>
              <a:t>Таким образом, по результатам исследования на конец 2019 – 2020  учебного года отмечается положительная динамика письменной речи.</a:t>
            </a:r>
          </a:p>
          <a:p>
            <a:pPr indent="-274320" algn="just">
              <a:buNone/>
              <a:defRPr/>
            </a:pPr>
            <a:endParaRPr lang="ru-RU" sz="1800" b="1" i="1" dirty="0" smtClean="0">
              <a:solidFill>
                <a:srgbClr val="7030A0"/>
              </a:solidFill>
            </a:endParaRPr>
          </a:p>
          <a:p>
            <a:pPr indent="-274320" algn="just">
              <a:buNone/>
              <a:defRPr/>
            </a:pPr>
            <a:r>
              <a:rPr lang="ru-RU" sz="1800" b="1" i="1" dirty="0" smtClean="0">
                <a:solidFill>
                  <a:srgbClr val="7030A0"/>
                </a:solidFill>
              </a:rPr>
              <a:t>Вывод: стабильность динамики речевого развития  Селезнева Евгения говорит об эффективности использования </a:t>
            </a:r>
            <a:r>
              <a:rPr lang="ru-RU" sz="1800" b="1" i="1" dirty="0" err="1" smtClean="0">
                <a:solidFill>
                  <a:srgbClr val="7030A0"/>
                </a:solidFill>
              </a:rPr>
              <a:t>здоровьесберегающихся</a:t>
            </a:r>
            <a:r>
              <a:rPr lang="ru-RU" sz="1800" b="1" i="1" dirty="0" smtClean="0">
                <a:solidFill>
                  <a:srgbClr val="7030A0"/>
                </a:solidFill>
              </a:rPr>
              <a:t> технологий и основных педагогических подходов, методов, обеспечивающих решение поставленных задач: </a:t>
            </a:r>
          </a:p>
          <a:p>
            <a:pPr indent="-274320" algn="just">
              <a:buNone/>
              <a:defRPr/>
            </a:pPr>
            <a:r>
              <a:rPr lang="ru-RU" sz="1800" b="1" dirty="0" smtClean="0">
                <a:solidFill>
                  <a:srgbClr val="7030A0"/>
                </a:solidFill>
                <a:latin typeface="Arial Black" pitchFamily="34" charset="0"/>
                <a:cs typeface="Angsana New" pitchFamily="18" charset="-34"/>
              </a:rPr>
              <a:t>повышению речевой активности;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7030A0"/>
                </a:solidFill>
                <a:latin typeface="Arial Black" pitchFamily="34" charset="0"/>
                <a:cs typeface="Angsana New" pitchFamily="18" charset="-34"/>
              </a:rPr>
              <a:t>повышению </a:t>
            </a:r>
            <a:r>
              <a:rPr lang="ru-RU" sz="1800" b="1" dirty="0" err="1" smtClean="0">
                <a:solidFill>
                  <a:srgbClr val="7030A0"/>
                </a:solidFill>
                <a:latin typeface="Arial Black" pitchFamily="34" charset="0"/>
                <a:cs typeface="Angsana New" pitchFamily="18" charset="-34"/>
              </a:rPr>
              <a:t>обучаемости</a:t>
            </a:r>
            <a:r>
              <a:rPr lang="ru-RU" sz="1800" b="1" dirty="0" smtClean="0">
                <a:solidFill>
                  <a:srgbClr val="7030A0"/>
                </a:solidFill>
                <a:latin typeface="Arial Black" pitchFamily="34" charset="0"/>
                <a:cs typeface="Angsana New" pitchFamily="18" charset="-34"/>
              </a:rPr>
              <a:t>, улучшению внимания;               восприятия;</a:t>
            </a:r>
          </a:p>
          <a:p>
            <a:pPr indent="-274320" algn="just"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7030A0"/>
                </a:solidFill>
                <a:latin typeface="Arial Black" pitchFamily="34" charset="0"/>
                <a:cs typeface="Angsana New" pitchFamily="18" charset="-34"/>
              </a:rPr>
              <a:t>умению видеть, слышать;</a:t>
            </a:r>
          </a:p>
          <a:p>
            <a:pPr indent="-274320" algn="just"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7030A0"/>
                </a:solidFill>
                <a:latin typeface="Arial Black" pitchFamily="34" charset="0"/>
                <a:cs typeface="Angsana New" pitchFamily="18" charset="-34"/>
              </a:rPr>
              <a:t>коррекции поведения и преодолению  психологических трудностей;</a:t>
            </a:r>
          </a:p>
          <a:p>
            <a:pPr indent="-274320" algn="just" fontAlgn="auto">
              <a:spcAft>
                <a:spcPts val="0"/>
              </a:spcAft>
              <a:defRPr/>
            </a:pPr>
            <a:r>
              <a:rPr lang="ru-RU" sz="1800" b="1" dirty="0" smtClean="0">
                <a:solidFill>
                  <a:srgbClr val="7030A0"/>
                </a:solidFill>
                <a:latin typeface="Arial Black" pitchFamily="34" charset="0"/>
                <a:cs typeface="Angsana New" pitchFamily="18" charset="-34"/>
              </a:rPr>
              <a:t>снятию эмоционального напряжения и тревожности.</a:t>
            </a:r>
          </a:p>
          <a:p>
            <a:pPr indent="-274320">
              <a:buNone/>
              <a:defRPr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Таким образом, все вышеперечисленные компоненты, благоприятно влияют на развитие речи детей с ОВЗ.</a:t>
            </a:r>
          </a:p>
          <a:p>
            <a:pPr indent="-274320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 descr="E:\Camera\телеф 10 02 21\Camera\IMG_20210129_0925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400052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E:\Camera\телеф 10 02 21\Camera\IMG_20210129_0939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290"/>
            <a:ext cx="4357718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одержимое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650" y="765175"/>
            <a:ext cx="7704138" cy="5543550"/>
          </a:xfrm>
        </p:spPr>
        <p:txBody>
          <a:bodyPr rtlCol="0">
            <a:normAutofit fontScale="92500" lnSpcReduction="10000"/>
          </a:bodyPr>
          <a:lstStyle/>
          <a:p>
            <a:r>
              <a:rPr lang="ru-RU" sz="2000" dirty="0" smtClean="0">
                <a:solidFill>
                  <a:srgbClr val="7030A0"/>
                </a:solidFill>
              </a:rPr>
              <a:t>Работа учителя – логопеда является одной из важных составляющих сопровождения ребёнка с ОВЗ.</a:t>
            </a:r>
            <a:r>
              <a:rPr lang="ru-RU" sz="2000" b="1" dirty="0" smtClean="0">
                <a:solidFill>
                  <a:srgbClr val="7030A0"/>
                </a:solidFill>
              </a:rPr>
              <a:t> </a:t>
            </a:r>
            <a:r>
              <a:rPr lang="ru-RU" sz="2000" dirty="0" smtClean="0">
                <a:solidFill>
                  <a:srgbClr val="7030A0"/>
                </a:solidFill>
              </a:rPr>
              <a:t>Речевые нарушения затрудняют общение детей, вызывая насмешки сверстников, негативно влияют на усвоение знаний, умений и навыков ребёнка с ОВЗ. В типичной образовательной ситуации реализуется стандартная позиционная схема «учитель—ученик». Первый транслирует знания, второй их усваивает; все это происходит в рамках отработанной классно-урочной схемы. Вторая важнейшая позиционная пара — «наставник—младший товарищ» предполагает ситуацию конструктивного сотрудничества учителя и ученика. Задача наставника (логопеда) — помочь ученику С диагнозом ОВЗ реализовать себя, развить личностные качества, коммуникативные и исследовательские умения. 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“</a:t>
            </a:r>
            <a:r>
              <a:rPr lang="ru-RU" sz="2000" dirty="0" smtClean="0">
                <a:solidFill>
                  <a:srgbClr val="0070C0"/>
                </a:solidFill>
              </a:rPr>
              <a:t>Каждый ребенок способен учиться при создании тех или иных специальных условий” – это одна из основных установок специалистов, реализующих инклюзивную практику. </a:t>
            </a: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C:\Users\User\Desktop\76792 (1).jpe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863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79047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0"/>
            <a:ext cx="43576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портфолио 2020 г учитель-логопед\Раздел 4.Приложение\грамоты\413556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29124" cy="6858000"/>
          </a:xfrm>
          <a:prstGeom prst="rect">
            <a:avLst/>
          </a:prstGeom>
          <a:noFill/>
        </p:spPr>
      </p:pic>
      <p:pic>
        <p:nvPicPr>
          <p:cNvPr id="5" name="Рисунок 4" descr="C:\Users\User\Desktop\Портфолио Караванова (4)\портфолио логопед\34342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0"/>
            <a:ext cx="47148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портфолио 2020 г учитель-логопед\Раздел 4.Приложение\грамоты\413588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0"/>
            <a:ext cx="521497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Users\User\AppData\Local\Microsoft\Windows\Temporary Internet Files\Content.Word\IMG_20200319_142050.jpg"/>
          <p:cNvPicPr>
            <a:picLocks noGrp="1"/>
          </p:cNvPicPr>
          <p:nvPr>
            <p:ph idx="1"/>
          </p:nvPr>
        </p:nvPicPr>
        <p:blipFill>
          <a:blip r:embed="rId2" cstate="print"/>
          <a:srcRect b="3156"/>
          <a:stretch>
            <a:fillRect/>
          </a:stretch>
        </p:blipFill>
        <p:spPr bwMode="auto">
          <a:xfrm rot="5400000">
            <a:off x="-1237440" y="1237442"/>
            <a:ext cx="6857998" cy="438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AppData\Local\Microsoft\Windows\Temporary Internet Files\Content.Word\IMG_20200319_142102.jpg"/>
          <p:cNvPicPr/>
          <p:nvPr/>
        </p:nvPicPr>
        <p:blipFill>
          <a:blip r:embed="rId3" cstate="print"/>
          <a:srcRect b="4536"/>
          <a:stretch>
            <a:fillRect/>
          </a:stretch>
        </p:blipFill>
        <p:spPr bwMode="auto">
          <a:xfrm rot="5400000">
            <a:off x="3286122" y="1000123"/>
            <a:ext cx="6858000" cy="4857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60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Impact"/>
              </a:rPr>
              <a:t>Спасибо за внимание! </a:t>
            </a:r>
          </a:p>
          <a:p>
            <a:endParaRPr lang="ru-RU" sz="6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3214686"/>
            <a:ext cx="8169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Impact"/>
              </a:rPr>
              <a:t>Сказочного  всем  настроения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5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42852"/>
            <a:ext cx="2592388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 descr="9a22522c5539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4000504"/>
            <a:ext cx="2089150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Camera\телеф 10 02 21\Новая папка\Camera\IMG_20210210_11413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3857628"/>
            <a:ext cx="2239959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07950" y="1196975"/>
            <a:ext cx="8928100" cy="5400675"/>
          </a:xfrm>
        </p:spPr>
        <p:txBody>
          <a:bodyPr rtlCol="0">
            <a:normAutofit/>
          </a:bodyPr>
          <a:lstStyle/>
          <a:p>
            <a:pPr>
              <a:lnSpc>
                <a:spcPct val="80000"/>
              </a:lnSpc>
              <a:buFont typeface="Wingdings 3" charset="2"/>
              <a:buChar char=""/>
              <a:defRPr/>
            </a:pPr>
            <a:endParaRPr lang="ru-RU" sz="1800" b="1" dirty="0" smtClean="0">
              <a:solidFill>
                <a:srgbClr val="7030A0"/>
              </a:solidFill>
            </a:endParaRPr>
          </a:p>
          <a:p>
            <a:pPr>
              <a:lnSpc>
                <a:spcPct val="80000"/>
              </a:lnSpc>
              <a:buFont typeface="Wingdings 3" charset="2"/>
              <a:buChar char=""/>
              <a:defRPr/>
            </a:pPr>
            <a:endParaRPr lang="ru-RU" sz="1800" b="1" dirty="0" smtClean="0">
              <a:solidFill>
                <a:srgbClr val="7030A0"/>
              </a:solidFill>
            </a:endParaRPr>
          </a:p>
          <a:p>
            <a:pPr>
              <a:lnSpc>
                <a:spcPct val="80000"/>
              </a:lnSpc>
              <a:buFont typeface="Wingdings 3" charset="2"/>
              <a:buChar char=""/>
              <a:defRPr/>
            </a:pPr>
            <a:r>
              <a:rPr lang="ru-RU" sz="1800" b="1" dirty="0" smtClean="0">
                <a:solidFill>
                  <a:srgbClr val="7030A0"/>
                </a:solidFill>
              </a:rPr>
              <a:t>Динамические игры и паузы </a:t>
            </a:r>
            <a:endParaRPr lang="ru-RU" sz="1800" dirty="0" smtClean="0">
              <a:solidFill>
                <a:srgbClr val="7030A0"/>
              </a:solidFill>
            </a:endParaRPr>
          </a:p>
          <a:p>
            <a:r>
              <a:rPr lang="ru-RU" sz="1800" b="1" dirty="0" smtClean="0">
                <a:solidFill>
                  <a:srgbClr val="7030A0"/>
                </a:solidFill>
              </a:rPr>
              <a:t>Упражнения для глаз</a:t>
            </a:r>
            <a:endParaRPr lang="ru-RU" sz="1800" dirty="0" smtClean="0">
              <a:solidFill>
                <a:srgbClr val="7030A0"/>
              </a:solidFill>
            </a:endParaRPr>
          </a:p>
          <a:p>
            <a:r>
              <a:rPr lang="ru-RU" sz="1800" b="1" dirty="0" smtClean="0">
                <a:solidFill>
                  <a:srgbClr val="7030A0"/>
                </a:solidFill>
              </a:rPr>
              <a:t>Мимические упражнения </a:t>
            </a:r>
            <a:r>
              <a:rPr lang="ru-RU" sz="1800" dirty="0" smtClean="0">
                <a:solidFill>
                  <a:srgbClr val="7030A0"/>
                </a:solidFill>
              </a:rPr>
              <a:t/>
            </a:r>
            <a:br>
              <a:rPr lang="ru-RU" sz="1800" dirty="0" smtClean="0">
                <a:solidFill>
                  <a:srgbClr val="7030A0"/>
                </a:solidFill>
              </a:rPr>
            </a:br>
            <a:r>
              <a:rPr lang="ru-RU" sz="1800" dirty="0" smtClean="0">
                <a:solidFill>
                  <a:srgbClr val="7030A0"/>
                </a:solidFill>
              </a:rPr>
              <a:t> </a:t>
            </a:r>
            <a:r>
              <a:rPr lang="ru-RU" sz="1800" b="1" dirty="0" smtClean="0">
                <a:solidFill>
                  <a:srgbClr val="7030A0"/>
                </a:solidFill>
              </a:rPr>
              <a:t>Релаксация </a:t>
            </a:r>
            <a:r>
              <a:rPr lang="ru-RU" sz="1800" dirty="0" smtClean="0">
                <a:solidFill>
                  <a:srgbClr val="7030A0"/>
                </a:solidFill>
              </a:rPr>
              <a:t/>
            </a:r>
            <a:br>
              <a:rPr lang="ru-RU" sz="1800" dirty="0" smtClean="0">
                <a:solidFill>
                  <a:srgbClr val="7030A0"/>
                </a:solidFill>
              </a:rPr>
            </a:br>
            <a:r>
              <a:rPr lang="ru-RU" sz="1800" b="1" dirty="0" smtClean="0">
                <a:solidFill>
                  <a:srgbClr val="7030A0"/>
                </a:solidFill>
              </a:rPr>
              <a:t> Дыхательно-голосовые игры и упражнения</a:t>
            </a:r>
            <a:endParaRPr lang="ru-RU" sz="1800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1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кинезиотерапия</a:t>
            </a:r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танцетерапия</a:t>
            </a:r>
            <a:r>
              <a:rPr lang="ru-RU" sz="1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телесно-ориетированная</a:t>
            </a:r>
            <a:r>
              <a:rPr lang="ru-RU" sz="1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терапия, </a:t>
            </a:r>
            <a:r>
              <a:rPr lang="ru-RU" sz="1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логоритмика</a:t>
            </a:r>
            <a:r>
              <a:rPr lang="ru-RU" sz="1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психогимнастика</a:t>
            </a:r>
            <a:r>
              <a:rPr lang="ru-RU" sz="1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1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сказкотерапия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1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куклотератия</a:t>
            </a:r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мнемотехника;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1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креативная</a:t>
            </a:r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игротерапия</a:t>
            </a:r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(песочная терапия);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1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смехотерапия</a:t>
            </a:r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1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ароматерапия</a:t>
            </a:r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 3" charset="2"/>
              <a:buChar char=""/>
              <a:defRPr/>
            </a:pPr>
            <a:r>
              <a:rPr lang="ru-RU" sz="1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цветотерапия</a:t>
            </a:r>
            <a:r>
              <a:rPr lang="ru-RU" sz="1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хромотерапия</a:t>
            </a:r>
            <a:r>
              <a:rPr lang="ru-RU" sz="1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214290"/>
            <a:ext cx="8226425" cy="803275"/>
          </a:xfrm>
        </p:spPr>
        <p:txBody>
          <a:bodyPr rtlCol="0">
            <a:normAutofit fontScale="90000"/>
          </a:bodyPr>
          <a:lstStyle/>
          <a:p>
            <a:r>
              <a:rPr lang="ru-RU" sz="2800" b="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b="0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7030A0"/>
                </a:solidFill>
              </a:rPr>
              <a:t>Использование </a:t>
            </a:r>
            <a:r>
              <a:rPr lang="ru-RU" sz="1800" dirty="0" err="1" smtClean="0">
                <a:solidFill>
                  <a:srgbClr val="7030A0"/>
                </a:solidFill>
              </a:rPr>
              <a:t>здоровьесберегающих</a:t>
            </a:r>
            <a:r>
              <a:rPr lang="ru-RU" sz="1800" dirty="0" smtClean="0">
                <a:solidFill>
                  <a:srgbClr val="7030A0"/>
                </a:solidFill>
              </a:rPr>
              <a:t> технологий на логопедических занятиях сопровождение учителя – логопеда  </a:t>
            </a:r>
            <a:r>
              <a:rPr lang="ru-RU" sz="1800" dirty="0" err="1" smtClean="0">
                <a:solidFill>
                  <a:srgbClr val="7030A0"/>
                </a:solidFill>
              </a:rPr>
              <a:t>Каравановой</a:t>
            </a:r>
            <a:r>
              <a:rPr lang="ru-RU" sz="1800" dirty="0" smtClean="0">
                <a:solidFill>
                  <a:srgbClr val="7030A0"/>
                </a:solidFill>
              </a:rPr>
              <a:t> Е.В с учащимся с ОВЗ Селезневым Евгением 3 класса .Для повышения мотивации Селезнева Евгения к занятиям и увеличения результативности коррекционно-развивающей работы я  применяю современные   </a:t>
            </a:r>
            <a:r>
              <a:rPr lang="ru-RU" sz="1800" dirty="0" err="1" smtClean="0">
                <a:solidFill>
                  <a:srgbClr val="7030A0"/>
                </a:solidFill>
              </a:rPr>
              <a:t>здоровьесберегающие</a:t>
            </a:r>
            <a:r>
              <a:rPr lang="ru-RU" sz="1800" dirty="0" smtClean="0">
                <a:solidFill>
                  <a:srgbClr val="7030A0"/>
                </a:solidFill>
              </a:rPr>
              <a:t> технологии:</a:t>
            </a:r>
            <a:endParaRPr lang="ru-RU" sz="1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650" y="765175"/>
            <a:ext cx="7704138" cy="5543550"/>
          </a:xfrm>
        </p:spPr>
        <p:txBody>
          <a:bodyPr rtlCol="0">
            <a:normAutofit lnSpcReduction="10000"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Цели и задачи</a:t>
            </a:r>
            <a:endParaRPr lang="ru-RU" sz="2000" dirty="0" smtClean="0">
              <a:solidFill>
                <a:srgbClr val="7030A0"/>
              </a:solidFill>
            </a:endParaRPr>
          </a:p>
          <a:p>
            <a:r>
              <a:rPr lang="ru-RU" sz="2000" b="1" dirty="0" smtClean="0">
                <a:solidFill>
                  <a:srgbClr val="7030A0"/>
                </a:solidFill>
              </a:rPr>
              <a:t>Цель:</a:t>
            </a:r>
            <a:r>
              <a:rPr lang="ru-RU" sz="2000" dirty="0" smtClean="0">
                <a:solidFill>
                  <a:srgbClr val="7030A0"/>
                </a:solidFill>
              </a:rPr>
              <a:t> создание условий для сохранения, укрепления здоровья обучающегося с ОВЗ посредством </a:t>
            </a:r>
            <a:r>
              <a:rPr lang="ru-RU" sz="2000" b="1" dirty="0" err="1" smtClean="0">
                <a:solidFill>
                  <a:srgbClr val="7030A0"/>
                </a:solidFill>
              </a:rPr>
              <a:t>здоровьесберегающих</a:t>
            </a:r>
            <a:r>
              <a:rPr lang="ru-RU" sz="2000" b="1" dirty="0" smtClean="0">
                <a:solidFill>
                  <a:srgbClr val="7030A0"/>
                </a:solidFill>
              </a:rPr>
              <a:t> технологий</a:t>
            </a:r>
            <a:r>
              <a:rPr lang="ru-RU" sz="2000" dirty="0" smtClean="0">
                <a:solidFill>
                  <a:srgbClr val="7030A0"/>
                </a:solidFill>
              </a:rPr>
              <a:t> при использовании инклюзивного подхода в воспитании и обучении обучающегося с ОВЗ в условиях общеобразовательной школы.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 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Задача наставника — помочь ученику реализовать себя, развить личностные качества, коммуникативные и исследовательские умения. Но при этом, обучающийся должен помнить, что наставничество — это общественное поручение, основанное на принципе добровольности, и учитывать следующее: педагог-наставник должен обладать высокими профессиональными качествами, коммуникативными способностями, пользоваться авторитетом в коллективе среди коллег, обучающихся (воспитанников), родителей. </a:t>
            </a: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650" y="765175"/>
            <a:ext cx="7704138" cy="5543550"/>
          </a:xfrm>
        </p:spPr>
        <p:txBody>
          <a:bodyPr rtlCol="0">
            <a:normAutofit lnSpcReduction="10000"/>
          </a:bodyPr>
          <a:lstStyle/>
          <a:p>
            <a:r>
              <a:rPr lang="ru-RU" sz="2000" b="1" u="sng" dirty="0" smtClean="0">
                <a:solidFill>
                  <a:srgbClr val="7030A0"/>
                </a:solidFill>
              </a:rPr>
              <a:t>Задачи</a:t>
            </a:r>
            <a:r>
              <a:rPr lang="ru-RU" sz="2000" b="1" dirty="0" smtClean="0">
                <a:solidFill>
                  <a:srgbClr val="7030A0"/>
                </a:solidFill>
              </a:rPr>
              <a:t>:</a:t>
            </a:r>
            <a:endParaRPr lang="ru-RU" sz="2000" dirty="0" smtClean="0">
              <a:solidFill>
                <a:srgbClr val="7030A0"/>
              </a:solidFill>
            </a:endParaRPr>
          </a:p>
          <a:p>
            <a:r>
              <a:rPr lang="ru-RU" sz="2000" dirty="0" smtClean="0">
                <a:solidFill>
                  <a:srgbClr val="7030A0"/>
                </a:solidFill>
              </a:rPr>
              <a:t>1. Развитие психомоторных и </a:t>
            </a:r>
            <a:r>
              <a:rPr lang="ru-RU" sz="2000" dirty="0" err="1" smtClean="0">
                <a:solidFill>
                  <a:srgbClr val="7030A0"/>
                </a:solidFill>
              </a:rPr>
              <a:t>речемоторных</a:t>
            </a:r>
            <a:r>
              <a:rPr lang="ru-RU" sz="2000" dirty="0" smtClean="0">
                <a:solidFill>
                  <a:srgbClr val="7030A0"/>
                </a:solidFill>
              </a:rPr>
              <a:t>  функции;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2. Сохранение и укрепление физического и психического </a:t>
            </a:r>
            <a:r>
              <a:rPr lang="ru-RU" sz="2000" b="1" dirty="0" smtClean="0">
                <a:solidFill>
                  <a:srgbClr val="7030A0"/>
                </a:solidFill>
              </a:rPr>
              <a:t>здоровья</a:t>
            </a:r>
            <a:r>
              <a:rPr lang="ru-RU" sz="2000" dirty="0" smtClean="0">
                <a:solidFill>
                  <a:srgbClr val="7030A0"/>
                </a:solidFill>
              </a:rPr>
              <a:t> ребенка с ОВЗ  через развитие дыхательной системы;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3. Стимулирование развития произвольной регуляции движения;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4. Формирование артикуляционной моторики и развитие речевого аппарата;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5. Развитие мелкой моторики;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6. Развитие речи;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7. Формирование мотивационной готовности к регулярному применению полученных навыков;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8. Привлечение родителей для активного участия во всех мероприятиях, проводимых в школе, при  использовании  инновационных и </a:t>
            </a:r>
            <a:r>
              <a:rPr lang="ru-RU" sz="2000" b="1" dirty="0" err="1" smtClean="0">
                <a:solidFill>
                  <a:srgbClr val="7030A0"/>
                </a:solidFill>
              </a:rPr>
              <a:t>здоровьесберегающих</a:t>
            </a:r>
            <a:r>
              <a:rPr lang="ru-RU" sz="2000" b="1" dirty="0" smtClean="0">
                <a:solidFill>
                  <a:srgbClr val="7030A0"/>
                </a:solidFill>
              </a:rPr>
              <a:t> технологий</a:t>
            </a:r>
            <a:r>
              <a:rPr lang="ru-RU" sz="2000" dirty="0" smtClean="0">
                <a:solidFill>
                  <a:srgbClr val="7030A0"/>
                </a:solidFill>
              </a:rPr>
              <a:t> в развитии речи обучающегося с ОВЗ.</a:t>
            </a: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650" y="765175"/>
            <a:ext cx="7704138" cy="5543550"/>
          </a:xfrm>
        </p:spPr>
        <p:txBody>
          <a:bodyPr rtlCol="0">
            <a:normAutofit fontScale="70000" lnSpcReduction="20000"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Факторы, влияющие на возникновение речевых нарушений:  </a:t>
            </a:r>
            <a:endParaRPr lang="ru-RU" sz="2000" dirty="0" smtClean="0">
              <a:solidFill>
                <a:srgbClr val="7030A0"/>
              </a:solidFill>
            </a:endParaRPr>
          </a:p>
          <a:p>
            <a:r>
              <a:rPr lang="ru-RU" sz="2000" dirty="0" smtClean="0">
                <a:solidFill>
                  <a:srgbClr val="7030A0"/>
                </a:solidFill>
              </a:rPr>
              <a:t>ухудшение экологической обстановки,  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ухудшение здоровья детей,  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неблагоприятная речевая среда. 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Методы исследования:  изучение и анализ литературы;  </a:t>
            </a:r>
            <a:endParaRPr lang="ru-RU" sz="2000" dirty="0" smtClean="0">
              <a:solidFill>
                <a:srgbClr val="7030A0"/>
              </a:solidFill>
            </a:endParaRPr>
          </a:p>
          <a:p>
            <a:r>
              <a:rPr lang="ru-RU" sz="2000" dirty="0" smtClean="0">
                <a:solidFill>
                  <a:srgbClr val="7030A0"/>
                </a:solidFill>
              </a:rPr>
              <a:t>эксперимент – констатирующий, 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формирующий, контрольный;  </a:t>
            </a:r>
          </a:p>
          <a:p>
            <a:r>
              <a:rPr lang="ru-RU" sz="2000" dirty="0" err="1" smtClean="0">
                <a:solidFill>
                  <a:srgbClr val="7030A0"/>
                </a:solidFill>
              </a:rPr>
              <a:t>теоритический</a:t>
            </a:r>
            <a:r>
              <a:rPr lang="ru-RU" sz="2000" dirty="0" smtClean="0">
                <a:solidFill>
                  <a:srgbClr val="7030A0"/>
                </a:solidFill>
              </a:rPr>
              <a:t> анализ (обработка и осмысление полученных данных);  </a:t>
            </a:r>
          </a:p>
          <a:p>
            <a:r>
              <a:rPr lang="ru-RU" sz="2000" dirty="0" err="1" smtClean="0">
                <a:solidFill>
                  <a:srgbClr val="7030A0"/>
                </a:solidFill>
              </a:rPr>
              <a:t>есты;диагностические</a:t>
            </a:r>
            <a:r>
              <a:rPr lang="ru-RU" sz="2000" dirty="0" smtClean="0">
                <a:solidFill>
                  <a:srgbClr val="7030A0"/>
                </a:solidFill>
              </a:rPr>
              <a:t> методы.</a:t>
            </a:r>
          </a:p>
          <a:p>
            <a:r>
              <a:rPr lang="ru-RU" sz="2000" b="1" dirty="0" smtClean="0">
                <a:solidFill>
                  <a:srgbClr val="7030A0"/>
                </a:solidFill>
              </a:rPr>
              <a:t>Структура работы:</a:t>
            </a:r>
            <a:r>
              <a:rPr lang="ru-RU" sz="2000" dirty="0" smtClean="0">
                <a:solidFill>
                  <a:srgbClr val="7030A0"/>
                </a:solidFill>
              </a:rPr>
              <a:t>1Актуальность.2. Проблема и новизна.3. Цели и задачи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4.Участники проекта. 5. Этапы реализации проекта.6. Предполагаемый результат.7. Реализация проекта.8.Список литературы. </a:t>
            </a:r>
            <a:r>
              <a:rPr lang="ru-RU" sz="2000" b="1" dirty="0" smtClean="0">
                <a:solidFill>
                  <a:srgbClr val="7030A0"/>
                </a:solidFill>
              </a:rPr>
              <a:t>Экспериментальная база исследования:</a:t>
            </a:r>
            <a:endParaRPr lang="ru-RU" sz="2000" dirty="0" smtClean="0">
              <a:solidFill>
                <a:srgbClr val="7030A0"/>
              </a:solidFill>
            </a:endParaRPr>
          </a:p>
          <a:p>
            <a:r>
              <a:rPr lang="ru-RU" sz="2000" dirty="0" smtClean="0">
                <a:solidFill>
                  <a:srgbClr val="7030A0"/>
                </a:solidFill>
              </a:rPr>
              <a:t>Муниципальное бюджетное общеобразовательное учреждение средняя общеобразовательная школа поселка Берёзовый. Солнечного муниципального района .Хабаровского края . Ученик 3 класса .Селезнев Евгении.</a:t>
            </a:r>
          </a:p>
          <a:p>
            <a:r>
              <a:rPr lang="ru-RU" sz="2000" b="1" i="1" u="sng" dirty="0" smtClean="0">
                <a:solidFill>
                  <a:srgbClr val="7030A0"/>
                </a:solidFill>
              </a:rPr>
              <a:t>Продолжительность проекта:</a:t>
            </a:r>
            <a:r>
              <a:rPr lang="ru-RU" sz="2000" dirty="0" smtClean="0">
                <a:solidFill>
                  <a:srgbClr val="7030A0"/>
                </a:solidFill>
              </a:rPr>
              <a:t>3  года (долгосрочный).</a:t>
            </a:r>
          </a:p>
          <a:p>
            <a:r>
              <a:rPr lang="ru-RU" sz="2000" b="1" i="1" u="sng" dirty="0" smtClean="0">
                <a:solidFill>
                  <a:srgbClr val="7030A0"/>
                </a:solidFill>
              </a:rPr>
              <a:t>Основные формы реализации проекта:</a:t>
            </a:r>
            <a:endParaRPr lang="ru-RU" sz="2000" dirty="0" smtClean="0">
              <a:solidFill>
                <a:srgbClr val="7030A0"/>
              </a:solidFill>
            </a:endParaRPr>
          </a:p>
          <a:p>
            <a:r>
              <a:rPr lang="ru-RU" sz="2000" dirty="0" smtClean="0">
                <a:solidFill>
                  <a:srgbClr val="7030A0"/>
                </a:solidFill>
              </a:rPr>
              <a:t>-</a:t>
            </a:r>
            <a:r>
              <a:rPr lang="ru-RU" sz="2000" dirty="0" err="1" smtClean="0">
                <a:solidFill>
                  <a:srgbClr val="7030A0"/>
                </a:solidFill>
              </a:rPr>
              <a:t>здоровьесберегающие</a:t>
            </a:r>
            <a:r>
              <a:rPr lang="ru-RU" sz="2000" dirty="0" smtClean="0">
                <a:solidFill>
                  <a:srgbClr val="7030A0"/>
                </a:solidFill>
              </a:rPr>
              <a:t> технологии;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-занятие;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 - оснащение предметно – развивающей среды;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 - Мастер-класс;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- работа с родителями.</a:t>
            </a: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90488" indent="-20638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1214438"/>
            <a:ext cx="8175625" cy="23574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Артикуляционная гимнастика: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700" b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артикуляционной гимнастики - выработка правильных, полноценных движений и определённых положений артикуляционных органов, необходимых для правильного произношения звуков, и объединение простых движений в сложные.</a:t>
            </a:r>
            <a:br>
              <a:rPr lang="ru-RU" sz="2700" b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pic>
        <p:nvPicPr>
          <p:cNvPr id="7171" name="Picture 2" descr="https://im3-tub-ru.yandex.net/i?id=686048f14dc070e2a5f8bb094f8b2b4c&amp;n=33&amp;h=215&amp;w=2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714356"/>
            <a:ext cx="2928957" cy="198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Camera\телеф 10 02 21\Новая папка\Camera\IMG_20210210_1052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42852"/>
            <a:ext cx="257176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Camera\телеф селез\Camera\IMG_20210215_1235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285728"/>
            <a:ext cx="2225675" cy="2967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Фонетическая ритмика: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Фонетическая ритмика – это система двигательных упражнений, в которых различаются различные движения (корпуса, головы, рук, ног) сочетаются с произнесением определенного речевого материала (звуков, слогов, слов, фраз).</a:t>
            </a:r>
            <a:r>
              <a:rPr lang="ru-RU" sz="2000" dirty="0" smtClean="0">
                <a:solidFill>
                  <a:srgbClr val="7030A0"/>
                </a:solidFill>
              </a:rPr>
              <a:t/>
            </a:r>
            <a:br>
              <a:rPr lang="ru-RU" sz="2000" dirty="0" smtClean="0">
                <a:solidFill>
                  <a:srgbClr val="7030A0"/>
                </a:solidFill>
              </a:rPr>
            </a:br>
            <a:endParaRPr lang="ru-RU" sz="2000" dirty="0"/>
          </a:p>
        </p:txBody>
      </p:sp>
      <p:pic>
        <p:nvPicPr>
          <p:cNvPr id="25601" name="Picture 1" descr="E:\Camera\телеф 10 02 21\Новая папка\Camera\IMG_20210210_0855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857364"/>
            <a:ext cx="3000396" cy="4500594"/>
          </a:xfrm>
          <a:prstGeom prst="rect">
            <a:avLst/>
          </a:prstGeom>
          <a:noFill/>
        </p:spPr>
      </p:pic>
      <p:pic>
        <p:nvPicPr>
          <p:cNvPr id="6" name="Рисунок 5" descr="E:\Camera\телеф 10 02 21\Новая папка\Camera\IMG_20210210_0856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857364"/>
            <a:ext cx="3113088" cy="45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1573</TotalTime>
  <Words>737</Words>
  <PresentationFormat>Экран (4:3)</PresentationFormat>
  <Paragraphs>159</Paragraphs>
  <Slides>34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Открытая</vt:lpstr>
      <vt:lpstr> «Лучшие проекты наставничества-2024»     в номинации «Проект наставничества  формата «учитель-ученик»  Тема:«Реализация здоровьесберегающих   технологий и логопедическое сопровождение обучающихся с ОВЗ в условиях инклюзивного образования на школьном логопункте .»          </vt:lpstr>
      <vt:lpstr>Слайд 2</vt:lpstr>
      <vt:lpstr>Слайд 3</vt:lpstr>
      <vt:lpstr> Использование здоровьесберегающих технологий на логопедических занятиях сопровождение учителя – логопеда  Каравановой Е.В с учащимся с ОВЗ Селезневым Евгением 3 класса .Для повышения мотивации Селезнева Евгения к занятиям и увеличения результативности коррекционно-развивающей работы я  применяю современные   здоровьесберегающие технологии:</vt:lpstr>
      <vt:lpstr>Слайд 5</vt:lpstr>
      <vt:lpstr>Слайд 6</vt:lpstr>
      <vt:lpstr>Слайд 7</vt:lpstr>
      <vt:lpstr>           Артикуляционная гимнастика:  Цель артикуляционной гимнастики - выработка правильных, полноценных движений и определённых положений артикуляционных органов, необходимых для правильного произношения звуков, и объединение простых движений в сложные.      </vt:lpstr>
      <vt:lpstr>  Фонетическая ритмика:  Фонетическая ритмика – это система двигательных упражнений, в которых различаются различные движения (корпуса, головы, рук, ног) сочетаются с произнесением определенного речевого материала (звуков, слогов, слов, фраз). </vt:lpstr>
      <vt:lpstr>СУ-ДЖОК терапия, обладая высокой эффективностью, безопасностью и простотой, базируется на традиционной акупунктуре и является достаточно хорошей системой самооздоровления. Сочетание су-джок терапии и таких упражнений, как пальчиковая гимнастика, самомассаж с упражнениями по коррекции звукопроизношения и формированию лексико-грамматических категорий, позволяют значительно повысить эффективность коррекционных занятий. </vt:lpstr>
      <vt:lpstr>Дыхательная гимнастика.Упражнения дыхательной гимнастики направлены на закрепление навыков диафрагмально – речевого дыхания (оно считается наиболее правильным типом дыхания). Ведётся работа над развитием силы, плавности, длительности выдоха. </vt:lpstr>
      <vt:lpstr>Развитие мелкой моторики:</vt:lpstr>
      <vt:lpstr>Развитие общей моторики:</vt:lpstr>
      <vt:lpstr>Песокотероапия.  Естественная потребность ребенка «возиться» с песком, определяет возможности использовать песочницу в своей работе. Помимо общепринятых направлений я  в  своей работе  применяю песокотерапию для развития речи детей с ОВЗ.</vt:lpstr>
      <vt:lpstr>Куклотерапия как средство коррекции речи.Поэтому разработка новых технологий интегрированного подхода к содержанию логопедических занятий весьма актуальна. Исходя из этого, я решила дополнить логопедическую работу театрализованной игрой. В результате поиска новых форм и методов обучения детей с общим недоразвитием речи и фонетико-фонематическим недоразвитием речи в мою работу вошла инновационная технология – куклотерапия, делающая занятия интересными и эмоционально окрашенными.  </vt:lpstr>
      <vt:lpstr>  Сказкотерапия способствует автоматизации и дифференциации звуков в связной речи младших школьников. Кроме того, огромные возможности предоставляет сказкотерапия как метод в работе над дисграфией. У детей со сложными речевыми нарушениями наблюдается стойкость дефектов звукопроизношения. Для получения устойчивого результата я в работе с такими детьми делаем многочисленные повторы слов, фраз на определенные группы звуков. Все это с успехом можно отрабатывать в процессе рассказывания и драматизации сказок, так как в них очень часто используются приговорки, заклички, песенки – повторы. Евгений  с удовольствием запоминают небольшие по объему стихотворные формы, которые могут повторяться в процессе рассказывания сказок несколько раз. Звучание этих приговорок помогают ребенку наладить эмоциональный контакт и форму речевого общения со взрослыми и со своими сверстниками. </vt:lpstr>
      <vt:lpstr>Оснащение логопедического кабинета</vt:lpstr>
      <vt:lpstr>Оснащение логопедического кабинета</vt:lpstr>
      <vt:lpstr>Работа с родителями. Помогаю родителям понять, как важно правильно формировать речь детей, разъяснить и показать им, в чем состоит логопедическая работа, вовлечение семьи в образовательный процесс (приобретая теоретические знания, через совместную деятельность родителей, детей и логопеда. Подчеркнуть полезность разумных требований к ребенку, необходимость закрепления, достигнутого на занятиях.</vt:lpstr>
      <vt:lpstr>  Работа с родителями. Помогаю родителям  Селезнёвой Марии Викторовне и её мужу  Сергею Александровичу  понять, как важно правильно формировать речь детей с ОВЗ, разъяснить и показать им, в чем состоит логопедическая работа, вовлечение семьи в образовательный процесс (приобретая теоретические знания, через совместную деятельность родителей, детей и логопеда. Подчеркнуть полезность разумных требований к ребенку, необходимость закрепления, достигнутого на занятиях.</vt:lpstr>
      <vt:lpstr>Взаимодействие с педагогами.   В МБОУ СОШ  п. Березовый провела мастер-класс, целью которого – «Применение арт-терапии в коррекционном  воспитательно-образовательном процессе». </vt:lpstr>
      <vt:lpstr>  Когда вы сочетаете в своей работе техники  арт-терапии, вы можете быстро добиться положительных результатов.  Такая деятельность необычна, интересна и увлекательна, что помогает участникам  наладить взаимодействие и достичь желаемого эффекта.  </vt:lpstr>
      <vt:lpstr>Взаимодействие с педагогами.  Принимала участие в краевом модельном семинаре «Ресурсное сопровождение инклюзивного образования обучающихся с ОВЗ и инвалидностью»г Хабаровск.(5-6 марта 2020 г)</vt:lpstr>
      <vt:lpstr>КГБОУ«Школа -интернат №5»,г Хабаровск .Педагоги , реализующие АООП УО(вариант 1,вариант 2)</vt:lpstr>
      <vt:lpstr>Результативность логопедической работы с Селезневым Евгением ученика с ОВЗ за 2018-2019 и 2019-2020 гг (Познавательная деятельность).</vt:lpstr>
      <vt:lpstr>Результативность логопедической  работы  с обучающимся Селезнёвым Евгением (Учебная  деятельность)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«Использованием здоровьесберегающих технологий на логопедическихзанятии для учащихся с детьми с ОВЗ». </dc:title>
  <dc:creator>User</dc:creator>
  <cp:lastModifiedBy>User</cp:lastModifiedBy>
  <cp:revision>155</cp:revision>
  <dcterms:created xsi:type="dcterms:W3CDTF">2020-02-25T02:08:58Z</dcterms:created>
  <dcterms:modified xsi:type="dcterms:W3CDTF">2025-01-16T02:36:50Z</dcterms:modified>
</cp:coreProperties>
</file>