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57" r:id="rId4"/>
    <p:sldId id="258" r:id="rId5"/>
    <p:sldId id="277" r:id="rId6"/>
    <p:sldId id="259" r:id="rId7"/>
    <p:sldId id="260" r:id="rId8"/>
    <p:sldId id="261" r:id="rId9"/>
    <p:sldId id="262" r:id="rId10"/>
    <p:sldId id="265" r:id="rId11"/>
    <p:sldId id="266" r:id="rId12"/>
    <p:sldId id="263" r:id="rId13"/>
    <p:sldId id="264" r:id="rId14"/>
    <p:sldId id="267" r:id="rId15"/>
    <p:sldId id="268" r:id="rId16"/>
    <p:sldId id="269" r:id="rId17"/>
    <p:sldId id="270" r:id="rId18"/>
    <p:sldId id="272" r:id="rId19"/>
    <p:sldId id="273" r:id="rId20"/>
    <p:sldId id="275" r:id="rId21"/>
    <p:sldId id="274" r:id="rId22"/>
    <p:sldId id="271"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A94296A-C0FD-4806-8B41-49CC38B6498D}" type="datetimeFigureOut">
              <a:rPr lang="ru-RU" smtClean="0"/>
              <a:pPr/>
              <a:t>07.04.2016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EE1F827-4F0B-4291-92BF-55424EF10280}" type="slidenum">
              <a:rPr lang="ru-RU" smtClean="0"/>
              <a:pPr/>
              <a:t>‹#›</a:t>
            </a:fld>
            <a:endParaRPr lang="ru-RU"/>
          </a:p>
        </p:txBody>
      </p:sp>
    </p:spTree>
    <p:extLst>
      <p:ext uri="{BB962C8B-B14F-4D97-AF65-F5344CB8AC3E}">
        <p14:creationId xmlns:p14="http://schemas.microsoft.com/office/powerpoint/2010/main" val="2497125728"/>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A94296A-C0FD-4806-8B41-49CC38B6498D}" type="datetimeFigureOut">
              <a:rPr lang="ru-RU" smtClean="0"/>
              <a:pPr/>
              <a:t>07.04.2016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EE1F827-4F0B-4291-92BF-55424EF10280}" type="slidenum">
              <a:rPr lang="ru-RU" smtClean="0"/>
              <a:pPr/>
              <a:t>‹#›</a:t>
            </a:fld>
            <a:endParaRPr lang="ru-RU"/>
          </a:p>
        </p:txBody>
      </p:sp>
    </p:spTree>
    <p:extLst>
      <p:ext uri="{BB962C8B-B14F-4D97-AF65-F5344CB8AC3E}">
        <p14:creationId xmlns:p14="http://schemas.microsoft.com/office/powerpoint/2010/main" val="1582474530"/>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A94296A-C0FD-4806-8B41-49CC38B6498D}" type="datetimeFigureOut">
              <a:rPr lang="ru-RU" smtClean="0"/>
              <a:pPr/>
              <a:t>07.04.2016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EE1F827-4F0B-4291-92BF-55424EF10280}" type="slidenum">
              <a:rPr lang="ru-RU" smtClean="0"/>
              <a:pPr/>
              <a:t>‹#›</a:t>
            </a:fld>
            <a:endParaRPr lang="ru-RU"/>
          </a:p>
        </p:txBody>
      </p:sp>
    </p:spTree>
    <p:extLst>
      <p:ext uri="{BB962C8B-B14F-4D97-AF65-F5344CB8AC3E}">
        <p14:creationId xmlns:p14="http://schemas.microsoft.com/office/powerpoint/2010/main" val="3060871214"/>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A94296A-C0FD-4806-8B41-49CC38B6498D}" type="datetimeFigureOut">
              <a:rPr lang="ru-RU" smtClean="0"/>
              <a:pPr/>
              <a:t>07.04.2016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EE1F827-4F0B-4291-92BF-55424EF10280}" type="slidenum">
              <a:rPr lang="ru-RU" smtClean="0"/>
              <a:pPr/>
              <a:t>‹#›</a:t>
            </a:fld>
            <a:endParaRPr lang="ru-RU"/>
          </a:p>
        </p:txBody>
      </p:sp>
    </p:spTree>
    <p:extLst>
      <p:ext uri="{BB962C8B-B14F-4D97-AF65-F5344CB8AC3E}">
        <p14:creationId xmlns:p14="http://schemas.microsoft.com/office/powerpoint/2010/main" val="1240482809"/>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A94296A-C0FD-4806-8B41-49CC38B6498D}" type="datetimeFigureOut">
              <a:rPr lang="ru-RU" smtClean="0"/>
              <a:pPr/>
              <a:t>07.04.2016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EE1F827-4F0B-4291-92BF-55424EF10280}" type="slidenum">
              <a:rPr lang="ru-RU" smtClean="0"/>
              <a:pPr/>
              <a:t>‹#›</a:t>
            </a:fld>
            <a:endParaRPr lang="ru-RU"/>
          </a:p>
        </p:txBody>
      </p:sp>
    </p:spTree>
    <p:extLst>
      <p:ext uri="{BB962C8B-B14F-4D97-AF65-F5344CB8AC3E}">
        <p14:creationId xmlns:p14="http://schemas.microsoft.com/office/powerpoint/2010/main" val="3436579898"/>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A94296A-C0FD-4806-8B41-49CC38B6498D}" type="datetimeFigureOut">
              <a:rPr lang="ru-RU" smtClean="0"/>
              <a:pPr/>
              <a:t>07.04.2016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EE1F827-4F0B-4291-92BF-55424EF10280}" type="slidenum">
              <a:rPr lang="ru-RU" smtClean="0"/>
              <a:pPr/>
              <a:t>‹#›</a:t>
            </a:fld>
            <a:endParaRPr lang="ru-RU"/>
          </a:p>
        </p:txBody>
      </p:sp>
    </p:spTree>
    <p:extLst>
      <p:ext uri="{BB962C8B-B14F-4D97-AF65-F5344CB8AC3E}">
        <p14:creationId xmlns:p14="http://schemas.microsoft.com/office/powerpoint/2010/main" val="2117929727"/>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A94296A-C0FD-4806-8B41-49CC38B6498D}" type="datetimeFigureOut">
              <a:rPr lang="ru-RU" smtClean="0"/>
              <a:pPr/>
              <a:t>07.04.2016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EE1F827-4F0B-4291-92BF-55424EF10280}" type="slidenum">
              <a:rPr lang="ru-RU" smtClean="0"/>
              <a:pPr/>
              <a:t>‹#›</a:t>
            </a:fld>
            <a:endParaRPr lang="ru-RU"/>
          </a:p>
        </p:txBody>
      </p:sp>
    </p:spTree>
    <p:extLst>
      <p:ext uri="{BB962C8B-B14F-4D97-AF65-F5344CB8AC3E}">
        <p14:creationId xmlns:p14="http://schemas.microsoft.com/office/powerpoint/2010/main" val="2188593762"/>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A94296A-C0FD-4806-8B41-49CC38B6498D}" type="datetimeFigureOut">
              <a:rPr lang="ru-RU" smtClean="0"/>
              <a:pPr/>
              <a:t>07.04.2016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EE1F827-4F0B-4291-92BF-55424EF10280}" type="slidenum">
              <a:rPr lang="ru-RU" smtClean="0"/>
              <a:pPr/>
              <a:t>‹#›</a:t>
            </a:fld>
            <a:endParaRPr lang="ru-RU"/>
          </a:p>
        </p:txBody>
      </p:sp>
    </p:spTree>
    <p:extLst>
      <p:ext uri="{BB962C8B-B14F-4D97-AF65-F5344CB8AC3E}">
        <p14:creationId xmlns:p14="http://schemas.microsoft.com/office/powerpoint/2010/main" val="2568679395"/>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A94296A-C0FD-4806-8B41-49CC38B6498D}" type="datetimeFigureOut">
              <a:rPr lang="ru-RU" smtClean="0"/>
              <a:pPr/>
              <a:t>07.04.2016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EE1F827-4F0B-4291-92BF-55424EF10280}" type="slidenum">
              <a:rPr lang="ru-RU" smtClean="0"/>
              <a:pPr/>
              <a:t>‹#›</a:t>
            </a:fld>
            <a:endParaRPr lang="ru-RU"/>
          </a:p>
        </p:txBody>
      </p:sp>
    </p:spTree>
    <p:extLst>
      <p:ext uri="{BB962C8B-B14F-4D97-AF65-F5344CB8AC3E}">
        <p14:creationId xmlns:p14="http://schemas.microsoft.com/office/powerpoint/2010/main" val="2837307196"/>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A94296A-C0FD-4806-8B41-49CC38B6498D}" type="datetimeFigureOut">
              <a:rPr lang="ru-RU" smtClean="0"/>
              <a:pPr/>
              <a:t>07.04.2016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EE1F827-4F0B-4291-92BF-55424EF10280}" type="slidenum">
              <a:rPr lang="ru-RU" smtClean="0"/>
              <a:pPr/>
              <a:t>‹#›</a:t>
            </a:fld>
            <a:endParaRPr lang="ru-RU"/>
          </a:p>
        </p:txBody>
      </p:sp>
    </p:spTree>
    <p:extLst>
      <p:ext uri="{BB962C8B-B14F-4D97-AF65-F5344CB8AC3E}">
        <p14:creationId xmlns:p14="http://schemas.microsoft.com/office/powerpoint/2010/main" val="2303588332"/>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A94296A-C0FD-4806-8B41-49CC38B6498D}" type="datetimeFigureOut">
              <a:rPr lang="ru-RU" smtClean="0"/>
              <a:pPr/>
              <a:t>07.04.2016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EE1F827-4F0B-4291-92BF-55424EF10280}" type="slidenum">
              <a:rPr lang="ru-RU" smtClean="0"/>
              <a:pPr/>
              <a:t>‹#›</a:t>
            </a:fld>
            <a:endParaRPr lang="ru-RU"/>
          </a:p>
        </p:txBody>
      </p:sp>
    </p:spTree>
    <p:extLst>
      <p:ext uri="{BB962C8B-B14F-4D97-AF65-F5344CB8AC3E}">
        <p14:creationId xmlns:p14="http://schemas.microsoft.com/office/powerpoint/2010/main" val="1192406854"/>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4296A-C0FD-4806-8B41-49CC38B6498D}" type="datetimeFigureOut">
              <a:rPr lang="ru-RU" smtClean="0"/>
              <a:pPr/>
              <a:t>07.04.2016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1F827-4F0B-4291-92BF-55424EF10280}" type="slidenum">
              <a:rPr lang="ru-RU" smtClean="0"/>
              <a:pPr/>
              <a:t>‹#›</a:t>
            </a:fld>
            <a:endParaRPr lang="ru-RU"/>
          </a:p>
        </p:txBody>
      </p:sp>
    </p:spTree>
    <p:extLst>
      <p:ext uri="{BB962C8B-B14F-4D97-AF65-F5344CB8AC3E}">
        <p14:creationId xmlns:p14="http://schemas.microsoft.com/office/powerpoint/2010/main" val="2836985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jp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jp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6.xml"/><Relationship Id="rId1" Type="http://schemas.openxmlformats.org/officeDocument/2006/relationships/audio" Target="file:///C:\Users\&#1053;&#1072;&#1090;&#1072;&#1096;&#1072;\Downloads\Diana_Gurckaya_Domisolka_-_Spasibo_dedu_za_pobedu_konkursnaya_pesnya_6_A_klassa_(xMusic.me).mp3" TargetMode="Externa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0" y="0"/>
            <a:ext cx="9144000" cy="7046640"/>
          </a:xfrm>
          <a:prstGeom prst="rect">
            <a:avLst/>
          </a:prstGeom>
        </p:spPr>
      </p:pic>
      <p:sp>
        <p:nvSpPr>
          <p:cNvPr id="2" name="Заголовок 1"/>
          <p:cNvSpPr>
            <a:spLocks noGrp="1"/>
          </p:cNvSpPr>
          <p:nvPr>
            <p:ph type="ctrTitle"/>
          </p:nvPr>
        </p:nvSpPr>
        <p:spPr>
          <a:xfrm>
            <a:off x="685800" y="2708921"/>
            <a:ext cx="7772400" cy="2448271"/>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ru-RU" sz="6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39700">
                    <a:schemeClr val="accent2">
                      <a:satMod val="175000"/>
                      <a:alpha val="40000"/>
                    </a:schemeClr>
                  </a:glow>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«ЗАБЫТЬ НЕЛЬЗЯ,</a:t>
            </a:r>
            <a:br>
              <a:rPr lang="ru-RU" sz="6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39700">
                    <a:schemeClr val="accent2">
                      <a:satMod val="175000"/>
                      <a:alpha val="40000"/>
                    </a:schemeClr>
                  </a:glow>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br>
            <a:r>
              <a:rPr lang="ru-RU" sz="6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39700">
                    <a:schemeClr val="accent2">
                      <a:satMod val="175000"/>
                      <a:alpha val="40000"/>
                    </a:schemeClr>
                  </a:glow>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ГОРДИТЬСЯ НУЖНО!»</a:t>
            </a:r>
            <a:endParaRPr lang="ru-RU" sz="6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39700">
                  <a:schemeClr val="accent2">
                    <a:satMod val="175000"/>
                    <a:alpha val="40000"/>
                  </a:schemeClr>
                </a:glow>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395536" y="188640"/>
            <a:ext cx="8424936" cy="1584176"/>
          </a:xfrm>
        </p:spPr>
        <p:txBody>
          <a:bodyPr>
            <a:normAutofit fontScale="62500" lnSpcReduction="20000"/>
          </a:bodyPr>
          <a:lstStyle/>
          <a:p>
            <a:r>
              <a:rPr lang="ru-RU" sz="4800" b="1" dirty="0" smtClean="0">
                <a:ln w="10541" cmpd="sng">
                  <a:solidFill>
                    <a:srgbClr val="7D7D7D">
                      <a:tint val="100000"/>
                      <a:shade val="100000"/>
                      <a:satMod val="110000"/>
                    </a:srgbClr>
                  </a:solidFill>
                  <a:prstDash val="solid"/>
                </a:ln>
                <a:solidFill>
                  <a:srgbClr val="FFFF00"/>
                </a:solidFill>
              </a:rPr>
              <a:t>Муниципальное  бюджетное дошкольное образовательное учреждение детский сад комбинированного вида № 88 «Радуга» г. Волжский Волгоградской области</a:t>
            </a:r>
            <a:r>
              <a:rPr lang="ru-RU" sz="4800" b="1" dirty="0" smtClean="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rPr>
              <a:t>.</a:t>
            </a:r>
            <a:endParaRPr lang="ru-RU" sz="4800" b="1" dirty="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endParaRPr>
          </a:p>
        </p:txBody>
      </p:sp>
      <p:sp>
        <p:nvSpPr>
          <p:cNvPr id="7" name="TextBox 6"/>
          <p:cNvSpPr txBox="1"/>
          <p:nvPr/>
        </p:nvSpPr>
        <p:spPr>
          <a:xfrm>
            <a:off x="3851920" y="5903893"/>
            <a:ext cx="5040560" cy="954107"/>
          </a:xfrm>
          <a:prstGeom prst="rect">
            <a:avLst/>
          </a:prstGeom>
          <a:noFill/>
        </p:spPr>
        <p:txBody>
          <a:bodyPr wrap="square" rtlCol="0">
            <a:spAutoFit/>
          </a:bodyPr>
          <a:lstStyle/>
          <a:p>
            <a:r>
              <a:rPr lang="ru-RU" sz="2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Подготовила : воспитатель </a:t>
            </a:r>
            <a:r>
              <a:rPr lang="en-US" sz="2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I</a:t>
            </a:r>
            <a:r>
              <a:rPr lang="ru-RU" sz="2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кв. категории Попова Н.С.</a:t>
            </a:r>
            <a:endParaRPr lang="ru-RU"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3053441503"/>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Заголовок 4"/>
          <p:cNvSpPr>
            <a:spLocks noGrp="1"/>
          </p:cNvSpPr>
          <p:nvPr>
            <p:ph type="title"/>
          </p:nvPr>
        </p:nvSpPr>
        <p:spPr/>
        <p:txBody>
          <a:bodyPr>
            <a:normAutofit fontScale="90000"/>
          </a:bodyPr>
          <a:lstStyle/>
          <a:p>
            <a:r>
              <a:rPr lang="ru-RU" sz="3600" i="1" dirty="0" smtClean="0">
                <a:latin typeface="Times New Roman" panose="02020603050405020304" pitchFamily="18" charset="0"/>
                <a:cs typeface="Times New Roman" panose="02020603050405020304" pitchFamily="18" charset="0"/>
              </a:rPr>
              <a:t>Благодарственные письма Ст. Лейтенанту Чижову Виктору Матвеевичу</a:t>
            </a:r>
            <a:endParaRPr lang="ru-RU" sz="3600" i="1"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484784"/>
            <a:ext cx="3852226" cy="5373216"/>
          </a:xfrm>
          <a:prstGeom prst="rect">
            <a:avLst/>
          </a:prstGeom>
          <a:ln>
            <a:noFill/>
          </a:ln>
          <a:effectLst>
            <a:softEdge rad="112500"/>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484784"/>
            <a:ext cx="3816424" cy="5287432"/>
          </a:xfrm>
          <a:prstGeom prst="rect">
            <a:avLst/>
          </a:prstGeom>
          <a:ln>
            <a:noFill/>
          </a:ln>
          <a:effectLst>
            <a:softEdge rad="112500"/>
          </a:effectLst>
        </p:spPr>
      </p:pic>
    </p:spTree>
    <p:extLst>
      <p:ext uri="{BB962C8B-B14F-4D97-AF65-F5344CB8AC3E}">
        <p14:creationId xmlns:p14="http://schemas.microsoft.com/office/powerpoint/2010/main" val="2386852077"/>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4495" cy="6858000"/>
          </a:xfrm>
          <a:prstGeom prst="rect">
            <a:avLst/>
          </a:prstGeom>
        </p:spPr>
      </p:pic>
      <p:sp>
        <p:nvSpPr>
          <p:cNvPr id="2" name="Заголовок 1"/>
          <p:cNvSpPr>
            <a:spLocks noGrp="1"/>
          </p:cNvSpPr>
          <p:nvPr>
            <p:ph type="title"/>
          </p:nvPr>
        </p:nvSpPr>
        <p:spPr/>
        <p:txBody>
          <a:bodyPr>
            <a:normAutofit fontScale="90000"/>
          </a:bodyPr>
          <a:lstStyle/>
          <a:p>
            <a:r>
              <a:rPr lang="ru-RU" i="1" dirty="0" smtClean="0">
                <a:latin typeface="Times New Roman" panose="02020603050405020304" pitchFamily="18" charset="0"/>
                <a:cs typeface="Times New Roman" panose="02020603050405020304" pitchFamily="18" charset="0"/>
              </a:rPr>
              <a:t>Награды Чижова Виктора Матвеевича </a:t>
            </a:r>
            <a:endParaRPr lang="ru-RU" i="1" dirty="0">
              <a:latin typeface="Times New Roman" panose="02020603050405020304" pitchFamily="18" charset="0"/>
              <a:cs typeface="Times New Roman" panose="02020603050405020304" pitchFamily="18" charset="0"/>
            </a:endParaRPr>
          </a:p>
        </p:txBody>
      </p:sp>
      <p:pic>
        <p:nvPicPr>
          <p:cNvPr id="4" name="Picture 2" descr="C:\ПРОФИ\ДЕТСКИЙ САД\ВОВ\от Лихачева\2016-03-24\ЧижовВМ_медали.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383489"/>
            <a:ext cx="5256584" cy="53378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066035"/>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8" name="Заголовок 7"/>
          <p:cNvSpPr>
            <a:spLocks noGrp="1"/>
          </p:cNvSpPr>
          <p:nvPr>
            <p:ph type="title"/>
          </p:nvPr>
        </p:nvSpPr>
        <p:spPr>
          <a:xfrm>
            <a:off x="6804248" y="260648"/>
            <a:ext cx="1152128" cy="4248472"/>
          </a:xfrm>
        </p:spPr>
        <p:txBody>
          <a:bodyPr>
            <a:normAutofit/>
          </a:bodyPr>
          <a:lstStyle/>
          <a:p>
            <a:endParaRPr lang="ru-RU" dirty="0"/>
          </a:p>
        </p:txBody>
      </p:sp>
      <p:sp>
        <p:nvSpPr>
          <p:cNvPr id="4" name="Текст 3"/>
          <p:cNvSpPr>
            <a:spLocks noGrp="1"/>
          </p:cNvSpPr>
          <p:nvPr>
            <p:ph type="body" sz="half" idx="4294967295"/>
          </p:nvPr>
        </p:nvSpPr>
        <p:spPr>
          <a:xfrm>
            <a:off x="0" y="116632"/>
            <a:ext cx="4906963" cy="6009531"/>
          </a:xfrm>
        </p:spPr>
        <p:txBody>
          <a:bodyPr>
            <a:normAutofit fontScale="77500" lnSpcReduction="20000"/>
          </a:bodyPr>
          <a:lstStyle/>
          <a:p>
            <a:pPr marL="0" indent="0">
              <a:buNone/>
            </a:pPr>
            <a:r>
              <a:rPr lang="ru-RU" dirty="0"/>
              <a:t> </a:t>
            </a:r>
          </a:p>
          <a:p>
            <a:pPr marL="0" indent="0">
              <a:buNone/>
            </a:pPr>
            <a:r>
              <a:rPr lang="ru-RU" dirty="0"/>
              <a:t>Толочко Василий Федорович. Родился 11 апреля 1911г.</a:t>
            </a:r>
          </a:p>
          <a:p>
            <a:pPr marL="0" indent="0">
              <a:buNone/>
            </a:pPr>
            <a:r>
              <a:rPr lang="ru-RU" dirty="0" smtClean="0"/>
              <a:t>В Великой Отечественной войне </a:t>
            </a:r>
            <a:r>
              <a:rPr lang="ru-RU" dirty="0"/>
              <a:t>с июня 1942 </a:t>
            </a:r>
            <a:r>
              <a:rPr lang="ru-RU" dirty="0" smtClean="0"/>
              <a:t>г.</a:t>
            </a:r>
          </a:p>
          <a:p>
            <a:pPr marL="0" indent="0">
              <a:buNone/>
            </a:pPr>
            <a:r>
              <a:rPr lang="ru-RU" dirty="0" smtClean="0"/>
              <a:t>В составе:</a:t>
            </a:r>
          </a:p>
          <a:p>
            <a:pPr marL="0" indent="0">
              <a:buNone/>
            </a:pPr>
            <a:r>
              <a:rPr lang="ru-RU" dirty="0" smtClean="0"/>
              <a:t>80-го </a:t>
            </a:r>
            <a:r>
              <a:rPr lang="ru-RU" dirty="0"/>
              <a:t>батальона – стрелком, июнь 1942г – май </a:t>
            </a:r>
            <a:r>
              <a:rPr lang="ru-RU" dirty="0" smtClean="0"/>
              <a:t>1943г;</a:t>
            </a:r>
          </a:p>
          <a:p>
            <a:pPr marL="0" indent="0">
              <a:buNone/>
            </a:pPr>
            <a:r>
              <a:rPr lang="ru-RU" dirty="0" smtClean="0"/>
              <a:t>693 </a:t>
            </a:r>
            <a:r>
              <a:rPr lang="ru-RU" dirty="0"/>
              <a:t>стрелкового полка – стрелком, май 1943г. – декабрь </a:t>
            </a:r>
            <a:r>
              <a:rPr lang="ru-RU" dirty="0" smtClean="0"/>
              <a:t>1943г.</a:t>
            </a:r>
          </a:p>
          <a:p>
            <a:pPr marL="0" indent="0">
              <a:buNone/>
            </a:pPr>
            <a:r>
              <a:rPr lang="ru-RU" dirty="0" smtClean="0"/>
              <a:t>28 </a:t>
            </a:r>
            <a:r>
              <a:rPr lang="ru-RU" dirty="0"/>
              <a:t>декабря 1943г. был уволен в запас по ранению по </a:t>
            </a:r>
            <a:r>
              <a:rPr lang="ru-RU" dirty="0" smtClean="0"/>
              <a:t>ст. </a:t>
            </a:r>
            <a:r>
              <a:rPr lang="ru-RU" dirty="0"/>
              <a:t>49, </a:t>
            </a:r>
            <a:r>
              <a:rPr lang="ru-RU" dirty="0" smtClean="0"/>
              <a:t>гр. </a:t>
            </a:r>
            <a:r>
              <a:rPr lang="ru-RU" dirty="0"/>
              <a:t>1 </a:t>
            </a:r>
            <a:r>
              <a:rPr lang="ru-RU" dirty="0" smtClean="0"/>
              <a:t>пр. </a:t>
            </a:r>
            <a:r>
              <a:rPr lang="ru-RU" dirty="0"/>
              <a:t>336-42 от 14 июня 1942 года.</a:t>
            </a:r>
          </a:p>
          <a:p>
            <a:pPr marL="0" indent="0">
              <a:buNone/>
            </a:pPr>
            <a:r>
              <a:rPr lang="ru-RU" dirty="0"/>
              <a:t>За боевые заслуги награжден медалью «За оборону Сталинграда».</a:t>
            </a:r>
          </a:p>
          <a:p>
            <a:endParaRPr lang="ru-RU" dirty="0"/>
          </a:p>
        </p:txBody>
      </p:sp>
      <p:pic>
        <p:nvPicPr>
          <p:cNvPr id="2050" name="Picture 2" descr="C:\ПРОФИ\ДЕТСКИЙ САД\ВОВ\от Лихачева\2016-03-24\ТолочкоВФ.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16632"/>
            <a:ext cx="3472061" cy="49670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818603"/>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normAutofit fontScale="90000"/>
          </a:bodyPr>
          <a:lstStyle/>
          <a:p>
            <a:r>
              <a:rPr lang="ru-RU" i="1" dirty="0" smtClean="0">
                <a:latin typeface="Times New Roman" panose="02020603050405020304" pitchFamily="18" charset="0"/>
                <a:cs typeface="Times New Roman" panose="02020603050405020304" pitchFamily="18" charset="0"/>
              </a:rPr>
              <a:t>Награды </a:t>
            </a:r>
            <a:r>
              <a:rPr lang="ru-RU" i="1" dirty="0">
                <a:latin typeface="Times New Roman" panose="02020603050405020304" pitchFamily="18" charset="0"/>
                <a:cs typeface="Times New Roman" panose="02020603050405020304" pitchFamily="18" charset="0"/>
              </a:rPr>
              <a:t>Толочко </a:t>
            </a:r>
            <a:r>
              <a:rPr lang="ru-RU" i="1" dirty="0" smtClean="0">
                <a:latin typeface="Times New Roman" panose="02020603050405020304" pitchFamily="18" charset="0"/>
                <a:cs typeface="Times New Roman" panose="02020603050405020304" pitchFamily="18" charset="0"/>
              </a:rPr>
              <a:t>Василия Федорович</a:t>
            </a:r>
            <a:r>
              <a:rPr lang="ru-RU" i="1" dirty="0">
                <a:latin typeface="Times New Roman" panose="02020603050405020304" pitchFamily="18" charset="0"/>
                <a:cs typeface="Times New Roman" panose="02020603050405020304" pitchFamily="18" charset="0"/>
              </a:rPr>
              <a:t>а</a:t>
            </a:r>
          </a:p>
        </p:txBody>
      </p:sp>
      <p:pic>
        <p:nvPicPr>
          <p:cNvPr id="3075" name="Picture 3" descr="C:\ПРОФИ\ДЕТСКИЙ САД\ВОВ\от Лихачева\2016-03-24\ТолочкоВФ_медали.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106" y="1556792"/>
            <a:ext cx="6325143" cy="50413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927374"/>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2908440" y="404664"/>
            <a:ext cx="6128056" cy="2736304"/>
          </a:xfrm>
        </p:spPr>
        <p:txBody>
          <a:bodyPr>
            <a:noAutofit/>
          </a:bodyPr>
          <a:lstStyle/>
          <a:p>
            <a:pPr algn="just"/>
            <a:r>
              <a:rPr lang="ru-RU" sz="2000" dirty="0" smtClean="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Зовут меня Владик Поздняков, праправнук Разуваева Ивана Ивановича.</a:t>
            </a: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29 сентября 1941 года присваивают звание мл. лейтенант, направляют его в 45 запасной стрелковый полк, доверяют взвод.</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2 октября 41-го года на фронт, примерно км. 25 от г. Орла, занимаем оборону.</a:t>
            </a: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Назначают командиром 1-го стрелкового взвода 3-й стрелковой роты, 2-го стр. </a:t>
            </a:r>
            <a:r>
              <a:rPr lang="ru-RU" sz="1800" dirty="0" err="1" smtClean="0">
                <a:latin typeface="Times New Roman" panose="02020603050405020304" pitchFamily="18" charset="0"/>
                <a:cs typeface="Times New Roman" panose="02020603050405020304" pitchFamily="18" charset="0"/>
              </a:rPr>
              <a:t>ботальона</a:t>
            </a:r>
            <a:r>
              <a:rPr lang="ru-RU" sz="1800" dirty="0" smtClean="0">
                <a:latin typeface="Times New Roman" panose="02020603050405020304" pitchFamily="18" charset="0"/>
                <a:cs typeface="Times New Roman" panose="02020603050405020304" pitchFamily="18" charset="0"/>
              </a:rPr>
              <a:t>, а полк так и был 45-м запасным. 3-го октября 41-го года принимает первое боевое крещение. Я горжусь им!</a:t>
            </a:r>
            <a:endParaRPr lang="ru-RU" sz="1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195" y="1412776"/>
            <a:ext cx="2703988" cy="3698273"/>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6" y="3192551"/>
            <a:ext cx="2376264" cy="3665449"/>
          </a:xfrm>
          <a:prstGeom prst="rect">
            <a:avLst/>
          </a:prstGeom>
          <a:ln>
            <a:noFill/>
          </a:ln>
          <a:effectLst>
            <a:softEdge rad="112500"/>
          </a:effectLst>
        </p:spPr>
      </p:pic>
    </p:spTree>
    <p:extLst>
      <p:ext uri="{BB962C8B-B14F-4D97-AF65-F5344CB8AC3E}">
        <p14:creationId xmlns:p14="http://schemas.microsoft.com/office/powerpoint/2010/main" val="4050261237"/>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noAutofit/>
          </a:bodyPr>
          <a:lstStyle/>
          <a:p>
            <a:r>
              <a:rPr lang="ru-RU" sz="2400" dirty="0" smtClean="0">
                <a:solidFill>
                  <a:schemeClr val="bg1"/>
                </a:solidFill>
                <a:latin typeface="Times New Roman" panose="02020603050405020304" pitchFamily="18" charset="0"/>
                <a:cs typeface="Times New Roman" panose="02020603050405020304" pitchFamily="18" charset="0"/>
              </a:rPr>
              <a:t>Выдержки из тетради написаны для внуков и правнуков летом 1978 года, по просьбе внучки, чтобы дети и внуки знали правду о его жизни и тяжёлом пути во время войны.</a:t>
            </a:r>
            <a:endParaRPr lang="ru-RU" sz="2400" dirty="0">
              <a:solidFill>
                <a:schemeClr val="bg1"/>
              </a:solidFill>
              <a:latin typeface="Times New Roman" panose="02020603050405020304" pitchFamily="18" charset="0"/>
              <a:cs typeface="Times New Roman" panose="02020603050405020304" pitchFamily="18" charset="0"/>
            </a:endParaRPr>
          </a:p>
        </p:txBody>
      </p:sp>
      <p:pic>
        <p:nvPicPr>
          <p:cNvPr id="4098" name="Picture 2" descr="F:\ВОВ\лист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98975">
            <a:off x="584425" y="1803262"/>
            <a:ext cx="3587318" cy="432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9" name="Picture 3" descr="F:\ВОВ\лист0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82993">
            <a:off x="4716016" y="1803262"/>
            <a:ext cx="3508373" cy="432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161206"/>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Заголовок 1"/>
          <p:cNvSpPr>
            <a:spLocks noGrp="1"/>
          </p:cNvSpPr>
          <p:nvPr>
            <p:ph type="title"/>
          </p:nvPr>
        </p:nvSpPr>
        <p:spPr/>
        <p:txBody>
          <a:bodyPr>
            <a:noAutofit/>
          </a:bodyPr>
          <a:lstStyle/>
          <a:p>
            <a:pPr algn="just"/>
            <a:r>
              <a:rPr lang="ru-RU" sz="2400" dirty="0" smtClean="0">
                <a:solidFill>
                  <a:srgbClr val="FFFF00"/>
                </a:solidFill>
                <a:latin typeface="Times New Roman" panose="02020603050405020304" pitchFamily="18" charset="0"/>
                <a:cs typeface="Times New Roman" panose="02020603050405020304" pitchFamily="18" charset="0"/>
              </a:rPr>
              <a:t>22 – </a:t>
            </a:r>
            <a:r>
              <a:rPr lang="ru-RU" sz="2400" dirty="0" err="1" smtClean="0">
                <a:solidFill>
                  <a:srgbClr val="FFFF00"/>
                </a:solidFill>
                <a:latin typeface="Times New Roman" panose="02020603050405020304" pitchFamily="18" charset="0"/>
                <a:cs typeface="Times New Roman" panose="02020603050405020304" pitchFamily="18" charset="0"/>
              </a:rPr>
              <a:t>го</a:t>
            </a:r>
            <a:r>
              <a:rPr lang="ru-RU" sz="2400" dirty="0" smtClean="0">
                <a:solidFill>
                  <a:srgbClr val="FFFF00"/>
                </a:solidFill>
                <a:latin typeface="Times New Roman" panose="02020603050405020304" pitchFamily="18" charset="0"/>
                <a:cs typeface="Times New Roman" panose="02020603050405020304" pitchFamily="18" charset="0"/>
              </a:rPr>
              <a:t> июня 1941 года, грянул гром, нависла над нашей Родиной чёрная туча. И вот на второй день с 23 – </a:t>
            </a:r>
            <a:r>
              <a:rPr lang="ru-RU" sz="2400" dirty="0" err="1" smtClean="0">
                <a:solidFill>
                  <a:srgbClr val="FFFF00"/>
                </a:solidFill>
                <a:latin typeface="Times New Roman" panose="02020603050405020304" pitchFamily="18" charset="0"/>
                <a:cs typeface="Times New Roman" panose="02020603050405020304" pitchFamily="18" charset="0"/>
              </a:rPr>
              <a:t>го</a:t>
            </a:r>
            <a:r>
              <a:rPr lang="ru-RU" sz="2400" dirty="0" smtClean="0">
                <a:solidFill>
                  <a:srgbClr val="FFFF00"/>
                </a:solidFill>
                <a:latin typeface="Times New Roman" panose="02020603050405020304" pitchFamily="18" charset="0"/>
                <a:cs typeface="Times New Roman" panose="02020603050405020304" pitchFamily="18" charset="0"/>
              </a:rPr>
              <a:t> июня построение нашему батальону, отбирают из строя  по списку…</a:t>
            </a:r>
            <a:endParaRPr lang="ru-RU" sz="2400" dirty="0">
              <a:solidFill>
                <a:srgbClr val="FFFF00"/>
              </a:solidFill>
              <a:latin typeface="Times New Roman" panose="02020603050405020304" pitchFamily="18" charset="0"/>
              <a:cs typeface="Times New Roman" panose="02020603050405020304" pitchFamily="18" charset="0"/>
            </a:endParaRPr>
          </a:p>
        </p:txBody>
      </p:sp>
      <p:pic>
        <p:nvPicPr>
          <p:cNvPr id="5122" name="Picture 2" descr="F:\ВОВ\лист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66280">
            <a:off x="377589" y="1700808"/>
            <a:ext cx="4194411" cy="50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3" name="Picture 3" descr="F:\ВОВ\лист0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8349" y="1797574"/>
            <a:ext cx="4144563" cy="50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481440"/>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Заголовок 6"/>
          <p:cNvSpPr>
            <a:spLocks noGrp="1"/>
          </p:cNvSpPr>
          <p:nvPr>
            <p:ph type="title"/>
          </p:nvPr>
        </p:nvSpPr>
        <p:spPr/>
        <p:txBody>
          <a:bodyPr>
            <a:noAutofit/>
          </a:bodyPr>
          <a:lstStyle/>
          <a:p>
            <a:r>
              <a:rPr lang="ru-RU" i="1" dirty="0" smtClean="0">
                <a:latin typeface="Times New Roman" panose="02020603050405020304" pitchFamily="18" charset="0"/>
                <a:cs typeface="Times New Roman" panose="02020603050405020304" pitchFamily="18" charset="0"/>
              </a:rPr>
              <a:t>Награды Разуваева Ивана Ивановича</a:t>
            </a:r>
            <a:endParaRPr lang="ru-RU" i="1" dirty="0">
              <a:latin typeface="Times New Roman" panose="02020603050405020304" pitchFamily="18" charset="0"/>
              <a:cs typeface="Times New Roman" panose="02020603050405020304" pitchFamily="18" charset="0"/>
            </a:endParaRPr>
          </a:p>
        </p:txBody>
      </p:sp>
      <p:sp>
        <p:nvSpPr>
          <p:cNvPr id="8" name="Объект 7"/>
          <p:cNvSpPr>
            <a:spLocks noGrp="1"/>
          </p:cNvSpPr>
          <p:nvPr>
            <p:ph sz="half" idx="1"/>
          </p:nvPr>
        </p:nvSpPr>
        <p:spPr/>
        <p:txBody>
          <a:bodyPr>
            <a:normAutofit/>
          </a:bodyPr>
          <a:lstStyle/>
          <a:p>
            <a:endParaRPr lang="ru-RU"/>
          </a:p>
        </p:txBody>
      </p:sp>
      <p:sp>
        <p:nvSpPr>
          <p:cNvPr id="9" name="Объект 8"/>
          <p:cNvSpPr>
            <a:spLocks noGrp="1"/>
          </p:cNvSpPr>
          <p:nvPr>
            <p:ph sz="half" idx="2"/>
          </p:nvPr>
        </p:nvSpPr>
        <p:spPr/>
        <p:txBody>
          <a:bodyPr>
            <a:noAutofit/>
          </a:bodyPr>
          <a:lstStyle/>
          <a:p>
            <a:r>
              <a:rPr lang="ru-RU" sz="2400" b="1" dirty="0">
                <a:latin typeface="Times New Roman" panose="02020603050405020304" pitchFamily="18" charset="0"/>
                <a:cs typeface="Times New Roman" panose="02020603050405020304" pitchFamily="18" charset="0"/>
              </a:rPr>
              <a:t>Медаль</a:t>
            </a:r>
            <a:r>
              <a:rPr lang="ru-RU" sz="2400" dirty="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За</a:t>
            </a:r>
            <a:r>
              <a:rPr lang="ru-RU" sz="2400" dirty="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победу</a:t>
            </a:r>
            <a:r>
              <a:rPr lang="ru-RU" sz="2400" dirty="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над</a:t>
            </a:r>
            <a:r>
              <a:rPr lang="ru-RU" sz="2400" dirty="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Германией</a:t>
            </a:r>
            <a:r>
              <a:rPr lang="ru-RU" sz="2400" dirty="0">
                <a:latin typeface="Times New Roman" panose="02020603050405020304" pitchFamily="18" charset="0"/>
                <a:cs typeface="Times New Roman" panose="02020603050405020304" pitchFamily="18" charset="0"/>
              </a:rPr>
              <a:t> в Великой Отечественной войне 1941—1945 гг</a:t>
            </a:r>
            <a:r>
              <a:rPr lang="ru-RU" sz="2400" dirty="0" smtClean="0">
                <a:latin typeface="Times New Roman" panose="02020603050405020304" pitchFamily="18" charset="0"/>
                <a:cs typeface="Times New Roman" panose="02020603050405020304" pitchFamily="18" charset="0"/>
              </a:rPr>
              <a:t>.»</a:t>
            </a:r>
          </a:p>
          <a:p>
            <a:r>
              <a:rPr lang="vi-VN" sz="2400" b="1" dirty="0" smtClean="0">
                <a:latin typeface="Times New Roman" panose="02020603050405020304" pitchFamily="18" charset="0"/>
                <a:cs typeface="Times New Roman" panose="02020603050405020304" pitchFamily="18" charset="0"/>
              </a:rPr>
              <a:t>Медаль</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a:t>
            </a:r>
            <a:r>
              <a:rPr lang="vi-VN" sz="2400" b="1" dirty="0">
                <a:latin typeface="Times New Roman" panose="02020603050405020304" pitchFamily="18" charset="0"/>
                <a:cs typeface="Times New Roman" panose="02020603050405020304" pitchFamily="18" charset="0"/>
              </a:rPr>
              <a:t>За</a:t>
            </a:r>
            <a:r>
              <a:rPr lang="vi-VN" sz="2400" dirty="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боевые</a:t>
            </a:r>
            <a:r>
              <a:rPr lang="vi-VN" sz="2400"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заслуги</a:t>
            </a:r>
            <a:r>
              <a:rPr lang="vi-VN" sz="2400" dirty="0" smtClean="0">
                <a:latin typeface="Times New Roman" panose="02020603050405020304" pitchFamily="18" charset="0"/>
                <a:cs typeface="Times New Roman" panose="02020603050405020304" pitchFamily="18" charset="0"/>
              </a:rPr>
              <a:t>»</a:t>
            </a:r>
            <a:r>
              <a:rPr lang="ru-RU" sz="2400" dirty="0" smtClean="0">
                <a:latin typeface="Times New Roman" panose="02020603050405020304" pitchFamily="18" charset="0"/>
                <a:cs typeface="Times New Roman" panose="02020603050405020304" pitchFamily="18" charset="0"/>
              </a:rPr>
              <a:t> и 3 медали Юбилейных.</a:t>
            </a:r>
          </a:p>
          <a:p>
            <a:r>
              <a:rPr lang="ru-RU" sz="2400" b="1" dirty="0">
                <a:latin typeface="Times New Roman" panose="02020603050405020304" pitchFamily="18" charset="0"/>
                <a:cs typeface="Times New Roman" panose="02020603050405020304" pitchFamily="18" charset="0"/>
              </a:rPr>
              <a:t>Благодарность</a:t>
            </a:r>
            <a:r>
              <a:rPr lang="ru-RU" sz="2400" dirty="0">
                <a:latin typeface="Times New Roman" panose="02020603050405020304" pitchFamily="18" charset="0"/>
                <a:cs typeface="Times New Roman" panose="02020603050405020304" pitchFamily="18" charset="0"/>
              </a:rPr>
              <a:t> ВГК </a:t>
            </a:r>
            <a:r>
              <a:rPr lang="ru-RU" sz="2400" b="1" dirty="0">
                <a:latin typeface="Times New Roman" panose="02020603050405020304" pitchFamily="18" charset="0"/>
                <a:cs typeface="Times New Roman" panose="02020603050405020304" pitchFamily="18" charset="0"/>
              </a:rPr>
              <a:t>за</a:t>
            </a:r>
            <a:r>
              <a:rPr lang="ru-RU" sz="2400" dirty="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овладение</a:t>
            </a:r>
            <a:r>
              <a:rPr lang="ru-RU" sz="2400" dirty="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городом</a:t>
            </a:r>
            <a:r>
              <a:rPr lang="ru-RU" sz="2400" dirty="0">
                <a:latin typeface="Times New Roman" panose="02020603050405020304" pitchFamily="18" charset="0"/>
                <a:cs typeface="Times New Roman" panose="02020603050405020304" pitchFamily="18" charset="0"/>
              </a:rPr>
              <a:t> </a:t>
            </a:r>
            <a:r>
              <a:rPr lang="ru-RU" sz="2400" b="1" dirty="0" err="1" smtClean="0">
                <a:latin typeface="Times New Roman" panose="02020603050405020304" pitchFamily="18" charset="0"/>
                <a:cs typeface="Times New Roman" panose="02020603050405020304" pitchFamily="18" charset="0"/>
              </a:rPr>
              <a:t>Свинемюнде</a:t>
            </a:r>
            <a:r>
              <a:rPr lang="ru-RU" sz="2400" dirty="0" smtClean="0">
                <a:latin typeface="Times New Roman" panose="02020603050405020304" pitchFamily="18" charset="0"/>
                <a:cs typeface="Times New Roman" panose="02020603050405020304" pitchFamily="18" charset="0"/>
              </a:rPr>
              <a:t>, крупным портом и </a:t>
            </a:r>
            <a:r>
              <a:rPr lang="ru-RU" sz="2400" dirty="0" err="1" smtClean="0">
                <a:latin typeface="Times New Roman" panose="02020603050405020304" pitchFamily="18" charset="0"/>
                <a:cs typeface="Times New Roman" panose="02020603050405020304" pitchFamily="18" charset="0"/>
              </a:rPr>
              <a:t>военно</a:t>
            </a:r>
            <a:r>
              <a:rPr lang="ru-RU" sz="2400" dirty="0" smtClean="0">
                <a:latin typeface="Times New Roman" panose="02020603050405020304" pitchFamily="18" charset="0"/>
                <a:cs typeface="Times New Roman" panose="02020603050405020304" pitchFamily="18" charset="0"/>
              </a:rPr>
              <a:t> – морской базой немцев на Балтийском море.</a:t>
            </a:r>
            <a:endParaRPr lang="ru-RU" sz="2400" dirty="0">
              <a:latin typeface="Times New Roman" panose="02020603050405020304" pitchFamily="18" charset="0"/>
              <a:cs typeface="Times New Roman" panose="02020603050405020304" pitchFamily="18" charset="0"/>
            </a:endParaRPr>
          </a:p>
        </p:txBody>
      </p:sp>
      <p:pic>
        <p:nvPicPr>
          <p:cNvPr id="6146" name="Picture 2" descr="F:\ВОВ\лист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63235" y="1412776"/>
            <a:ext cx="4380772" cy="48245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273810"/>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4000" cy="6957392"/>
          </a:xfrm>
        </p:spPr>
      </p:pic>
      <p:sp>
        <p:nvSpPr>
          <p:cNvPr id="2" name="Заголовок 1"/>
          <p:cNvSpPr>
            <a:spLocks noGrp="1"/>
          </p:cNvSpPr>
          <p:nvPr>
            <p:ph type="title"/>
          </p:nvPr>
        </p:nvSpPr>
        <p:spPr>
          <a:xfrm>
            <a:off x="457200" y="116632"/>
            <a:ext cx="8229600" cy="1512168"/>
          </a:xfrm>
        </p:spPr>
        <p:txBody>
          <a:bodyPr>
            <a:normAutofit/>
          </a:bodyPr>
          <a:lstStyle/>
          <a:p>
            <a:pPr algn="just"/>
            <a:r>
              <a:rPr lang="ru-RU" sz="1600" dirty="0" smtClean="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Иногда сами родители не могут в должной мере преподнести ребёнку историю его семьи и важные моменты из жизни предыдущих поколений. Детский сад даёт возможность подать и освежить в памяти родителей историю семьи, грамотно преподнести её ребёнку и его сверстникам, у которых возможно нет таких примеров или они стёрты в памяти семьи.</a:t>
            </a:r>
            <a:endParaRPr lang="ru-RU" sz="1800" dirty="0">
              <a:latin typeface="Times New Roman" panose="02020603050405020304" pitchFamily="18" charset="0"/>
              <a:cs typeface="Times New Roman" panose="02020603050405020304" pitchFamily="18" charset="0"/>
            </a:endParaRPr>
          </a:p>
        </p:txBody>
      </p:sp>
      <p:pic>
        <p:nvPicPr>
          <p:cNvPr id="5" name="Рисунок 4" descr="P1000162"/>
          <p:cNvPicPr/>
          <p:nvPr/>
        </p:nvPicPr>
        <p:blipFill>
          <a:blip r:embed="rId3" cstate="print"/>
          <a:srcRect/>
          <a:stretch>
            <a:fillRect/>
          </a:stretch>
        </p:blipFill>
        <p:spPr bwMode="auto">
          <a:xfrm>
            <a:off x="2699792" y="1628800"/>
            <a:ext cx="6107524" cy="4585648"/>
          </a:xfrm>
          <a:prstGeom prst="rect">
            <a:avLst/>
          </a:prstGeom>
          <a:ln>
            <a:noFill/>
          </a:ln>
          <a:effectLst>
            <a:softEdge rad="112500"/>
          </a:effectLst>
        </p:spPr>
      </p:pic>
    </p:spTree>
    <p:extLst>
      <p:ext uri="{BB962C8B-B14F-4D97-AF65-F5344CB8AC3E}">
        <p14:creationId xmlns:p14="http://schemas.microsoft.com/office/powerpoint/2010/main" val="2757407090"/>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
        <p:nvSpPr>
          <p:cNvPr id="2" name="Заголовок 1"/>
          <p:cNvSpPr>
            <a:spLocks noGrp="1"/>
          </p:cNvSpPr>
          <p:nvPr>
            <p:ph type="title"/>
          </p:nvPr>
        </p:nvSpPr>
        <p:spPr>
          <a:xfrm>
            <a:off x="457200" y="274638"/>
            <a:ext cx="8229600" cy="1714202"/>
          </a:xfrm>
        </p:spPr>
        <p:txBody>
          <a:bodyPr>
            <a:normAutofit fontScale="90000"/>
          </a:bodyPr>
          <a:lstStyle/>
          <a:p>
            <a:pPr algn="just"/>
            <a:r>
              <a:rPr lang="ru-RU" sz="1800" dirty="0" smtClean="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В детском саду на занятиях, в беседах, на праздниках посвященные Дню Победы, Дню Защитника Отечества рассказываем  детям о тех исторических событиях. Они, сопереживают описанным страданиям и боли, понимают, как ужасна война и как хорошо, когда её нет.</a:t>
            </a:r>
            <a:endParaRPr lang="ru-RU" sz="2400" dirty="0">
              <a:latin typeface="Times New Roman" panose="02020603050405020304" pitchFamily="18" charset="0"/>
              <a:cs typeface="Times New Roman" panose="02020603050405020304" pitchFamily="18" charset="0"/>
            </a:endParaRPr>
          </a:p>
        </p:txBody>
      </p:sp>
      <p:pic>
        <p:nvPicPr>
          <p:cNvPr id="5" name="Рисунок 4" descr="08журнал012.jpg"/>
          <p:cNvPicPr/>
          <p:nvPr/>
        </p:nvPicPr>
        <p:blipFill>
          <a:blip r:embed="rId3" cstate="print"/>
          <a:stretch>
            <a:fillRect/>
          </a:stretch>
        </p:blipFill>
        <p:spPr>
          <a:xfrm rot="16200000">
            <a:off x="1068834" y="1027510"/>
            <a:ext cx="4826872" cy="6605516"/>
          </a:xfrm>
          <a:prstGeom prst="rect">
            <a:avLst/>
          </a:prstGeom>
          <a:ln>
            <a:noFill/>
          </a:ln>
          <a:effectLst>
            <a:softEdge rad="112500"/>
          </a:effectLst>
        </p:spPr>
      </p:pic>
    </p:spTree>
    <p:extLst>
      <p:ext uri="{BB962C8B-B14F-4D97-AF65-F5344CB8AC3E}">
        <p14:creationId xmlns:p14="http://schemas.microsoft.com/office/powerpoint/2010/main" val="1765913153"/>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Заголовок 1"/>
          <p:cNvSpPr>
            <a:spLocks noGrp="1"/>
          </p:cNvSpPr>
          <p:nvPr>
            <p:ph type="title"/>
          </p:nvPr>
        </p:nvSpPr>
        <p:spPr>
          <a:xfrm>
            <a:off x="3995936" y="332656"/>
            <a:ext cx="4968552" cy="6192688"/>
          </a:xfrm>
        </p:spPr>
        <p:txBody>
          <a:bodyPr>
            <a:noAutofit/>
          </a:bodyPr>
          <a:lstStyle/>
          <a:p>
            <a:pPr algn="just"/>
            <a:r>
              <a:rPr lang="ru-RU" sz="2400" dirty="0" smtClean="0">
                <a:solidFill>
                  <a:srgbClr val="FFFF00"/>
                </a:solidFill>
                <a:latin typeface="Times New Roman" panose="02020603050405020304" pitchFamily="18" charset="0"/>
                <a:cs typeface="Times New Roman" panose="02020603050405020304" pitchFamily="18" charset="0"/>
              </a:rPr>
              <a:t>	«</a:t>
            </a:r>
            <a:r>
              <a:rPr lang="ru-RU" sz="2400" dirty="0">
                <a:solidFill>
                  <a:srgbClr val="FFFF00"/>
                </a:solidFill>
                <a:latin typeface="Times New Roman" panose="02020603050405020304" pitchFamily="18" charset="0"/>
                <a:cs typeface="Times New Roman" panose="02020603050405020304" pitchFamily="18" charset="0"/>
              </a:rPr>
              <a:t>Патриотическое воспитание должно быть не только стройной государственной </a:t>
            </a:r>
            <a:r>
              <a:rPr lang="ru-RU" sz="2400" dirty="0" smtClean="0">
                <a:solidFill>
                  <a:srgbClr val="FFFF00"/>
                </a:solidFill>
                <a:latin typeface="Times New Roman" panose="02020603050405020304" pitchFamily="18" charset="0"/>
                <a:cs typeface="Times New Roman" panose="02020603050405020304" pitchFamily="18" charset="0"/>
              </a:rPr>
              <a:t>системой, но</a:t>
            </a:r>
            <a:r>
              <a:rPr lang="ru-RU" sz="2400" dirty="0">
                <a:solidFill>
                  <a:srgbClr val="FFFF00"/>
                </a:solidFill>
                <a:latin typeface="Times New Roman" panose="02020603050405020304" pitchFamily="18" charset="0"/>
                <a:cs typeface="Times New Roman" panose="02020603050405020304" pitchFamily="18" charset="0"/>
              </a:rPr>
              <a:t> прежде всего органичной частью жизни самого </a:t>
            </a:r>
            <a:r>
              <a:rPr lang="ru-RU" sz="2400" dirty="0" smtClean="0">
                <a:solidFill>
                  <a:srgbClr val="FFFF00"/>
                </a:solidFill>
                <a:latin typeface="Times New Roman" panose="02020603050405020304" pitchFamily="18" charset="0"/>
                <a:cs typeface="Times New Roman" panose="02020603050405020304" pitchFamily="18" charset="0"/>
              </a:rPr>
              <a:t>общества. И</a:t>
            </a:r>
            <a:r>
              <a:rPr lang="ru-RU" sz="2400" dirty="0">
                <a:solidFill>
                  <a:srgbClr val="FFFF00"/>
                </a:solidFill>
                <a:latin typeface="Times New Roman" panose="02020603050405020304" pitchFamily="18" charset="0"/>
                <a:cs typeface="Times New Roman" panose="02020603050405020304" pitchFamily="18" charset="0"/>
              </a:rPr>
              <a:t> только объединив усилия, консолидировав лучшие практики и инициативы, мы сможем вырастить поколения, которые знают свою страну, чувствуют сопричастность её судьбе, к ответственности за ее будущее и главное – верят в нее», – уверен </a:t>
            </a:r>
            <a:r>
              <a:rPr lang="ru-RU" sz="2400" dirty="0" err="1" smtClean="0">
                <a:solidFill>
                  <a:srgbClr val="FFFF00"/>
                </a:solidFill>
                <a:latin typeface="Times New Roman" panose="02020603050405020304" pitchFamily="18" charset="0"/>
                <a:cs typeface="Times New Roman" panose="02020603050405020304" pitchFamily="18" charset="0"/>
              </a:rPr>
              <a:t>В.В.Путин</a:t>
            </a:r>
            <a:r>
              <a:rPr lang="ru-RU" sz="2400" dirty="0" smtClean="0">
                <a:solidFill>
                  <a:srgbClr val="FFFF00"/>
                </a:solidFill>
                <a:latin typeface="Times New Roman" panose="02020603050405020304" pitchFamily="18" charset="0"/>
                <a:cs typeface="Times New Roman" panose="02020603050405020304" pitchFamily="18" charset="0"/>
              </a:rPr>
              <a:t>.</a:t>
            </a:r>
            <a:endParaRPr lang="ru-RU"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5326054"/>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Заголовок 1"/>
          <p:cNvSpPr>
            <a:spLocks noGrp="1"/>
          </p:cNvSpPr>
          <p:nvPr>
            <p:ph type="title"/>
          </p:nvPr>
        </p:nvSpPr>
        <p:spPr/>
        <p:txBody>
          <a:bodyPr>
            <a:noAutofit/>
          </a:bodyPr>
          <a:lstStyle/>
          <a:p>
            <a:pPr algn="just"/>
            <a:r>
              <a:rPr lang="ru-RU" sz="3200" dirty="0" smtClean="0">
                <a:latin typeface="Times New Roman" panose="02020603050405020304" pitchFamily="18" charset="0"/>
                <a:cs typeface="Times New Roman" panose="02020603050405020304" pitchFamily="18" charset="0"/>
              </a:rPr>
              <a:t>	Как важно помнить историю Отечества, события тех далёких лет, в которых участвовали дорогие наши деды, прадеды.</a:t>
            </a:r>
            <a:endParaRPr lang="ru-RU" sz="3200" dirty="0">
              <a:latin typeface="Times New Roman" panose="02020603050405020304" pitchFamily="18" charset="0"/>
              <a:cs typeface="Times New Roman" panose="02020603050405020304" pitchFamily="18" charset="0"/>
            </a:endParaRPr>
          </a:p>
        </p:txBody>
      </p:sp>
      <p:pic>
        <p:nvPicPr>
          <p:cNvPr id="5" name="Рисунок 4" descr="08журнал013.jpg"/>
          <p:cNvPicPr/>
          <p:nvPr/>
        </p:nvPicPr>
        <p:blipFill>
          <a:blip r:embed="rId3" cstate="print"/>
          <a:stretch>
            <a:fillRect/>
          </a:stretch>
        </p:blipFill>
        <p:spPr>
          <a:xfrm rot="16200000">
            <a:off x="3587684" y="956931"/>
            <a:ext cx="4528054" cy="6015805"/>
          </a:xfrm>
          <a:prstGeom prst="rect">
            <a:avLst/>
          </a:prstGeom>
          <a:ln>
            <a:noFill/>
          </a:ln>
          <a:effectLst>
            <a:softEdge rad="112500"/>
          </a:effectLst>
        </p:spPr>
      </p:pic>
    </p:spTree>
    <p:extLst>
      <p:ext uri="{BB962C8B-B14F-4D97-AF65-F5344CB8AC3E}">
        <p14:creationId xmlns:p14="http://schemas.microsoft.com/office/powerpoint/2010/main" val="3557100433"/>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
        <p:nvSpPr>
          <p:cNvPr id="2" name="Заголовок 1"/>
          <p:cNvSpPr>
            <a:spLocks noGrp="1"/>
          </p:cNvSpPr>
          <p:nvPr>
            <p:ph type="title"/>
          </p:nvPr>
        </p:nvSpPr>
        <p:spPr>
          <a:xfrm>
            <a:off x="4139952" y="274638"/>
            <a:ext cx="4546848" cy="6322714"/>
          </a:xfrm>
        </p:spPr>
        <p:txBody>
          <a:bodyPr>
            <a:noAutofit/>
          </a:bodyPr>
          <a:lstStyle/>
          <a:p>
            <a:r>
              <a:rPr lang="ru-RU" sz="1300" dirty="0">
                <a:latin typeface="Times New Roman" panose="02020603050405020304" pitchFamily="18" charset="0"/>
                <a:cs typeface="Times New Roman" panose="02020603050405020304" pitchFamily="18" charset="0"/>
              </a:rPr>
              <a:t>Мне притчу эту рассказал </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мой дед когда-то.</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Рос на земле огромный дуб.</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Ствол в три обхвата.</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Стоял, как русский богатырь,</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у русской хаты. </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Шумел сквозь несколько веков</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листвой богатой.</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Казалось, небо доставал</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тот дуб ветвями.</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И в глубину на </a:t>
            </a:r>
            <a:r>
              <a:rPr lang="ru-RU" sz="1300" dirty="0" err="1">
                <a:latin typeface="Times New Roman" panose="02020603050405020304" pitchFamily="18" charset="0"/>
                <a:cs typeface="Times New Roman" panose="02020603050405020304" pitchFamily="18" charset="0"/>
              </a:rPr>
              <a:t>пол-земли</a:t>
            </a:r>
            <a:r>
              <a:rPr lang="ru-RU" sz="1300" dirty="0">
                <a:latin typeface="Times New Roman" panose="02020603050405020304" pitchFamily="18" charset="0"/>
                <a:cs typeface="Times New Roman" panose="02020603050405020304" pitchFamily="18" charset="0"/>
              </a:rPr>
              <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он врос корнями.</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Такая мощь! Такая стать! </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Такая сила!</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Ни ураганы, ни война </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дуб не сломила.</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Но вдруг однажды понял дуб, </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что умирает.</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Всё как всегда – простор и свет!</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А он сгорает.</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В ветвях огромных силы нет.</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Земля не держит.</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Ещё живёт, но знает что</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уже отвержен.</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Ещё листва его шумит </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в небесной выси.</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Да вот беда – дуб в глубине</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корнями высох.</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А нет корней, и жизни нет.</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Закон природы.</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Так дед сказал.  Я те слова</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несу сквозь годы. </a:t>
            </a:r>
          </a:p>
        </p:txBody>
      </p:sp>
      <p:pic>
        <p:nvPicPr>
          <p:cNvPr id="1026" name="Picture 2" descr="C:\ПРОФИ\Фотографии\Настя\9 мая дсад\DSC029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05759"/>
            <a:ext cx="3600000" cy="63915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314841"/>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252520" cy="7029400"/>
          </a:xfrm>
          <a:prstGeom prst="rect">
            <a:avLst/>
          </a:prstGeom>
        </p:spPr>
      </p:pic>
      <p:sp>
        <p:nvSpPr>
          <p:cNvPr id="2" name="Заголовок 1"/>
          <p:cNvSpPr>
            <a:spLocks noGrp="1"/>
          </p:cNvSpPr>
          <p:nvPr>
            <p:ph type="title"/>
          </p:nvPr>
        </p:nvSpPr>
        <p:spPr>
          <a:xfrm>
            <a:off x="457200" y="332656"/>
            <a:ext cx="8229600" cy="6408712"/>
          </a:xfrm>
        </p:spPr>
        <p:txBody>
          <a:bodyPr>
            <a:normAutofit fontScale="90000"/>
          </a:bodyPr>
          <a:lstStyle/>
          <a:p>
            <a:r>
              <a:rPr lang="ru-RU" sz="2800" dirty="0" smtClean="0">
                <a:solidFill>
                  <a:schemeClr val="bg1"/>
                </a:solidFill>
                <a:latin typeface="Times New Roman" panose="02020603050405020304" pitchFamily="18" charset="0"/>
                <a:cs typeface="Times New Roman" panose="02020603050405020304" pitchFamily="18" charset="0"/>
              </a:rPr>
              <a:t>Спасибо деду за Победу!</a:t>
            </a:r>
            <a:br>
              <a:rPr lang="ru-RU" sz="2800" dirty="0" smtClean="0">
                <a:solidFill>
                  <a:schemeClr val="bg1"/>
                </a:solidFill>
                <a:latin typeface="Times New Roman" panose="02020603050405020304" pitchFamily="18" charset="0"/>
                <a:cs typeface="Times New Roman" panose="02020603050405020304" pitchFamily="18" charset="0"/>
              </a:rPr>
            </a:br>
            <a:r>
              <a:rPr lang="ru-RU" sz="2800" dirty="0" smtClean="0">
                <a:solidFill>
                  <a:schemeClr val="bg1"/>
                </a:solidFill>
                <a:latin typeface="Times New Roman" panose="02020603050405020304" pitchFamily="18" charset="0"/>
                <a:cs typeface="Times New Roman" panose="02020603050405020304" pitchFamily="18" charset="0"/>
              </a:rPr>
              <a:t>За мир в моей большой стране!</a:t>
            </a:r>
            <a:br>
              <a:rPr lang="ru-RU" sz="2800" dirty="0" smtClean="0">
                <a:solidFill>
                  <a:schemeClr val="bg1"/>
                </a:solidFill>
                <a:latin typeface="Times New Roman" panose="02020603050405020304" pitchFamily="18" charset="0"/>
                <a:cs typeface="Times New Roman" panose="02020603050405020304" pitchFamily="18" charset="0"/>
              </a:rPr>
            </a:br>
            <a:r>
              <a:rPr lang="ru-RU" sz="2800" dirty="0" smtClean="0">
                <a:solidFill>
                  <a:schemeClr val="bg1"/>
                </a:solidFill>
                <a:latin typeface="Times New Roman" panose="02020603050405020304" pitchFamily="18" charset="0"/>
                <a:cs typeface="Times New Roman" panose="02020603050405020304" pitchFamily="18" charset="0"/>
              </a:rPr>
              <a:t>За то, что голод и бомбёжки</a:t>
            </a:r>
            <a:br>
              <a:rPr lang="ru-RU" sz="2800" dirty="0" smtClean="0">
                <a:solidFill>
                  <a:schemeClr val="bg1"/>
                </a:solidFill>
                <a:latin typeface="Times New Roman" panose="02020603050405020304" pitchFamily="18" charset="0"/>
                <a:cs typeface="Times New Roman" panose="02020603050405020304" pitchFamily="18" charset="0"/>
              </a:rPr>
            </a:br>
            <a:r>
              <a:rPr lang="ru-RU" sz="2800" dirty="0" smtClean="0">
                <a:solidFill>
                  <a:schemeClr val="bg1"/>
                </a:solidFill>
                <a:latin typeface="Times New Roman" panose="02020603050405020304" pitchFamily="18" charset="0"/>
                <a:cs typeface="Times New Roman" panose="02020603050405020304" pitchFamily="18" charset="0"/>
              </a:rPr>
              <a:t>До селе не знакомы мне!</a:t>
            </a:r>
            <a:br>
              <a:rPr lang="ru-RU" sz="2800" dirty="0" smtClean="0">
                <a:solidFill>
                  <a:schemeClr val="bg1"/>
                </a:solidFill>
                <a:latin typeface="Times New Roman" panose="02020603050405020304" pitchFamily="18" charset="0"/>
                <a:cs typeface="Times New Roman" panose="02020603050405020304" pitchFamily="18" charset="0"/>
              </a:rPr>
            </a:br>
            <a:r>
              <a:rPr lang="ru-RU" sz="2800" dirty="0" smtClean="0">
                <a:solidFill>
                  <a:schemeClr val="bg1"/>
                </a:solidFill>
                <a:latin typeface="Times New Roman" panose="02020603050405020304" pitchFamily="18" charset="0"/>
                <a:cs typeface="Times New Roman" panose="02020603050405020304" pitchFamily="18" charset="0"/>
              </a:rPr>
              <a:t>За то, что жив наш род не малый,</a:t>
            </a:r>
            <a:br>
              <a:rPr lang="ru-RU" sz="2800" dirty="0" smtClean="0">
                <a:solidFill>
                  <a:schemeClr val="bg1"/>
                </a:solidFill>
                <a:latin typeface="Times New Roman" panose="02020603050405020304" pitchFamily="18" charset="0"/>
                <a:cs typeface="Times New Roman" panose="02020603050405020304" pitchFamily="18" charset="0"/>
              </a:rPr>
            </a:br>
            <a:r>
              <a:rPr lang="ru-RU" sz="2800" dirty="0" smtClean="0">
                <a:solidFill>
                  <a:schemeClr val="bg1"/>
                </a:solidFill>
                <a:latin typeface="Times New Roman" panose="02020603050405020304" pitchFamily="18" charset="0"/>
                <a:cs typeface="Times New Roman" panose="02020603050405020304" pitchFamily="18" charset="0"/>
              </a:rPr>
              <a:t>За то, что правнуки растут,</a:t>
            </a:r>
            <a:br>
              <a:rPr lang="ru-RU" sz="2800" dirty="0" smtClean="0">
                <a:solidFill>
                  <a:schemeClr val="bg1"/>
                </a:solidFill>
                <a:latin typeface="Times New Roman" panose="02020603050405020304" pitchFamily="18" charset="0"/>
                <a:cs typeface="Times New Roman" panose="02020603050405020304" pitchFamily="18" charset="0"/>
              </a:rPr>
            </a:br>
            <a:r>
              <a:rPr lang="ru-RU" sz="2800" dirty="0" smtClean="0">
                <a:solidFill>
                  <a:schemeClr val="bg1"/>
                </a:solidFill>
                <a:latin typeface="Times New Roman" panose="02020603050405020304" pitchFamily="18" charset="0"/>
                <a:cs typeface="Times New Roman" panose="02020603050405020304" pitchFamily="18" charset="0"/>
              </a:rPr>
              <a:t>За то, что флаг, как прежде, алый </a:t>
            </a:r>
            <a:br>
              <a:rPr lang="ru-RU" sz="2800" dirty="0" smtClean="0">
                <a:solidFill>
                  <a:schemeClr val="bg1"/>
                </a:solidFill>
                <a:latin typeface="Times New Roman" panose="02020603050405020304" pitchFamily="18" charset="0"/>
                <a:cs typeface="Times New Roman" panose="02020603050405020304" pitchFamily="18" charset="0"/>
              </a:rPr>
            </a:br>
            <a:r>
              <a:rPr lang="ru-RU" sz="2800" dirty="0" smtClean="0">
                <a:solidFill>
                  <a:schemeClr val="bg1"/>
                </a:solidFill>
                <a:latin typeface="Times New Roman" panose="02020603050405020304" pitchFamily="18" charset="0"/>
                <a:cs typeface="Times New Roman" panose="02020603050405020304" pitchFamily="18" charset="0"/>
              </a:rPr>
              <a:t>И память внуки берегут…</a:t>
            </a:r>
            <a:br>
              <a:rPr lang="ru-RU" sz="2800" dirty="0" smtClean="0">
                <a:solidFill>
                  <a:schemeClr val="bg1"/>
                </a:solidFill>
                <a:latin typeface="Times New Roman" panose="02020603050405020304" pitchFamily="18" charset="0"/>
                <a:cs typeface="Times New Roman" panose="02020603050405020304" pitchFamily="18" charset="0"/>
              </a:rPr>
            </a:br>
            <a:r>
              <a:rPr lang="ru-RU" sz="2800" dirty="0" smtClean="0">
                <a:solidFill>
                  <a:schemeClr val="bg1"/>
                </a:solidFill>
                <a:latin typeface="Times New Roman" panose="02020603050405020304" pitchFamily="18" charset="0"/>
                <a:cs typeface="Times New Roman" panose="02020603050405020304" pitchFamily="18" charset="0"/>
              </a:rPr>
              <a:t>За то, что сердцем и любовью</a:t>
            </a:r>
            <a:br>
              <a:rPr lang="ru-RU" sz="2800" dirty="0" smtClean="0">
                <a:solidFill>
                  <a:schemeClr val="bg1"/>
                </a:solidFill>
                <a:latin typeface="Times New Roman" panose="02020603050405020304" pitchFamily="18" charset="0"/>
                <a:cs typeface="Times New Roman" panose="02020603050405020304" pitchFamily="18" charset="0"/>
              </a:rPr>
            </a:br>
            <a:r>
              <a:rPr lang="ru-RU" sz="2800" dirty="0" smtClean="0">
                <a:solidFill>
                  <a:schemeClr val="bg1"/>
                </a:solidFill>
                <a:latin typeface="Times New Roman" panose="02020603050405020304" pitchFamily="18" charset="0"/>
                <a:cs typeface="Times New Roman" panose="02020603050405020304" pitchFamily="18" charset="0"/>
              </a:rPr>
              <a:t>Он уберёг страну свою!</a:t>
            </a:r>
            <a:br>
              <a:rPr lang="ru-RU" sz="2800" dirty="0" smtClean="0">
                <a:solidFill>
                  <a:schemeClr val="bg1"/>
                </a:solidFill>
                <a:latin typeface="Times New Roman" panose="02020603050405020304" pitchFamily="18" charset="0"/>
                <a:cs typeface="Times New Roman" panose="02020603050405020304" pitchFamily="18" charset="0"/>
              </a:rPr>
            </a:br>
            <a:r>
              <a:rPr lang="ru-RU" sz="2800" dirty="0" smtClean="0">
                <a:solidFill>
                  <a:schemeClr val="bg1"/>
                </a:solidFill>
                <a:latin typeface="Times New Roman" panose="02020603050405020304" pitchFamily="18" charset="0"/>
                <a:cs typeface="Times New Roman" panose="02020603050405020304" pitchFamily="18" charset="0"/>
              </a:rPr>
              <a:t>За то, что не был он надломлен:</a:t>
            </a:r>
            <a:br>
              <a:rPr lang="ru-RU" sz="2800" dirty="0" smtClean="0">
                <a:solidFill>
                  <a:schemeClr val="bg1"/>
                </a:solidFill>
                <a:latin typeface="Times New Roman" panose="02020603050405020304" pitchFamily="18" charset="0"/>
                <a:cs typeface="Times New Roman" panose="02020603050405020304" pitchFamily="18" charset="0"/>
              </a:rPr>
            </a:br>
            <a:r>
              <a:rPr lang="ru-RU" sz="2800" dirty="0" smtClean="0">
                <a:solidFill>
                  <a:schemeClr val="bg1"/>
                </a:solidFill>
                <a:latin typeface="Times New Roman" panose="02020603050405020304" pitchFamily="18" charset="0"/>
                <a:cs typeface="Times New Roman" panose="02020603050405020304" pitchFamily="18" charset="0"/>
              </a:rPr>
              <a:t>В плену, на воле и в бою!!!</a:t>
            </a:r>
            <a:br>
              <a:rPr lang="ru-RU" sz="2800" dirty="0" smtClean="0">
                <a:solidFill>
                  <a:schemeClr val="bg1"/>
                </a:solidFill>
                <a:latin typeface="Times New Roman" panose="02020603050405020304" pitchFamily="18" charset="0"/>
                <a:cs typeface="Times New Roman" panose="02020603050405020304" pitchFamily="18" charset="0"/>
              </a:rPr>
            </a:br>
            <a:r>
              <a:rPr lang="ru-RU" sz="2800" dirty="0" smtClean="0">
                <a:solidFill>
                  <a:schemeClr val="bg1"/>
                </a:solidFill>
                <a:latin typeface="Times New Roman" panose="02020603050405020304" pitchFamily="18" charset="0"/>
                <a:cs typeface="Times New Roman" panose="02020603050405020304" pitchFamily="18" charset="0"/>
              </a:rPr>
              <a:t>Спасибо деду за Победу!</a:t>
            </a:r>
            <a:br>
              <a:rPr lang="ru-RU" sz="2800" dirty="0" smtClean="0">
                <a:solidFill>
                  <a:schemeClr val="bg1"/>
                </a:solidFill>
                <a:latin typeface="Times New Roman" panose="02020603050405020304" pitchFamily="18" charset="0"/>
                <a:cs typeface="Times New Roman" panose="02020603050405020304" pitchFamily="18" charset="0"/>
              </a:rPr>
            </a:br>
            <a:r>
              <a:rPr lang="ru-RU" sz="2800" dirty="0" smtClean="0">
                <a:solidFill>
                  <a:schemeClr val="bg1"/>
                </a:solidFill>
                <a:latin typeface="Times New Roman" panose="02020603050405020304" pitchFamily="18" charset="0"/>
                <a:cs typeface="Times New Roman" panose="02020603050405020304" pitchFamily="18" charset="0"/>
              </a:rPr>
              <a:t>И низкий до земли поклон!</a:t>
            </a:r>
            <a:br>
              <a:rPr lang="ru-RU" sz="2800" dirty="0" smtClean="0">
                <a:solidFill>
                  <a:schemeClr val="bg1"/>
                </a:solidFill>
                <a:latin typeface="Times New Roman" panose="02020603050405020304" pitchFamily="18" charset="0"/>
                <a:cs typeface="Times New Roman" panose="02020603050405020304" pitchFamily="18" charset="0"/>
              </a:rPr>
            </a:br>
            <a:r>
              <a:rPr lang="ru-RU" sz="2800" dirty="0" smtClean="0">
                <a:solidFill>
                  <a:schemeClr val="bg1"/>
                </a:solidFill>
                <a:latin typeface="Times New Roman" panose="02020603050405020304" pitchFamily="18" charset="0"/>
                <a:cs typeface="Times New Roman" panose="02020603050405020304" pitchFamily="18" charset="0"/>
              </a:rPr>
              <a:t/>
            </a:r>
            <a:br>
              <a:rPr lang="ru-RU" sz="2800" dirty="0" smtClean="0">
                <a:solidFill>
                  <a:schemeClr val="bg1"/>
                </a:solidFill>
                <a:latin typeface="Times New Roman" panose="02020603050405020304" pitchFamily="18" charset="0"/>
                <a:cs typeface="Times New Roman" panose="02020603050405020304" pitchFamily="18" charset="0"/>
              </a:rPr>
            </a:br>
            <a:endParaRPr lang="ru-RU" sz="2800" dirty="0">
              <a:solidFill>
                <a:schemeClr val="bg1"/>
              </a:solidFill>
              <a:latin typeface="Times New Roman" panose="02020603050405020304" pitchFamily="18" charset="0"/>
              <a:cs typeface="Times New Roman" panose="02020603050405020304" pitchFamily="18" charset="0"/>
            </a:endParaRPr>
          </a:p>
        </p:txBody>
      </p:sp>
      <p:pic>
        <p:nvPicPr>
          <p:cNvPr id="4" name="Diana_Gurckaya_Domisolka_-_Spasibo_dedu_za_pobedu_konkursnaya_pesnya_6_A_klassa_(xMusic.me).mp3">
            <a:hlinkClick r:id="" action="ppaction://media"/>
          </p:cNvPr>
          <p:cNvPicPr>
            <a:picLocks noRot="1" noChangeAspect="1"/>
          </p:cNvPicPr>
          <p:nvPr>
            <a:audioFile r:link="rId1"/>
          </p:nvPr>
        </p:nvPicPr>
        <p:blipFill>
          <a:blip r:embed="rId4" cstate="print"/>
          <a:stretch>
            <a:fillRect/>
          </a:stretch>
        </p:blipFill>
        <p:spPr>
          <a:xfrm>
            <a:off x="395536" y="6553200"/>
            <a:ext cx="304800" cy="304800"/>
          </a:xfrm>
          <a:prstGeom prst="rect">
            <a:avLst/>
          </a:prstGeom>
        </p:spPr>
      </p:pic>
    </p:spTree>
    <p:extLst>
      <p:ext uri="{BB962C8B-B14F-4D97-AF65-F5344CB8AC3E}">
        <p14:creationId xmlns:p14="http://schemas.microsoft.com/office/powerpoint/2010/main" val="3495547761"/>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9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2" name="Заголовок 1"/>
          <p:cNvSpPr>
            <a:spLocks noGrp="1"/>
          </p:cNvSpPr>
          <p:nvPr>
            <p:ph type="title"/>
          </p:nvPr>
        </p:nvSpPr>
        <p:spPr>
          <a:xfrm>
            <a:off x="457200" y="260648"/>
            <a:ext cx="5842992" cy="5832648"/>
          </a:xfrm>
        </p:spPr>
        <p:txBody>
          <a:bodyPr>
            <a:noAutofit/>
          </a:bodyPr>
          <a:lstStyle/>
          <a:p>
            <a:pPr algn="l"/>
            <a:r>
              <a:rPr lang="ru-RU" sz="1500" b="1" dirty="0">
                <a:latin typeface="Times New Roman" panose="02020603050405020304" pitchFamily="18" charset="0"/>
                <a:cs typeface="Times New Roman" panose="02020603050405020304" pitchFamily="18" charset="0"/>
              </a:rPr>
              <a:t>Актуальность:</a:t>
            </a:r>
            <a:r>
              <a:rPr lang="ru-RU" sz="1500" dirty="0">
                <a:latin typeface="Times New Roman" panose="02020603050405020304" pitchFamily="18" charset="0"/>
                <a:cs typeface="Times New Roman" panose="02020603050405020304" pitchFamily="18" charset="0"/>
              </a:rPr>
              <a:t/>
            </a:r>
            <a:br>
              <a:rPr lang="ru-RU" sz="1500" dirty="0">
                <a:latin typeface="Times New Roman" panose="02020603050405020304" pitchFamily="18" charset="0"/>
                <a:cs typeface="Times New Roman" panose="02020603050405020304" pitchFamily="18" charset="0"/>
              </a:rPr>
            </a:br>
            <a:r>
              <a:rPr lang="ru-RU" sz="1500" dirty="0">
                <a:latin typeface="Times New Roman" panose="02020603050405020304" pitchFamily="18" charset="0"/>
                <a:cs typeface="Times New Roman" panose="02020603050405020304" pitchFamily="18" charset="0"/>
              </a:rPr>
              <a:t>Во все времена любовь к Родине, патриотизм в нашем государстве были чертой национального характера. К сожалению, в последнее время утрачиваются традиции патриотического сознания, поэтому актуальность проблемы воспитания патриотизма у детей дошкольного возраста очевидна. С каждым годом все дальше от нас тот памятный день – День Победы в Великой Отечественной войне, но ценность подвига наших солдат никогда не меркнет. Путь к победе был долгим и трудным, и преодолеть его удалось благодаря мужеству и героизму нашего народа. Все меньше остается тех, кто был непосредственным участником той войны и кому мы благодарны за мирное небо над головой. Подрастающее поколение забывает, а чаще и не знает, как важно помнить об этом дне и чтить память погибших. Учитывая это, взрослые должны рассказывать об этом великом празднике детям, учить всегда уважительно </a:t>
            </a:r>
            <a:r>
              <a:rPr lang="ru-RU" sz="1500" dirty="0" smtClean="0">
                <a:latin typeface="Times New Roman" panose="02020603050405020304" pitchFamily="18" charset="0"/>
                <a:cs typeface="Times New Roman" panose="02020603050405020304" pitchFamily="18" charset="0"/>
              </a:rPr>
              <a:t>относиться к ветеранам, а не только в День Победы</a:t>
            </a:r>
            <a:r>
              <a:rPr lang="ru-RU" sz="1500" dirty="0">
                <a:latin typeface="Times New Roman" panose="02020603050405020304" pitchFamily="18" charset="0"/>
                <a:cs typeface="Times New Roman" panose="02020603050405020304" pitchFamily="18" charset="0"/>
              </a:rPr>
              <a:t>.</a:t>
            </a:r>
            <a:br>
              <a:rPr lang="ru-RU" sz="1500" dirty="0">
                <a:latin typeface="Times New Roman" panose="02020603050405020304" pitchFamily="18" charset="0"/>
                <a:cs typeface="Times New Roman" panose="02020603050405020304" pitchFamily="18" charset="0"/>
              </a:rPr>
            </a:br>
            <a:r>
              <a:rPr lang="ru-RU" sz="1500" b="1" dirty="0">
                <a:latin typeface="Times New Roman" panose="02020603050405020304" pitchFamily="18" charset="0"/>
                <a:cs typeface="Times New Roman" panose="02020603050405020304" pitchFamily="18" charset="0"/>
              </a:rPr>
              <a:t>Проблема:</a:t>
            </a:r>
            <a:r>
              <a:rPr lang="ru-RU" sz="1500" dirty="0">
                <a:latin typeface="Times New Roman" panose="02020603050405020304" pitchFamily="18" charset="0"/>
                <a:cs typeface="Times New Roman" panose="02020603050405020304" pitchFamily="18" charset="0"/>
              </a:rPr>
              <a:t/>
            </a:r>
            <a:br>
              <a:rPr lang="ru-RU" sz="1500" dirty="0">
                <a:latin typeface="Times New Roman" panose="02020603050405020304" pitchFamily="18" charset="0"/>
                <a:cs typeface="Times New Roman" panose="02020603050405020304" pitchFamily="18" charset="0"/>
              </a:rPr>
            </a:br>
            <a:r>
              <a:rPr lang="ru-RU" sz="1500" dirty="0">
                <a:latin typeface="Times New Roman" panose="02020603050405020304" pitchFamily="18" charset="0"/>
                <a:cs typeface="Times New Roman" panose="02020603050405020304" pitchFamily="18" charset="0"/>
              </a:rPr>
              <a:t>Задачи патриотического воспитания дошкольников традиционно решались в ДОУ, но результаты мониторинга образовательного процесса показали необходимость усиления работы в данном направлении, наполнение ее новым содержанием. Поэтому существует необходимость изменить формы организации педагогического процесса по формированию чувств патриотизма и любви к Родине.</a:t>
            </a:r>
            <a:br>
              <a:rPr lang="ru-RU" sz="1500" dirty="0">
                <a:latin typeface="Times New Roman" panose="02020603050405020304" pitchFamily="18" charset="0"/>
                <a:cs typeface="Times New Roman" panose="02020603050405020304" pitchFamily="18" charset="0"/>
              </a:rPr>
            </a:br>
            <a:endParaRPr lang="ru-RU"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5917176"/>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859" y="0"/>
            <a:ext cx="9108281" cy="6858000"/>
          </a:xfrm>
          <a:prstGeom prst="rect">
            <a:avLst/>
          </a:prstGeom>
        </p:spPr>
      </p:pic>
      <p:sp>
        <p:nvSpPr>
          <p:cNvPr id="2" name="Заголовок 1"/>
          <p:cNvSpPr>
            <a:spLocks noGrp="1"/>
          </p:cNvSpPr>
          <p:nvPr>
            <p:ph type="title"/>
          </p:nvPr>
        </p:nvSpPr>
        <p:spPr>
          <a:xfrm>
            <a:off x="1835696" y="404664"/>
            <a:ext cx="6995120" cy="5969669"/>
          </a:xfrm>
        </p:spPr>
        <p:txBody>
          <a:bodyPr>
            <a:normAutofit/>
          </a:bodyPr>
          <a:lstStyle/>
          <a:p>
            <a:pPr algn="l"/>
            <a:r>
              <a:rPr lang="ru-RU" sz="1800" b="1" dirty="0">
                <a:latin typeface="Times New Roman" panose="02020603050405020304" pitchFamily="18" charset="0"/>
                <a:cs typeface="Times New Roman" panose="02020603050405020304" pitchFamily="18" charset="0"/>
              </a:rPr>
              <a:t>Цель: </a:t>
            </a:r>
            <a:r>
              <a:rPr lang="ru-RU" sz="1800" dirty="0">
                <a:latin typeface="Times New Roman" panose="02020603050405020304" pitchFamily="18" charset="0"/>
                <a:cs typeface="Times New Roman" panose="02020603050405020304" pitchFamily="18" charset="0"/>
              </a:rPr>
              <a:t>формирование патриотических чувств и нравственных ценностей у детей дошкольного возраста.</a:t>
            </a:r>
            <a:br>
              <a:rPr lang="ru-RU" sz="1800" dirty="0">
                <a:latin typeface="Times New Roman" panose="02020603050405020304" pitchFamily="18" charset="0"/>
                <a:cs typeface="Times New Roman" panose="02020603050405020304" pitchFamily="18" charset="0"/>
              </a:rPr>
            </a:br>
            <a:r>
              <a:rPr lang="ru-RU" sz="1800" b="1" dirty="0" smtClean="0">
                <a:latin typeface="Times New Roman" panose="02020603050405020304" pitchFamily="18" charset="0"/>
                <a:cs typeface="Times New Roman" panose="02020603050405020304" pitchFamily="18" charset="0"/>
              </a:rPr>
              <a:t>Задачи:</a:t>
            </a:r>
            <a:br>
              <a:rPr lang="ru-RU" sz="1800" b="1" dirty="0" smtClean="0">
                <a:latin typeface="Times New Roman" panose="02020603050405020304" pitchFamily="18" charset="0"/>
                <a:cs typeface="Times New Roman" panose="02020603050405020304" pitchFamily="18" charset="0"/>
              </a:rPr>
            </a:br>
            <a:r>
              <a:rPr lang="ru-RU" sz="1800" b="1" dirty="0" smtClean="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расширять </a:t>
            </a:r>
            <a:r>
              <a:rPr lang="ru-RU" sz="1800" dirty="0">
                <a:latin typeface="Times New Roman" panose="02020603050405020304" pitchFamily="18" charset="0"/>
                <a:cs typeface="Times New Roman" panose="02020603050405020304" pitchFamily="18" charset="0"/>
              </a:rPr>
              <a:t>знания дошкольников о событиях Великой Отечественной </a:t>
            </a:r>
            <a:r>
              <a:rPr lang="ru-RU" sz="1800" dirty="0" smtClean="0">
                <a:latin typeface="Times New Roman" panose="02020603050405020304" pitchFamily="18" charset="0"/>
                <a:cs typeface="Times New Roman" panose="02020603050405020304" pitchFamily="18" charset="0"/>
              </a:rPr>
              <a:t>войны;</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расширять </a:t>
            </a:r>
            <a:r>
              <a:rPr lang="ru-RU" sz="1800" dirty="0">
                <a:latin typeface="Times New Roman" panose="02020603050405020304" pitchFamily="18" charset="0"/>
                <a:cs typeface="Times New Roman" panose="02020603050405020304" pitchFamily="18" charset="0"/>
              </a:rPr>
              <a:t>представления детей о Российской армии;</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воспитание </a:t>
            </a:r>
            <a:r>
              <a:rPr lang="ru-RU" sz="1800" dirty="0">
                <a:latin typeface="Times New Roman" panose="02020603050405020304" pitchFamily="18" charset="0"/>
                <a:cs typeface="Times New Roman" panose="02020603050405020304" pitchFamily="18" charset="0"/>
              </a:rPr>
              <a:t>чувства уважения к подвигу защитников Отечества, любви и гордости за свою Родину;</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развитие </a:t>
            </a:r>
            <a:r>
              <a:rPr lang="ru-RU" sz="1800" dirty="0">
                <a:latin typeface="Times New Roman" panose="02020603050405020304" pitchFamily="18" charset="0"/>
                <a:cs typeface="Times New Roman" panose="02020603050405020304" pitchFamily="18" charset="0"/>
              </a:rPr>
              <a:t>и обогащение речи дошкольников, эрудиции и интеллекта.</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создание </a:t>
            </a:r>
            <a:r>
              <a:rPr lang="ru-RU" sz="1800" dirty="0">
                <a:latin typeface="Times New Roman" panose="02020603050405020304" pitchFamily="18" charset="0"/>
                <a:cs typeface="Times New Roman" panose="02020603050405020304" pitchFamily="18" charset="0"/>
              </a:rPr>
              <a:t>условий для раскрытия творческих способностей и самореализации детей и их родителей;</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вовлечение </a:t>
            </a:r>
            <a:r>
              <a:rPr lang="ru-RU" sz="1800" dirty="0">
                <a:latin typeface="Times New Roman" panose="02020603050405020304" pitchFamily="18" charset="0"/>
                <a:cs typeface="Times New Roman" panose="02020603050405020304" pitchFamily="18" charset="0"/>
              </a:rPr>
              <a:t>дошкольников и родителей в активные формы гражданского и патриотического воспитания;</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использование </a:t>
            </a:r>
            <a:r>
              <a:rPr lang="ru-RU" sz="1800" dirty="0">
                <a:latin typeface="Times New Roman" panose="02020603050405020304" pitchFamily="18" charset="0"/>
                <a:cs typeface="Times New Roman" panose="02020603050405020304" pitchFamily="18" charset="0"/>
              </a:rPr>
              <a:t>возможностей современных информационных технологий для отображения исторических </a:t>
            </a:r>
            <a:r>
              <a:rPr lang="ru-RU" sz="1800" dirty="0" smtClean="0">
                <a:latin typeface="Times New Roman" panose="02020603050405020304" pitchFamily="18" charset="0"/>
                <a:cs typeface="Times New Roman" panose="02020603050405020304" pitchFamily="18" charset="0"/>
              </a:rPr>
              <a:t>фактов Великой </a:t>
            </a:r>
            <a:r>
              <a:rPr lang="ru-RU" sz="1800" dirty="0">
                <a:latin typeface="Times New Roman" panose="02020603050405020304" pitchFamily="18" charset="0"/>
                <a:cs typeface="Times New Roman" panose="02020603050405020304" pitchFamily="18" charset="0"/>
              </a:rPr>
              <a:t>Отечественной войны, создания авторских электронных </a:t>
            </a:r>
            <a:r>
              <a:rPr lang="ru-RU" sz="1800" dirty="0" err="1">
                <a:latin typeface="Times New Roman" panose="02020603050405020304" pitchFamily="18" charset="0"/>
                <a:cs typeface="Times New Roman" panose="02020603050405020304" pitchFamily="18" charset="0"/>
              </a:rPr>
              <a:t>демонстрационо</a:t>
            </a:r>
            <a:r>
              <a:rPr lang="ru-RU" sz="1800" dirty="0">
                <a:latin typeface="Times New Roman" panose="02020603050405020304" pitchFamily="18" charset="0"/>
                <a:cs typeface="Times New Roman" panose="02020603050405020304" pitchFamily="18" charset="0"/>
              </a:rPr>
              <a:t>-дидактических материалов.</a:t>
            </a:r>
          </a:p>
        </p:txBody>
      </p:sp>
    </p:spTree>
    <p:extLst>
      <p:ext uri="{BB962C8B-B14F-4D97-AF65-F5344CB8AC3E}">
        <p14:creationId xmlns:p14="http://schemas.microsoft.com/office/powerpoint/2010/main" val="544864332"/>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3" name="Заголовок 2"/>
          <p:cNvSpPr>
            <a:spLocks noGrp="1"/>
          </p:cNvSpPr>
          <p:nvPr>
            <p:ph type="title"/>
          </p:nvPr>
        </p:nvSpPr>
        <p:spPr>
          <a:xfrm>
            <a:off x="251520" y="980728"/>
            <a:ext cx="8640960" cy="4824536"/>
          </a:xfrm>
        </p:spPr>
        <p:txBody>
          <a:bodyPr>
            <a:normAutofit/>
          </a:bodyPr>
          <a:lstStyle/>
          <a:p>
            <a:pPr algn="just"/>
            <a:r>
              <a:rPr lang="ru-RU" sz="1550" dirty="0" smtClean="0">
                <a:latin typeface="Times New Roman" panose="02020603050405020304" pitchFamily="18" charset="0"/>
                <a:cs typeface="Times New Roman" panose="02020603050405020304" pitchFamily="18" charset="0"/>
              </a:rPr>
              <a:t>	Каждый </a:t>
            </a:r>
            <a:r>
              <a:rPr lang="ru-RU" sz="1550" dirty="0">
                <a:latin typeface="Times New Roman" panose="02020603050405020304" pitchFamily="18" charset="0"/>
                <a:cs typeface="Times New Roman" panose="02020603050405020304" pitchFamily="18" charset="0"/>
              </a:rPr>
              <a:t>год наша страна отмечает самый главный праздник – День Победы. Много лет прошло с того дня, </a:t>
            </a:r>
            <a:r>
              <a:rPr lang="ru-RU" sz="1550" dirty="0" smtClean="0">
                <a:latin typeface="Times New Roman" panose="02020603050405020304" pitchFamily="18" charset="0"/>
                <a:cs typeface="Times New Roman" panose="02020603050405020304" pitchFamily="18" charset="0"/>
              </a:rPr>
              <a:t>как наша </a:t>
            </a:r>
            <a:r>
              <a:rPr lang="ru-RU" sz="1550" dirty="0">
                <a:latin typeface="Times New Roman" panose="02020603050405020304" pitchFamily="18" charset="0"/>
                <a:cs typeface="Times New Roman" panose="02020603050405020304" pitchFamily="18" charset="0"/>
              </a:rPr>
              <a:t>армия и наш народ победили фашистскую Германию. На этой войне погибли миллионы людей. Эта война задела горем каждую семью в стране. Надо знать и </a:t>
            </a:r>
            <a:r>
              <a:rPr lang="ru-RU" sz="1550" dirty="0" smtClean="0">
                <a:latin typeface="Times New Roman" panose="02020603050405020304" pitchFamily="18" charset="0"/>
                <a:cs typeface="Times New Roman" panose="02020603050405020304" pitchFamily="18" charset="0"/>
              </a:rPr>
              <a:t>помнить тех, кто завоевал эту победу. Это </a:t>
            </a:r>
            <a:r>
              <a:rPr lang="ru-RU" sz="1550" dirty="0">
                <a:latin typeface="Times New Roman" panose="02020603050405020304" pitchFamily="18" charset="0"/>
                <a:cs typeface="Times New Roman" panose="02020603050405020304" pitchFamily="18" charset="0"/>
              </a:rPr>
              <a:t>праздник - со слезами на </a:t>
            </a:r>
            <a:r>
              <a:rPr lang="ru-RU" sz="1550" dirty="0" smtClean="0">
                <a:latin typeface="Times New Roman" panose="02020603050405020304" pitchFamily="18" charset="0"/>
                <a:cs typeface="Times New Roman" panose="02020603050405020304" pitchFamily="18" charset="0"/>
              </a:rPr>
              <a:t>глазах. Потому </a:t>
            </a:r>
            <a:r>
              <a:rPr lang="ru-RU" sz="1550" dirty="0">
                <a:latin typeface="Times New Roman" panose="02020603050405020304" pitchFamily="18" charset="0"/>
                <a:cs typeface="Times New Roman" panose="02020603050405020304" pitchFamily="18" charset="0"/>
              </a:rPr>
              <a:t>что нет ни одной семьи в России, которою бы </a:t>
            </a:r>
            <a:r>
              <a:rPr lang="ru-RU" sz="1550" dirty="0" smtClean="0">
                <a:latin typeface="Times New Roman" panose="02020603050405020304" pitchFamily="18" charset="0"/>
                <a:cs typeface="Times New Roman" panose="02020603050405020304" pitchFamily="18" charset="0"/>
              </a:rPr>
              <a:t>не </a:t>
            </a:r>
            <a:r>
              <a:rPr lang="ru-RU" sz="1550" dirty="0">
                <a:latin typeface="Times New Roman" panose="02020603050405020304" pitchFamily="18" charset="0"/>
                <a:cs typeface="Times New Roman" panose="02020603050405020304" pitchFamily="18" charset="0"/>
              </a:rPr>
              <a:t>коснулось горе войны. Это особый праздник. Он ра­достный и грустный одновременно. В этот день встречаются те, кто воевал, кто работал в тылу. </a:t>
            </a:r>
            <a:r>
              <a:rPr lang="ru-RU" sz="1550" dirty="0" smtClean="0">
                <a:latin typeface="Times New Roman" panose="02020603050405020304" pitchFamily="18" charset="0"/>
                <a:cs typeface="Times New Roman" panose="02020603050405020304" pitchFamily="18" charset="0"/>
              </a:rPr>
              <a:t>Они </a:t>
            </a:r>
            <a:r>
              <a:rPr lang="ru-RU" sz="1550" dirty="0">
                <a:latin typeface="Times New Roman" panose="02020603050405020304" pitchFamily="18" charset="0"/>
                <a:cs typeface="Times New Roman" panose="02020603050405020304" pitchFamily="18" charset="0"/>
              </a:rPr>
              <a:t>вспоминают своих друзей, приносят цветы к памят­никам, делятся своими воспоминаниями. Из их рассказов мы узнаём подроб­ности страшной Великой Отечественной войны. Война приносит горе всем людям: и тем, кто нападает, и тем, кто защищает свою </a:t>
            </a:r>
            <a:r>
              <a:rPr lang="ru-RU" sz="1550" dirty="0" smtClean="0">
                <a:latin typeface="Times New Roman" panose="02020603050405020304" pitchFamily="18" charset="0"/>
                <a:cs typeface="Times New Roman" panose="02020603050405020304" pitchFamily="18" charset="0"/>
              </a:rPr>
              <a:t>родину. Трудно </a:t>
            </a:r>
            <a:r>
              <a:rPr lang="ru-RU" sz="1550" dirty="0">
                <a:latin typeface="Times New Roman" panose="02020603050405020304" pitchFamily="18" charset="0"/>
                <a:cs typeface="Times New Roman" panose="02020603050405020304" pitchFamily="18" charset="0"/>
              </a:rPr>
              <a:t>найти семью, не опалённую огнём </a:t>
            </a:r>
            <a:r>
              <a:rPr lang="ru-RU" sz="1550" dirty="0" smtClean="0">
                <a:latin typeface="Times New Roman" panose="02020603050405020304" pitchFamily="18" charset="0"/>
                <a:cs typeface="Times New Roman" panose="02020603050405020304" pitchFamily="18" charset="0"/>
              </a:rPr>
              <a:t>войны.</a:t>
            </a:r>
            <a:br>
              <a:rPr lang="ru-RU" sz="1550" dirty="0" smtClean="0">
                <a:latin typeface="Times New Roman" panose="02020603050405020304" pitchFamily="18" charset="0"/>
                <a:cs typeface="Times New Roman" panose="02020603050405020304" pitchFamily="18" charset="0"/>
              </a:rPr>
            </a:br>
            <a:r>
              <a:rPr lang="ru-RU" sz="1550" dirty="0">
                <a:latin typeface="Times New Roman" panose="02020603050405020304" pitchFamily="18" charset="0"/>
                <a:cs typeface="Times New Roman" panose="02020603050405020304" pitchFamily="18" charset="0"/>
              </a:rPr>
              <a:t>	</a:t>
            </a:r>
            <a:r>
              <a:rPr lang="ru-RU" sz="1550" dirty="0" smtClean="0">
                <a:latin typeface="Times New Roman" panose="02020603050405020304" pitchFamily="18" charset="0"/>
                <a:cs typeface="Times New Roman" panose="02020603050405020304" pitchFamily="18" charset="0"/>
              </a:rPr>
              <a:t>У </a:t>
            </a:r>
            <a:r>
              <a:rPr lang="ru-RU" sz="1550" dirty="0">
                <a:latin typeface="Times New Roman" panose="02020603050405020304" pitchFamily="18" charset="0"/>
                <a:cs typeface="Times New Roman" panose="02020603050405020304" pitchFamily="18" charset="0"/>
              </a:rPr>
              <a:t>всех нас есть семейные альбомы. Листая их, мы видим старые фото­графии, с которых смотрят на нас наши дедушки и бабушки, прадедушки и прабабушки, молодые, улыбающиеся, строгие, суровые, грустные и серьез­ные. В их глазах надежда, что их жизнь, их подвиги и страдания не были напрасными. Это поколение, которое прожило трудную, яркую, героическую жизнь. И мы должны сохранить уважение к памяти наших предков, и мы ни кому не позволим принизить их </a:t>
            </a:r>
            <a:r>
              <a:rPr lang="ru-RU" sz="1550" dirty="0" smtClean="0">
                <a:latin typeface="Times New Roman" panose="02020603050405020304" pitchFamily="18" charset="0"/>
                <a:cs typeface="Times New Roman" panose="02020603050405020304" pitchFamily="18" charset="0"/>
              </a:rPr>
              <a:t>подвиг. Во </a:t>
            </a:r>
            <a:r>
              <a:rPr lang="ru-RU" sz="1550" dirty="0">
                <a:latin typeface="Times New Roman" panose="02020603050405020304" pitchFamily="18" charset="0"/>
                <a:cs typeface="Times New Roman" panose="02020603050405020304" pitchFamily="18" charset="0"/>
              </a:rPr>
              <a:t>многих семьях, в самых заветных шкатулках хранятся великие ре­ликвии - ордена и медали, добытые в тяжелых боях. Цена каждой такой награды не имеет денежного выражения. Это цена нашей национальной гор­дости, чести, </a:t>
            </a:r>
            <a:r>
              <a:rPr lang="ru-RU" sz="1550" dirty="0" smtClean="0">
                <a:latin typeface="Times New Roman" panose="02020603050405020304" pitchFamily="18" charset="0"/>
                <a:cs typeface="Times New Roman" panose="02020603050405020304" pitchFamily="18" charset="0"/>
              </a:rPr>
              <a:t>достоинства.</a:t>
            </a:r>
            <a:endParaRPr lang="ru-RU" sz="15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4912045"/>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9" y="0"/>
            <a:ext cx="9144000" cy="6858000"/>
          </a:xfrm>
          <a:prstGeom prst="rect">
            <a:avLst/>
          </a:prstGeom>
        </p:spPr>
      </p:pic>
      <p:sp>
        <p:nvSpPr>
          <p:cNvPr id="2" name="Заголовок 1"/>
          <p:cNvSpPr>
            <a:spLocks noGrp="1"/>
          </p:cNvSpPr>
          <p:nvPr>
            <p:ph type="title"/>
          </p:nvPr>
        </p:nvSpPr>
        <p:spPr>
          <a:xfrm>
            <a:off x="4572000" y="274638"/>
            <a:ext cx="4320480" cy="1570186"/>
          </a:xfrm>
        </p:spPr>
        <p:txBody>
          <a:bodyPr>
            <a:normAutofit/>
          </a:bodyPr>
          <a:lstStyle/>
          <a:p>
            <a:pPr algn="l"/>
            <a:r>
              <a:rPr lang="ru-RU" sz="2000" dirty="0" smtClean="0">
                <a:latin typeface="Times New Roman" panose="02020603050405020304" pitchFamily="18" charset="0"/>
                <a:cs typeface="Times New Roman" panose="02020603050405020304" pitchFamily="18" charset="0"/>
              </a:rPr>
              <a:t>Меня зовут Денис Куршин. Я хочу рассказать о своём прадедушке </a:t>
            </a:r>
            <a:r>
              <a:rPr lang="ru-RU" sz="2000" dirty="0" err="1" smtClean="0">
                <a:latin typeface="Times New Roman" panose="02020603050405020304" pitchFamily="18" charset="0"/>
                <a:cs typeface="Times New Roman" panose="02020603050405020304" pitchFamily="18" charset="0"/>
              </a:rPr>
              <a:t>Затонском</a:t>
            </a:r>
            <a:r>
              <a:rPr lang="ru-RU" sz="2000" dirty="0" smtClean="0">
                <a:latin typeface="Times New Roman" panose="02020603050405020304" pitchFamily="18" charset="0"/>
                <a:cs typeface="Times New Roman" panose="02020603050405020304" pitchFamily="18" charset="0"/>
              </a:rPr>
              <a:t> Иване Антоновиче. </a:t>
            </a:r>
            <a:endParaRPr lang="ru-RU" sz="20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42816">
            <a:off x="1615774" y="289323"/>
            <a:ext cx="2901939" cy="4463085"/>
          </a:xfrm>
          <a:prstGeom prst="rect">
            <a:avLst/>
          </a:prstGeom>
          <a:ln>
            <a:noFill/>
          </a:ln>
          <a:effectLst>
            <a:softEdge rad="112500"/>
          </a:effectLst>
        </p:spPr>
      </p:pic>
      <p:pic>
        <p:nvPicPr>
          <p:cNvPr id="5" name="Рисунок 4" descr="Image"/>
          <p:cNvPicPr/>
          <p:nvPr/>
        </p:nvPicPr>
        <p:blipFill>
          <a:blip r:embed="rId4" cstate="print"/>
          <a:srcRect/>
          <a:stretch>
            <a:fillRect/>
          </a:stretch>
        </p:blipFill>
        <p:spPr bwMode="auto">
          <a:xfrm rot="513983">
            <a:off x="5137900" y="1808818"/>
            <a:ext cx="3200400" cy="4392488"/>
          </a:xfrm>
          <a:prstGeom prst="rect">
            <a:avLst/>
          </a:prstGeom>
          <a:ln>
            <a:noFill/>
          </a:ln>
          <a:effectLst>
            <a:softEdge rad="112500"/>
          </a:effectLst>
        </p:spPr>
      </p:pic>
    </p:spTree>
    <p:extLst>
      <p:ext uri="{BB962C8B-B14F-4D97-AF65-F5344CB8AC3E}">
        <p14:creationId xmlns:p14="http://schemas.microsoft.com/office/powerpoint/2010/main" val="359602822"/>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7101408"/>
          </a:xfrm>
          <a:prstGeom prst="rect">
            <a:avLst/>
          </a:prstGeom>
        </p:spPr>
      </p:pic>
      <p:sp>
        <p:nvSpPr>
          <p:cNvPr id="10" name="Заголовок 9"/>
          <p:cNvSpPr>
            <a:spLocks noGrp="1"/>
          </p:cNvSpPr>
          <p:nvPr>
            <p:ph type="title"/>
          </p:nvPr>
        </p:nvSpPr>
        <p:spPr/>
        <p:txBody>
          <a:bodyPr/>
          <a:lstStyle/>
          <a:p>
            <a:endParaRPr lang="ru-RU"/>
          </a:p>
        </p:txBody>
      </p:sp>
      <p:sp>
        <p:nvSpPr>
          <p:cNvPr id="8" name="Объект 7"/>
          <p:cNvSpPr>
            <a:spLocks noGrp="1"/>
          </p:cNvSpPr>
          <p:nvPr>
            <p:ph idx="1"/>
          </p:nvPr>
        </p:nvSpPr>
        <p:spPr/>
        <p:txBody>
          <a:bodyPr>
            <a:normAutofit fontScale="92500" lnSpcReduction="20000"/>
          </a:bodyPr>
          <a:lstStyle/>
          <a:p>
            <a:pPr marL="0" indent="0" algn="just">
              <a:buNone/>
            </a:pP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Мой прадедушка </a:t>
            </a:r>
            <a:r>
              <a:rPr lang="ru-RU" sz="1600" dirty="0" err="1" smtClean="0">
                <a:latin typeface="Times New Roman" panose="02020603050405020304" pitchFamily="18" charset="0"/>
                <a:cs typeface="Times New Roman" panose="02020603050405020304" pitchFamily="18" charset="0"/>
              </a:rPr>
              <a:t>Затонский</a:t>
            </a:r>
            <a:r>
              <a:rPr lang="ru-RU" sz="1600" dirty="0" smtClean="0">
                <a:latin typeface="Times New Roman" panose="02020603050405020304" pitchFamily="18" charset="0"/>
                <a:cs typeface="Times New Roman" panose="02020603050405020304" pitchFamily="18" charset="0"/>
              </a:rPr>
              <a:t> Иван </a:t>
            </a:r>
            <a:r>
              <a:rPr lang="ru-RU" sz="1600" dirty="0">
                <a:latin typeface="Times New Roman" panose="02020603050405020304" pitchFamily="18" charset="0"/>
                <a:cs typeface="Times New Roman" panose="02020603050405020304" pitchFamily="18" charset="0"/>
              </a:rPr>
              <a:t>Антонович 1919 года рождения. Был призван в ряды красной Армии в январе 1942 года, когда ему было 23 года.  Когда я бывал  в гостях у прабабушки, она рассказывал мне о суровых буднях войны, которые прошел мой прадед. Теперь я знаю благодаря прабабушки, какой трудной дорогой они шли к великому дню- 9 мая 1945 года. Победу ковали артиллеристы, пехотинцы, танкисты, лётчики. Мой прадед был командиром Минно-подрывного взвода в звании сержанта. Участвовал в боях за Северный Кавказ. В составе приморской Армии участвовал в войне с Японией. В составе первого Украинского фронта, дошёл до Берлина. Мой прадедушка был храбрым, отважным воином. За это его наградили Медалью за отвагу, за оборону Кавказа, за победу над Японией, за победу над Германией. Орденом отечественной Войны 2-степени. Так как мой прадедушка был сапёром по окончании войны он занимался разминированием мостов, заводов, полей, железнодорожных путей. За отличные показатели в боевой и политической подготовке его наградили личной фотографией снятой перед развернутым Знаменем части. Домой он вернулся в 1948 году. К сожалению, ветеранов войны становится всё меньше рядом с нами. В феврале 2001 года не стало и моего  прадедушки</a:t>
            </a:r>
            <a:r>
              <a:rPr lang="ru-RU" sz="1600" dirty="0" smtClean="0">
                <a:latin typeface="Times New Roman" panose="02020603050405020304" pitchFamily="18" charset="0"/>
                <a:cs typeface="Times New Roman" panose="02020603050405020304" pitchFamily="18" charset="0"/>
              </a:rPr>
              <a:t>...</a:t>
            </a:r>
          </a:p>
          <a:p>
            <a:pPr marL="0" indent="0" algn="just">
              <a:buNone/>
            </a:pPr>
            <a:r>
              <a:rPr lang="ru-RU" sz="1600" dirty="0" smtClean="0">
                <a:latin typeface="Times New Roman" panose="02020603050405020304" pitchFamily="18" charset="0"/>
                <a:cs typeface="Times New Roman" panose="02020603050405020304" pitchFamily="18" charset="0"/>
              </a:rPr>
              <a:t>	Я </a:t>
            </a:r>
            <a:r>
              <a:rPr lang="ru-RU" sz="1600" dirty="0">
                <a:latin typeface="Times New Roman" panose="02020603050405020304" pitchFamily="18" charset="0"/>
                <a:cs typeface="Times New Roman" panose="02020603050405020304" pitchFamily="18" charset="0"/>
              </a:rPr>
              <a:t>благодарен ему и всем солдатам и офицерам за то, что живу под голубым небом, в свободной стране. И от нас сейчас зависит сохранить память о погибших. Она священна. Ведь люди сражались за независимость Родины, за наше счастье. Вечная память погибшим в той страшной войне и низкий поклон выжившим!</a:t>
            </a:r>
          </a:p>
          <a:p>
            <a:pPr marL="0" indent="0" algn="just">
              <a:buNone/>
            </a:pPr>
            <a:r>
              <a:rPr lang="ru-RU" sz="1600" dirty="0">
                <a:latin typeface="Times New Roman" panose="02020603050405020304" pitchFamily="18" charset="0"/>
                <a:cs typeface="Times New Roman" panose="02020603050405020304" pitchFamily="18" charset="0"/>
              </a:rPr>
              <a:t> </a:t>
            </a:r>
          </a:p>
          <a:p>
            <a:endParaRPr lang="ru-RU" sz="1200" dirty="0">
              <a:latin typeface="Times New Roman" panose="02020603050405020304" pitchFamily="18" charset="0"/>
              <a:cs typeface="Times New Roman" panose="02020603050405020304" pitchFamily="18" charset="0"/>
            </a:endParaRPr>
          </a:p>
        </p:txBody>
      </p:sp>
      <p:sp>
        <p:nvSpPr>
          <p:cNvPr id="11" name="Текст 10"/>
          <p:cNvSpPr>
            <a:spLocks noGrp="1"/>
          </p:cNvSpPr>
          <p:nvPr>
            <p:ph type="body" sz="half" idx="2"/>
          </p:nvPr>
        </p:nvSpPr>
        <p:spPr>
          <a:xfrm>
            <a:off x="457200" y="260649"/>
            <a:ext cx="3008313" cy="4680520"/>
          </a:xfrm>
        </p:spPr>
        <p:txBody>
          <a:bodyPr/>
          <a:lstStyle/>
          <a:p>
            <a:endParaRPr lang="ru-RU"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432" y="188640"/>
            <a:ext cx="3143250" cy="46219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811578"/>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a:xfrm>
            <a:off x="323528" y="1700808"/>
            <a:ext cx="3276881" cy="4835079"/>
          </a:xfrm>
        </p:spPr>
        <p:txBody>
          <a:bodyPr>
            <a:normAutofit/>
          </a:bodyPr>
          <a:lstStyle/>
          <a:p>
            <a:r>
              <a:rPr lang="ru-RU" sz="2800" dirty="0" smtClean="0">
                <a:latin typeface="Times New Roman" panose="02020603050405020304" pitchFamily="18" charset="0"/>
                <a:cs typeface="Times New Roman" panose="02020603050405020304" pitchFamily="18" charset="0"/>
              </a:rPr>
              <a:t>Я, Лихачёв  Игорь. (На фотографии  мой брат и папа). Мне бы хотелось рассказать о своих прадедушках.  </a:t>
            </a:r>
          </a:p>
          <a:p>
            <a:r>
              <a:rPr lang="ru-RU" sz="2800" dirty="0">
                <a:latin typeface="Times New Roman" panose="02020603050405020304" pitchFamily="18" charset="0"/>
                <a:cs typeface="Times New Roman" panose="02020603050405020304" pitchFamily="18" charset="0"/>
              </a:rPr>
              <a:t>Чижов Виктор </a:t>
            </a:r>
            <a:r>
              <a:rPr lang="ru-RU" sz="2800" dirty="0" smtClean="0">
                <a:latin typeface="Times New Roman" panose="02020603050405020304" pitchFamily="18" charset="0"/>
                <a:cs typeface="Times New Roman" panose="02020603050405020304" pitchFamily="18" charset="0"/>
              </a:rPr>
              <a:t>Матвеевич и </a:t>
            </a:r>
            <a:r>
              <a:rPr lang="ru-RU" sz="2800" dirty="0">
                <a:latin typeface="Times New Roman" panose="02020603050405020304" pitchFamily="18" charset="0"/>
                <a:cs typeface="Times New Roman" panose="02020603050405020304" pitchFamily="18" charset="0"/>
              </a:rPr>
              <a:t>Толочко Василий Федорович. </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409" y="620688"/>
            <a:ext cx="5303520" cy="3621024"/>
          </a:xfrm>
          <a:prstGeom prst="rect">
            <a:avLst/>
          </a:prstGeom>
          <a:ln>
            <a:noFill/>
          </a:ln>
          <a:effectLst>
            <a:softEdge rad="112500"/>
          </a:effectLst>
        </p:spPr>
      </p:pic>
    </p:spTree>
    <p:extLst>
      <p:ext uri="{BB962C8B-B14F-4D97-AF65-F5344CB8AC3E}">
        <p14:creationId xmlns:p14="http://schemas.microsoft.com/office/powerpoint/2010/main" val="2009973512"/>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4000" cy="6857999"/>
          </a:xfrm>
        </p:spPr>
      </p:pic>
      <p:sp>
        <p:nvSpPr>
          <p:cNvPr id="2" name="Заголовок 1"/>
          <p:cNvSpPr>
            <a:spLocks noGrp="1"/>
          </p:cNvSpPr>
          <p:nvPr>
            <p:ph type="title"/>
          </p:nvPr>
        </p:nvSpPr>
        <p:spPr/>
        <p:txBody>
          <a:bodyPr/>
          <a:lstStyle/>
          <a:p>
            <a:endParaRPr lang="ru-RU" dirty="0"/>
          </a:p>
        </p:txBody>
      </p:sp>
      <p:sp>
        <p:nvSpPr>
          <p:cNvPr id="4" name="Текст 3"/>
          <p:cNvSpPr>
            <a:spLocks noGrp="1"/>
          </p:cNvSpPr>
          <p:nvPr>
            <p:ph type="body" sz="half" idx="2"/>
          </p:nvPr>
        </p:nvSpPr>
        <p:spPr>
          <a:xfrm>
            <a:off x="3781645" y="33211"/>
            <a:ext cx="5166595" cy="6480720"/>
          </a:xfrm>
        </p:spPr>
        <p:txBody>
          <a:bodyPr>
            <a:normAutofit fontScale="92500" lnSpcReduction="20000"/>
          </a:bodyPr>
          <a:lstStyle/>
          <a:p>
            <a:r>
              <a:rPr lang="ru-RU" sz="1500" dirty="0">
                <a:latin typeface="Times New Roman" panose="02020603050405020304" pitchFamily="18" charset="0"/>
                <a:cs typeface="Times New Roman" panose="02020603050405020304" pitchFamily="18" charset="0"/>
              </a:rPr>
              <a:t> </a:t>
            </a:r>
          </a:p>
          <a:p>
            <a:r>
              <a:rPr lang="ru-RU" sz="1600" dirty="0" smtClean="0">
                <a:latin typeface="Times New Roman" panose="02020603050405020304" pitchFamily="18" charset="0"/>
                <a:cs typeface="Times New Roman" panose="02020603050405020304" pitchFamily="18" charset="0"/>
              </a:rPr>
              <a:t>Чижов </a:t>
            </a:r>
            <a:r>
              <a:rPr lang="ru-RU" sz="1600" dirty="0">
                <a:latin typeface="Times New Roman" panose="02020603050405020304" pitchFamily="18" charset="0"/>
                <a:cs typeface="Times New Roman" panose="02020603050405020304" pitchFamily="18" charset="0"/>
              </a:rPr>
              <a:t>Виктор Матвеевич. Родился 11 сентября 1912г. </a:t>
            </a:r>
          </a:p>
          <a:p>
            <a:r>
              <a:rPr lang="ru-RU" sz="1600" dirty="0">
                <a:latin typeface="Times New Roman" panose="02020603050405020304" pitchFamily="18" charset="0"/>
                <a:cs typeface="Times New Roman" panose="02020603050405020304" pitchFamily="18" charset="0"/>
              </a:rPr>
              <a:t>В РККА с ноября 1934г. 3 танковый батальон, 13 механизированной бригады, Московский военный округ.</a:t>
            </a:r>
          </a:p>
          <a:p>
            <a:r>
              <a:rPr lang="ru-RU" sz="1600" dirty="0">
                <a:latin typeface="Times New Roman" panose="02020603050405020304" pitchFamily="18" charset="0"/>
                <a:cs typeface="Times New Roman" panose="02020603050405020304" pitchFamily="18" charset="0"/>
              </a:rPr>
              <a:t>Переведен в 3 танковый батальон, 32 танковой бригады, 5 механизированного корпуса Забайкальского военного округа. 23.04.1939г. присвоено первичное офицерское звание «Младший политрук».</a:t>
            </a:r>
          </a:p>
          <a:p>
            <a:r>
              <a:rPr lang="ru-RU" sz="1600" dirty="0">
                <a:latin typeface="Times New Roman" panose="02020603050405020304" pitchFamily="18" charset="0"/>
                <a:cs typeface="Times New Roman" panose="02020603050405020304" pitchFamily="18" charset="0"/>
              </a:rPr>
              <a:t>Служил в 185 артиллерийском полку РГК Забайкальского военного округа. Принимал активное участие в боях в районе реки Халхин-Гол на территории Монголии в 1939 году. </a:t>
            </a:r>
          </a:p>
          <a:p>
            <a:r>
              <a:rPr lang="ru-RU" sz="1600" dirty="0">
                <a:latin typeface="Times New Roman" panose="02020603050405020304" pitchFamily="18" charset="0"/>
                <a:cs typeface="Times New Roman" panose="02020603050405020304" pitchFamily="18" charset="0"/>
              </a:rPr>
              <a:t>В 1940 году вступил в члены КПСС.</a:t>
            </a:r>
          </a:p>
          <a:p>
            <a:r>
              <a:rPr lang="ru-RU" sz="1600" dirty="0">
                <a:latin typeface="Times New Roman" panose="02020603050405020304" pitchFamily="18" charset="0"/>
                <a:cs typeface="Times New Roman" panose="02020603050405020304" pitchFamily="18" charset="0"/>
              </a:rPr>
              <a:t>В 1943 г. был откомандирован и находился в распоряжении Командующего 1-м Прибалтийским фронтом. </a:t>
            </a:r>
          </a:p>
          <a:p>
            <a:r>
              <a:rPr lang="ru-RU" sz="1600" dirty="0">
                <a:latin typeface="Times New Roman" panose="02020603050405020304" pitchFamily="18" charset="0"/>
                <a:cs typeface="Times New Roman" panose="02020603050405020304" pitchFamily="18" charset="0"/>
              </a:rPr>
              <a:t>В 1944г. был назначен командиром пулеметного взвода 49-го гвардейского стрелкового полка, 16-й гвардейский стрелковой дивизии, 2-й гвардейской Армии, 1-го Прибалтийского и 3-го Белорусского фронта. </a:t>
            </a:r>
          </a:p>
          <a:p>
            <a:r>
              <a:rPr lang="ru-RU" sz="1600" dirty="0">
                <a:latin typeface="Times New Roman" panose="02020603050405020304" pitchFamily="18" charset="0"/>
                <a:cs typeface="Times New Roman" panose="02020603050405020304" pitchFamily="18" charset="0"/>
              </a:rPr>
              <a:t>В составе 34 гвардейская мотострелковая бригада, 12 гвардейского танкового корпуса, 2 гвардейской танковой Армии, 1 Белорусский фронт и ГСВГ (Группа советских войск в Германии). Принимал участие в </a:t>
            </a:r>
            <a:r>
              <a:rPr lang="ru-RU" sz="1600" b="1" dirty="0">
                <a:latin typeface="Times New Roman" panose="02020603050405020304" pitchFamily="18" charset="0"/>
                <a:cs typeface="Times New Roman" panose="02020603050405020304" pitchFamily="18" charset="0"/>
              </a:rPr>
              <a:t>Сражение за </a:t>
            </a:r>
            <a:r>
              <a:rPr lang="ru-RU" sz="1600" b="1" dirty="0" err="1">
                <a:latin typeface="Times New Roman" panose="02020603050405020304" pitchFamily="18" charset="0"/>
                <a:cs typeface="Times New Roman" panose="02020603050405020304" pitchFamily="18" charset="0"/>
              </a:rPr>
              <a:t>Зееловские</a:t>
            </a:r>
            <a:r>
              <a:rPr lang="ru-RU" sz="1600" b="1" dirty="0">
                <a:latin typeface="Times New Roman" panose="02020603050405020304" pitchFamily="18" charset="0"/>
                <a:cs typeface="Times New Roman" panose="02020603050405020304" pitchFamily="18" charset="0"/>
              </a:rPr>
              <a:t> высоты </a:t>
            </a:r>
            <a:r>
              <a:rPr lang="ru-RU" sz="1600" dirty="0">
                <a:latin typeface="Times New Roman" panose="02020603050405020304" pitchFamily="18" charset="0"/>
                <a:cs typeface="Times New Roman" panose="02020603050405020304" pitchFamily="18" charset="0"/>
              </a:rPr>
              <a:t>в рамках Берлинской наступательной операции. Приказом командира 34 гвардейский мотострелковой бригады награжден орденом «Красная звезда».</a:t>
            </a:r>
          </a:p>
          <a:p>
            <a:r>
              <a:rPr lang="ru-RU" sz="1600" dirty="0">
                <a:latin typeface="Times New Roman" panose="02020603050405020304" pitchFamily="18" charset="0"/>
                <a:cs typeface="Times New Roman" panose="02020603050405020304" pitchFamily="18" charset="0"/>
              </a:rPr>
              <a:t>За боевые заслуги награжден медалями «За взятие Берлина», «За победу на Германией».</a:t>
            </a:r>
          </a:p>
          <a:p>
            <a:r>
              <a:rPr lang="ru-RU" sz="1600" dirty="0">
                <a:latin typeface="Times New Roman" panose="02020603050405020304" pitchFamily="18" charset="0"/>
                <a:cs typeface="Times New Roman" panose="02020603050405020304" pitchFamily="18" charset="0"/>
              </a:rPr>
              <a:t>За выслугу лет в Советской Армии награжден орденом «Красная звезда» и медалью «За боевые заслуги».</a:t>
            </a:r>
          </a:p>
          <a:p>
            <a:r>
              <a:rPr lang="ru-RU" dirty="0"/>
              <a:t> </a:t>
            </a:r>
          </a:p>
          <a:p>
            <a:endParaRPr lang="ru-RU" dirty="0"/>
          </a:p>
        </p:txBody>
      </p:sp>
      <p:pic>
        <p:nvPicPr>
          <p:cNvPr id="1027" name="Picture 3" descr="C:\ПРОФИ\ДЕТСКИЙ САД\ВОВ\от Лихачева\2016-03-24\ЧижовВМ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16632"/>
            <a:ext cx="3458117" cy="48245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371938"/>
      </p:ext>
    </p:extLst>
  </p:cSld>
  <p:clrMapOvr>
    <a:masterClrMapping/>
  </p:clrMapOvr>
  <mc:AlternateContent xmlns:mc="http://schemas.openxmlformats.org/markup-compatibility/2006" xmlns:p14="http://schemas.microsoft.com/office/powerpoint/2010/main">
    <mc:Choice Requires="p14">
      <p:transition spd="slow" p14:dur="3510">
        <p14:flas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600</TotalTime>
  <Words>234</Words>
  <Application>Microsoft Office PowerPoint</Application>
  <PresentationFormat>Экран (4:3)</PresentationFormat>
  <Paragraphs>48</Paragraphs>
  <Slides>22</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Тема Office</vt:lpstr>
      <vt:lpstr>«ЗАБЫТЬ НЕЛЬЗЯ, ГОРДИТЬСЯ НУЖНО!»</vt:lpstr>
      <vt:lpstr> «Патриотическое воспитание должно быть не только стройной государственной системой, но прежде всего органичной частью жизни самого общества. И только объединив усилия, консолидировав лучшие практики и инициативы, мы сможем вырастить поколения, которые знают свою страну, чувствуют сопричастность её судьбе, к ответственности за ее будущее и главное – верят в нее», – уверен В.В.Путин.</vt:lpstr>
      <vt:lpstr>Актуальность: Во все времена любовь к Родине, патриотизм в нашем государстве были чертой национального характера. К сожалению, в последнее время утрачиваются традиции патриотического сознания, поэтому актуальность проблемы воспитания патриотизма у детей дошкольного возраста очевидна. С каждым годом все дальше от нас тот памятный день – День Победы в Великой Отечественной войне, но ценность подвига наших солдат никогда не меркнет. Путь к победе был долгим и трудным, и преодолеть его удалось благодаря мужеству и героизму нашего народа. Все меньше остается тех, кто был непосредственным участником той войны и кому мы благодарны за мирное небо над головой. Подрастающее поколение забывает, а чаще и не знает, как важно помнить об этом дне и чтить память погибших. Учитывая это, взрослые должны рассказывать об этом великом празднике детям, учить всегда уважительно относиться к ветеранам, а не только в День Победы. Проблема: Задачи патриотического воспитания дошкольников традиционно решались в ДОУ, но результаты мониторинга образовательного процесса показали необходимость усиления работы в данном направлении, наполнение ее новым содержанием. Поэтому существует необходимость изменить формы организации педагогического процесса по формированию чувств патриотизма и любви к Родине. </vt:lpstr>
      <vt:lpstr>Цель: формирование патриотических чувств и нравственных ценностей у детей дошкольного возраста. Задачи: - расширять знания дошкольников о событиях Великой Отечественной войны; - расширять представления детей о Российской армии; - воспитание чувства уважения к подвигу защитников Отечества, любви и гордости за свою Родину; - развитие и обогащение речи дошкольников, эрудиции и интеллекта. - создание условий для раскрытия творческих способностей и самореализации детей и их родителей; - вовлечение дошкольников и родителей в активные формы гражданского и патриотического воспитания; - использование возможностей современных информационных технологий для отображения исторических фактов Великой Отечественной войны, создания авторских электронных демонстрационо-дидактических материалов.</vt:lpstr>
      <vt:lpstr> Каждый год наша страна отмечает самый главный праздник – День Победы. Много лет прошло с того дня, как наша армия и наш народ победили фашистскую Германию. На этой войне погибли миллионы людей. Эта война задела горем каждую семью в стране. Надо знать и помнить тех, кто завоевал эту победу. Это праздник - со слезами на глазах. Потому что нет ни одной семьи в России, которою бы не коснулось горе войны. Это особый праздник. Он ра­достный и грустный одновременно. В этот день встречаются те, кто воевал, кто работал в тылу. Они вспоминают своих друзей, приносят цветы к памят­никам, делятся своими воспоминаниями. Из их рассказов мы узнаём подроб­ности страшной Великой Отечественной войны. Война приносит горе всем людям: и тем, кто нападает, и тем, кто защищает свою родину. Трудно найти семью, не опалённую огнём войны.  У всех нас есть семейные альбомы. Листая их, мы видим старые фото­графии, с которых смотрят на нас наши дедушки и бабушки, прадедушки и прабабушки, молодые, улыбающиеся, строгие, суровые, грустные и серьез­ные. В их глазах надежда, что их жизнь, их подвиги и страдания не были напрасными. Это поколение, которое прожило трудную, яркую, героическую жизнь. И мы должны сохранить уважение к памяти наших предков, и мы ни кому не позволим принизить их подвиг. Во многих семьях, в самых заветных шкатулках хранятся великие ре­ликвии - ордена и медали, добытые в тяжелых боях. Цена каждой такой награды не имеет денежного выражения. Это цена нашей национальной гор­дости, чести, достоинства.</vt:lpstr>
      <vt:lpstr>Меня зовут Денис Куршин. Я хочу рассказать о своём прадедушке Затонском Иване Антоновиче. </vt:lpstr>
      <vt:lpstr>Презентация PowerPoint</vt:lpstr>
      <vt:lpstr>Презентация PowerPoint</vt:lpstr>
      <vt:lpstr>Презентация PowerPoint</vt:lpstr>
      <vt:lpstr>Благодарственные письма Ст. Лейтенанту Чижову Виктору Матвеевичу</vt:lpstr>
      <vt:lpstr>Награды Чижова Виктора Матвеевича </vt:lpstr>
      <vt:lpstr>Презентация PowerPoint</vt:lpstr>
      <vt:lpstr>Награды Толочко Василия Федоровича</vt:lpstr>
      <vt:lpstr> Зовут меня Владик Поздняков, праправнук Разуваева Ивана Ивановича. 29 сентября 1941 года присваивают звание мл. лейтенант, направляют его в 45 запасной стрелковый полк, доверяют взвод. 2 октября 41-го года на фронт, примерно км. 25 от г. Орла, занимаем оборону. Назначают командиром 1-го стрелкового взвода 3-й стрелковой роты, 2-го стр. ботальона, а полк так и был 45-м запасным. 3-го октября 41-го года принимает первое боевое крещение. Я горжусь им!</vt:lpstr>
      <vt:lpstr>Выдержки из тетради написаны для внуков и правнуков летом 1978 года, по просьбе внучки, чтобы дети и внуки знали правду о его жизни и тяжёлом пути во время войны.</vt:lpstr>
      <vt:lpstr>22 – го июня 1941 года, грянул гром, нависла над нашей Родиной чёрная туча. И вот на второй день с 23 – го июня построение нашему батальону, отбирают из строя  по списку…</vt:lpstr>
      <vt:lpstr>Награды Разуваева Ивана Ивановича</vt:lpstr>
      <vt:lpstr> Иногда сами родители не могут в должной мере преподнести ребёнку историю его семьи и важные моменты из жизни предыдущих поколений. Детский сад даёт возможность подать и освежить в памяти родителей историю семьи, грамотно преподнести её ребёнку и его сверстникам, у которых возможно нет таких примеров или они стёрты в памяти семьи.</vt:lpstr>
      <vt:lpstr> В детском саду на занятиях, в беседах, на праздниках посвященные Дню Победы, Дню Защитника Отечества рассказываем  детям о тех исторических событиях. Они, сопереживают описанным страданиям и боли, понимают, как ужасна война и как хорошо, когда её нет.</vt:lpstr>
      <vt:lpstr> Как важно помнить историю Отечества, события тех далёких лет, в которых участвовали дорогие наши деды, прадеды.</vt:lpstr>
      <vt:lpstr>Мне притчу эту рассказал  мой дед когда-то. Рос на земле огромный дуб. Ствол в три обхвата. Стоял, как русский богатырь, у русской хаты.  Шумел сквозь несколько веков листвой богатой. Казалось, небо доставал тот дуб ветвями. И в глубину на пол-земли он врос корнями. Такая мощь! Такая стать!  Такая сила! Ни ураганы, ни война  дуб не сломила. Но вдруг однажды понял дуб,  что умирает. Всё как всегда – простор и свет! А он сгорает. В ветвях огромных силы нет. Земля не держит. Ещё живёт, но знает что уже отвержен. Ещё листва его шумит  в небесной выси. Да вот беда – дуб в глубине корнями высох. А нет корней, и жизни нет. Закон природы. Так дед сказал.  Я те слова несу сквозь годы. </vt:lpstr>
      <vt:lpstr>Спасибо деду за Победу! За мир в моей большой стране! За то, что голод и бомбёжки До селе не знакомы мне! За то, что жив наш род не малый, За то, что правнуки растут, За то, что флаг, как прежде, алый  И память внуки берегут… За то, что сердцем и любовью Он уберёг страну свою! За то, что не был он надломлен: В плену, на воле и в бою!!! Спасибо деду за Победу! И низкий до земли поклон!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Наташа</dc:creator>
  <cp:lastModifiedBy>Наташа</cp:lastModifiedBy>
  <cp:revision>41</cp:revision>
  <dcterms:created xsi:type="dcterms:W3CDTF">2016-04-04T15:31:39Z</dcterms:created>
  <dcterms:modified xsi:type="dcterms:W3CDTF">2016-04-07T09:06:31Z</dcterms:modified>
</cp:coreProperties>
</file>