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Default Extension="wav" ContentType="audio/wav"/>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83" r:id="rId2"/>
    <p:sldId id="256" r:id="rId3"/>
    <p:sldId id="263" r:id="rId4"/>
    <p:sldId id="264" r:id="rId5"/>
    <p:sldId id="265" r:id="rId6"/>
    <p:sldId id="266" r:id="rId7"/>
    <p:sldId id="267" r:id="rId8"/>
    <p:sldId id="257" r:id="rId9"/>
    <p:sldId id="259" r:id="rId10"/>
    <p:sldId id="260" r:id="rId11"/>
    <p:sldId id="261" r:id="rId12"/>
    <p:sldId id="262"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4" r:id="rId26"/>
    <p:sldId id="281" r:id="rId27"/>
    <p:sldId id="282" r:id="rId28"/>
    <p:sldId id="287" r:id="rId29"/>
  </p:sldIdLst>
  <p:sldSz cx="9144000" cy="6858000" type="screen4x3"/>
  <p:notesSz cx="6858000" cy="9144000"/>
  <p:defaultTextStyle>
    <a:defPPr>
      <a:defRPr lang="en-US"/>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6600"/>
    <a:srgbClr val="339933"/>
    <a:srgbClr val="000000"/>
    <a:srgbClr val="FF5050"/>
    <a:srgbClr val="FF0000"/>
    <a:srgbClr val="3366FF"/>
    <a:srgbClr val="FFCC00"/>
    <a:srgbClr val="FF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2083" autoAdjust="0"/>
    <p:restoredTop sz="99647" autoAdjust="0"/>
  </p:normalViewPr>
  <p:slideViewPr>
    <p:cSldViewPr snapToGrid="0">
      <p:cViewPr varScale="1">
        <p:scale>
          <a:sx n="88" d="100"/>
          <a:sy n="88" d="100"/>
        </p:scale>
        <p:origin x="-1445"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75" d="100"/>
          <a:sy n="75" d="100"/>
        </p:scale>
        <p:origin x="-1404" y="-6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Times New Roman" pitchFamily="18" charset="0"/>
              </a:defRPr>
            </a:lvl1pPr>
          </a:lstStyle>
          <a:p>
            <a:pPr>
              <a:defRPr/>
            </a:pPr>
            <a:endParaRPr lang="en-US"/>
          </a:p>
        </p:txBody>
      </p:sp>
      <p:sp>
        <p:nvSpPr>
          <p:cNvPr id="3789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atin typeface="Times New Roman" pitchFamily="18" charset="0"/>
              </a:defRPr>
            </a:lvl1pPr>
          </a:lstStyle>
          <a:p>
            <a:pPr>
              <a:defRPr/>
            </a:pPr>
            <a:endParaRPr lang="en-US"/>
          </a:p>
        </p:txBody>
      </p:sp>
      <p:sp>
        <p:nvSpPr>
          <p:cNvPr id="3789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latin typeface="Times New Roman" pitchFamily="18" charset="0"/>
              </a:defRPr>
            </a:lvl1pPr>
          </a:lstStyle>
          <a:p>
            <a:pPr>
              <a:defRPr/>
            </a:pPr>
            <a:endParaRPr lang="en-US"/>
          </a:p>
        </p:txBody>
      </p:sp>
      <p:sp>
        <p:nvSpPr>
          <p:cNvPr id="3789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latin typeface="Times New Roman" pitchFamily="18" charset="0"/>
              </a:defRPr>
            </a:lvl1pPr>
          </a:lstStyle>
          <a:p>
            <a:pPr>
              <a:defRPr/>
            </a:pPr>
            <a:fld id="{2DD2D6B5-9CF9-41FB-BDEB-44F699B35639}" type="slidenum">
              <a:rPr lang="en-US"/>
              <a:pPr>
                <a:defRPr/>
              </a:pPr>
              <a:t>‹#›</a:t>
            </a:fld>
            <a:endParaRPr lang="en-US"/>
          </a:p>
        </p:txBody>
      </p:sp>
    </p:spTree>
    <p:extLst>
      <p:ext uri="{BB962C8B-B14F-4D97-AF65-F5344CB8AC3E}">
        <p14:creationId xmlns="" xmlns:p14="http://schemas.microsoft.com/office/powerpoint/2010/main" val="585054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Times New Roman" pitchFamily="18" charset="0"/>
              </a:defRPr>
            </a:lvl1pPr>
          </a:lstStyle>
          <a:p>
            <a:pPr>
              <a:defRPr/>
            </a:pPr>
            <a:endParaRPr lang="en-US"/>
          </a:p>
        </p:txBody>
      </p:sp>
      <p:sp>
        <p:nvSpPr>
          <p:cNvPr id="358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atin typeface="Times New Roman" pitchFamily="18" charset="0"/>
              </a:defRPr>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58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latin typeface="Times New Roman" pitchFamily="18" charset="0"/>
              </a:defRPr>
            </a:lvl1pPr>
          </a:lstStyle>
          <a:p>
            <a:pPr>
              <a:defRPr/>
            </a:pPr>
            <a:endParaRPr lang="en-US"/>
          </a:p>
        </p:txBody>
      </p:sp>
      <p:sp>
        <p:nvSpPr>
          <p:cNvPr id="358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latin typeface="Times New Roman" pitchFamily="18" charset="0"/>
              </a:defRPr>
            </a:lvl1pPr>
          </a:lstStyle>
          <a:p>
            <a:pPr>
              <a:defRPr/>
            </a:pPr>
            <a:fld id="{ADB857B6-21EF-4EB8-B12B-8D18DD4EE21F}" type="slidenum">
              <a:rPr lang="en-US"/>
              <a:pPr>
                <a:defRPr/>
              </a:pPr>
              <a:t>‹#›</a:t>
            </a:fld>
            <a:endParaRPr lang="en-US"/>
          </a:p>
        </p:txBody>
      </p:sp>
    </p:spTree>
    <p:extLst>
      <p:ext uri="{BB962C8B-B14F-4D97-AF65-F5344CB8AC3E}">
        <p14:creationId xmlns="" xmlns:p14="http://schemas.microsoft.com/office/powerpoint/2010/main" val="18169821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image" Target="../media/image4.png"/><Relationship Id="rId4" Type="http://schemas.openxmlformats.org/officeDocument/2006/relationships/image" Target="../media/image3.png"/></Relationships>
</file>

<file path=ppt/notesSlides/_rels/note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notesSlides/_rels/note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0C9F5675-863C-40DE-AB96-4F55E87DE9CA}" type="slidenum">
              <a:rPr lang="en-US" smtClean="0"/>
              <a:pPr/>
              <a:t>1</a:t>
            </a:fld>
            <a:endParaRPr lang="en-US" smtClean="0"/>
          </a:p>
        </p:txBody>
      </p:sp>
      <p:sp>
        <p:nvSpPr>
          <p:cNvPr id="30723" name="Rectangle 2"/>
          <p:cNvSpPr>
            <a:spLocks noGrp="1" noRot="1" noChangeAspect="1" noChangeArrowheads="1" noTextEdit="1"/>
          </p:cNvSpPr>
          <p:nvPr>
            <p:ph type="sldImg"/>
          </p:nvPr>
        </p:nvSpPr>
        <p:spPr>
          <a:xfrm>
            <a:off x="266700" y="219075"/>
            <a:ext cx="2322513" cy="1741488"/>
          </a:xfrm>
          <a:ln/>
        </p:spPr>
      </p:sp>
      <p:sp>
        <p:nvSpPr>
          <p:cNvPr id="30724" name="Rectangle 3"/>
          <p:cNvSpPr>
            <a:spLocks noGrp="1" noChangeArrowheads="1"/>
          </p:cNvSpPr>
          <p:nvPr>
            <p:ph type="body" idx="1"/>
          </p:nvPr>
        </p:nvSpPr>
        <p:spPr>
          <a:xfrm>
            <a:off x="2735263" y="277813"/>
            <a:ext cx="4122737" cy="1257300"/>
          </a:xfrm>
          <a:noFill/>
          <a:ln/>
        </p:spPr>
        <p:txBody>
          <a:bodyPr/>
          <a:lstStyle/>
          <a:p>
            <a:pPr eaLnBrk="1" hangingPunct="1"/>
            <a:r>
              <a:rPr lang="en-US" sz="1800" smtClean="0">
                <a:latin typeface="Arial" charset="0"/>
              </a:rPr>
              <a:t>            Welcome to </a:t>
            </a:r>
            <a:r>
              <a:rPr lang="en-US" sz="1800" b="1" smtClean="0">
                <a:latin typeface="Arial" charset="0"/>
              </a:rPr>
              <a:t>Power Jeopardy</a:t>
            </a:r>
            <a:r>
              <a:rPr lang="en-US" sz="1600" b="1" smtClean="0">
                <a:latin typeface="Arial" charset="0"/>
              </a:rPr>
              <a:t>       </a:t>
            </a:r>
          </a:p>
          <a:p>
            <a:pPr eaLnBrk="1" hangingPunct="1">
              <a:lnSpc>
                <a:spcPct val="50000"/>
              </a:lnSpc>
            </a:pPr>
            <a:r>
              <a:rPr lang="en-US" sz="1600" b="1" smtClean="0">
                <a:latin typeface="Arial" charset="0"/>
              </a:rPr>
              <a:t>                   </a:t>
            </a:r>
            <a:r>
              <a:rPr lang="en-US" sz="1000" smtClean="0">
                <a:latin typeface="Arial" charset="0"/>
                <a:cs typeface="Times New Roman" pitchFamily="18" charset="0"/>
              </a:rPr>
              <a:t>© Don Link, Indian Creek School, 2004</a:t>
            </a:r>
          </a:p>
          <a:p>
            <a:pPr eaLnBrk="1" hangingPunct="1"/>
            <a:endParaRPr lang="en-US" sz="200" smtClean="0">
              <a:latin typeface="Arial" charset="0"/>
              <a:cs typeface="Times New Roman" pitchFamily="18" charset="0"/>
            </a:endParaRPr>
          </a:p>
          <a:p>
            <a:pPr eaLnBrk="1" hangingPunct="1"/>
            <a:r>
              <a:rPr lang="en-US" smtClean="0">
                <a:latin typeface="Arial" charset="0"/>
                <a:cs typeface="Times New Roman" pitchFamily="18" charset="0"/>
              </a:rPr>
              <a:t>You can easily customize this template to create your own Jeopardy game.  Simply follow the step-by-step instruc-tions that appear on each slide.</a:t>
            </a:r>
            <a:endParaRPr lang="en-US" smtClean="0">
              <a:solidFill>
                <a:srgbClr val="FF0000"/>
              </a:solidFill>
              <a:latin typeface="Arial" charset="0"/>
              <a:cs typeface="Times New Roman" pitchFamily="18" charset="0"/>
            </a:endParaRPr>
          </a:p>
        </p:txBody>
      </p:sp>
      <p:sp>
        <p:nvSpPr>
          <p:cNvPr id="30725" name="Rectangle 4"/>
          <p:cNvSpPr>
            <a:spLocks noChangeArrowheads="1"/>
          </p:cNvSpPr>
          <p:nvPr/>
        </p:nvSpPr>
        <p:spPr bwMode="auto">
          <a:xfrm>
            <a:off x="247650" y="3467100"/>
            <a:ext cx="3497263" cy="2097088"/>
          </a:xfrm>
          <a:prstGeom prst="rect">
            <a:avLst/>
          </a:prstGeom>
          <a:noFill/>
          <a:ln w="9525">
            <a:noFill/>
            <a:miter lim="800000"/>
            <a:headEnd/>
            <a:tailEnd/>
          </a:ln>
        </p:spPr>
        <p:txBody>
          <a:bodyPr/>
          <a:lstStyle/>
          <a:p>
            <a:pPr marL="228600" indent="-228600">
              <a:buFontTx/>
              <a:buAutoNum type="arabicPeriod"/>
            </a:pPr>
            <a:r>
              <a:rPr lang="en-US">
                <a:cs typeface="Times New Roman" pitchFamily="18" charset="0"/>
              </a:rPr>
              <a:t>Print the notes for slides 1 through 3 by doing the following:</a:t>
            </a:r>
          </a:p>
          <a:p>
            <a:pPr marL="685800" lvl="1" indent="-228600">
              <a:buFontTx/>
              <a:buChar char="•"/>
            </a:pPr>
            <a:r>
              <a:rPr lang="en-US">
                <a:cs typeface="Times New Roman" pitchFamily="18" charset="0"/>
              </a:rPr>
              <a:t>Under </a:t>
            </a:r>
            <a:r>
              <a:rPr lang="en-US">
                <a:solidFill>
                  <a:srgbClr val="FF0000"/>
                </a:solidFill>
                <a:cs typeface="Times New Roman" pitchFamily="18" charset="0"/>
              </a:rPr>
              <a:t>File</a:t>
            </a:r>
            <a:r>
              <a:rPr lang="en-US">
                <a:cs typeface="Times New Roman" pitchFamily="18" charset="0"/>
              </a:rPr>
              <a:t> select </a:t>
            </a:r>
            <a:r>
              <a:rPr lang="en-US">
                <a:solidFill>
                  <a:srgbClr val="FF0000"/>
                </a:solidFill>
                <a:cs typeface="Times New Roman" pitchFamily="18" charset="0"/>
              </a:rPr>
              <a:t>Print…</a:t>
            </a:r>
            <a:endParaRPr lang="en-US">
              <a:cs typeface="Times New Roman" pitchFamily="18" charset="0"/>
            </a:endParaRPr>
          </a:p>
          <a:p>
            <a:pPr marL="685800" lvl="1" indent="-228600">
              <a:buFontTx/>
              <a:buChar char="•"/>
            </a:pPr>
            <a:r>
              <a:rPr lang="en-US">
                <a:cs typeface="Times New Roman" pitchFamily="18" charset="0"/>
              </a:rPr>
              <a:t>In the section entitled Print Range, click the radio button for </a:t>
            </a:r>
            <a:r>
              <a:rPr lang="en-US">
                <a:solidFill>
                  <a:srgbClr val="FF0000"/>
                </a:solidFill>
                <a:cs typeface="Times New Roman" pitchFamily="18" charset="0"/>
              </a:rPr>
              <a:t>Slides</a:t>
            </a:r>
            <a:r>
              <a:rPr lang="en-US">
                <a:cs typeface="Times New Roman" pitchFamily="18" charset="0"/>
              </a:rPr>
              <a:t> and in the box to its right, type in </a:t>
            </a:r>
            <a:r>
              <a:rPr lang="en-US">
                <a:solidFill>
                  <a:srgbClr val="FF0000"/>
                </a:solidFill>
                <a:cs typeface="Times New Roman" pitchFamily="18" charset="0"/>
              </a:rPr>
              <a:t>1-3</a:t>
            </a:r>
            <a:r>
              <a:rPr lang="en-US">
                <a:cs typeface="Times New Roman" pitchFamily="18" charset="0"/>
              </a:rPr>
              <a:t>.</a:t>
            </a:r>
          </a:p>
          <a:p>
            <a:pPr marL="685800" lvl="1" indent="-228600">
              <a:buFontTx/>
              <a:buChar char="•"/>
            </a:pPr>
            <a:r>
              <a:rPr lang="en-US">
                <a:cs typeface="Times New Roman" pitchFamily="18" charset="0"/>
              </a:rPr>
              <a:t>Under </a:t>
            </a:r>
            <a:r>
              <a:rPr lang="en-US">
                <a:solidFill>
                  <a:srgbClr val="FF0000"/>
                </a:solidFill>
                <a:cs typeface="Times New Roman" pitchFamily="18" charset="0"/>
              </a:rPr>
              <a:t>Print what:</a:t>
            </a:r>
            <a:r>
              <a:rPr lang="en-US">
                <a:cs typeface="Times New Roman" pitchFamily="18" charset="0"/>
              </a:rPr>
              <a:t>, select </a:t>
            </a:r>
            <a:r>
              <a:rPr lang="en-US">
                <a:solidFill>
                  <a:srgbClr val="FF0000"/>
                </a:solidFill>
                <a:cs typeface="Times New Roman" pitchFamily="18" charset="0"/>
              </a:rPr>
              <a:t>Notes Pages</a:t>
            </a:r>
            <a:r>
              <a:rPr lang="en-US">
                <a:cs typeface="Times New Roman" pitchFamily="18" charset="0"/>
              </a:rPr>
              <a:t>. </a:t>
            </a:r>
          </a:p>
          <a:p>
            <a:pPr marL="685800" lvl="1" indent="-228600"/>
            <a:endParaRPr lang="en-US" sz="600">
              <a:cs typeface="Times New Roman" pitchFamily="18" charset="0"/>
            </a:endParaRPr>
          </a:p>
          <a:p>
            <a:pPr marL="685800" lvl="1" indent="-228600"/>
            <a:r>
              <a:rPr lang="en-US">
                <a:cs typeface="Times New Roman" pitchFamily="18" charset="0"/>
              </a:rPr>
              <a:t>	At this point, the Print pop-up should look like the picture at the right.</a:t>
            </a:r>
          </a:p>
          <a:p>
            <a:pPr marL="685800" lvl="1" indent="-228600"/>
            <a:endParaRPr lang="en-US" sz="600">
              <a:cs typeface="Times New Roman" pitchFamily="18" charset="0"/>
            </a:endParaRPr>
          </a:p>
          <a:p>
            <a:pPr marL="685800" lvl="1" indent="-228600">
              <a:buFontTx/>
              <a:buChar char="•"/>
            </a:pPr>
            <a:r>
              <a:rPr lang="en-US">
                <a:cs typeface="Times New Roman" pitchFamily="18" charset="0"/>
              </a:rPr>
              <a:t>Click </a:t>
            </a:r>
            <a:r>
              <a:rPr lang="en-US">
                <a:solidFill>
                  <a:srgbClr val="FF0000"/>
                </a:solidFill>
                <a:cs typeface="Times New Roman" pitchFamily="18" charset="0"/>
              </a:rPr>
              <a:t>OK</a:t>
            </a:r>
          </a:p>
        </p:txBody>
      </p:sp>
      <p:grpSp>
        <p:nvGrpSpPr>
          <p:cNvPr id="30726" name="Group 5"/>
          <p:cNvGrpSpPr>
            <a:grpSpLocks/>
          </p:cNvGrpSpPr>
          <p:nvPr/>
        </p:nvGrpSpPr>
        <p:grpSpPr bwMode="auto">
          <a:xfrm>
            <a:off x="3913188" y="3124200"/>
            <a:ext cx="2765425" cy="2870200"/>
            <a:chOff x="1578" y="810"/>
            <a:chExt cx="1934" cy="2008"/>
          </a:xfrm>
        </p:grpSpPr>
        <p:pic>
          <p:nvPicPr>
            <p:cNvPr id="30739" name="Picture 6"/>
            <p:cNvPicPr>
              <a:picLocks noChangeAspect="1" noChangeArrowheads="1"/>
            </p:cNvPicPr>
            <p:nvPr/>
          </p:nvPicPr>
          <p:blipFill>
            <a:blip r:embed="rId3"/>
            <a:srcRect/>
            <a:stretch>
              <a:fillRect/>
            </a:stretch>
          </p:blipFill>
          <p:spPr bwMode="auto">
            <a:xfrm>
              <a:off x="1584" y="810"/>
              <a:ext cx="1928" cy="2008"/>
            </a:xfrm>
            <a:prstGeom prst="rect">
              <a:avLst/>
            </a:prstGeom>
            <a:noFill/>
            <a:ln w="9525">
              <a:noFill/>
              <a:miter lim="800000"/>
              <a:headEnd/>
              <a:tailEnd/>
            </a:ln>
          </p:spPr>
        </p:pic>
        <p:sp>
          <p:nvSpPr>
            <p:cNvPr id="30740" name="Oval 7"/>
            <p:cNvSpPr>
              <a:spLocks noChangeArrowheads="1"/>
            </p:cNvSpPr>
            <p:nvPr/>
          </p:nvSpPr>
          <p:spPr bwMode="auto">
            <a:xfrm>
              <a:off x="1638" y="1692"/>
              <a:ext cx="456" cy="180"/>
            </a:xfrm>
            <a:prstGeom prst="ellipse">
              <a:avLst/>
            </a:prstGeom>
            <a:noFill/>
            <a:ln w="19050">
              <a:solidFill>
                <a:srgbClr val="FF0000"/>
              </a:solidFill>
              <a:round/>
              <a:headEnd/>
              <a:tailEnd/>
            </a:ln>
          </p:spPr>
          <p:txBody>
            <a:bodyPr wrap="none" anchor="ctr"/>
            <a:lstStyle/>
            <a:p>
              <a:endParaRPr lang="ru-RU"/>
            </a:p>
          </p:txBody>
        </p:sp>
        <p:sp>
          <p:nvSpPr>
            <p:cNvPr id="30741" name="Oval 8"/>
            <p:cNvSpPr>
              <a:spLocks noChangeArrowheads="1"/>
            </p:cNvSpPr>
            <p:nvPr/>
          </p:nvSpPr>
          <p:spPr bwMode="auto">
            <a:xfrm>
              <a:off x="1578" y="2100"/>
              <a:ext cx="456" cy="180"/>
            </a:xfrm>
            <a:prstGeom prst="ellipse">
              <a:avLst/>
            </a:prstGeom>
            <a:noFill/>
            <a:ln w="19050">
              <a:solidFill>
                <a:srgbClr val="FF0000"/>
              </a:solidFill>
              <a:round/>
              <a:headEnd/>
              <a:tailEnd/>
            </a:ln>
          </p:spPr>
          <p:txBody>
            <a:bodyPr wrap="none" anchor="ctr"/>
            <a:lstStyle/>
            <a:p>
              <a:endParaRPr lang="ru-RU"/>
            </a:p>
          </p:txBody>
        </p:sp>
      </p:grpSp>
      <p:sp>
        <p:nvSpPr>
          <p:cNvPr id="30727" name="Line 10"/>
          <p:cNvSpPr>
            <a:spLocks noChangeShapeType="1"/>
          </p:cNvSpPr>
          <p:nvPr/>
        </p:nvSpPr>
        <p:spPr bwMode="auto">
          <a:xfrm>
            <a:off x="3241675" y="4395788"/>
            <a:ext cx="755650" cy="92075"/>
          </a:xfrm>
          <a:prstGeom prst="line">
            <a:avLst/>
          </a:prstGeom>
          <a:noFill/>
          <a:ln w="9525">
            <a:solidFill>
              <a:srgbClr val="FF0000"/>
            </a:solidFill>
            <a:round/>
            <a:headEnd/>
            <a:tailEnd type="triangle" w="med" len="med"/>
          </a:ln>
        </p:spPr>
        <p:txBody>
          <a:bodyPr/>
          <a:lstStyle/>
          <a:p>
            <a:endParaRPr lang="ru-RU"/>
          </a:p>
        </p:txBody>
      </p:sp>
      <p:sp>
        <p:nvSpPr>
          <p:cNvPr id="30728" name="Line 11"/>
          <p:cNvSpPr>
            <a:spLocks noChangeShapeType="1"/>
          </p:cNvSpPr>
          <p:nvPr/>
        </p:nvSpPr>
        <p:spPr bwMode="auto">
          <a:xfrm>
            <a:off x="3498850" y="4702175"/>
            <a:ext cx="450850" cy="311150"/>
          </a:xfrm>
          <a:prstGeom prst="line">
            <a:avLst/>
          </a:prstGeom>
          <a:noFill/>
          <a:ln w="9525">
            <a:solidFill>
              <a:srgbClr val="FF0000"/>
            </a:solidFill>
            <a:round/>
            <a:headEnd/>
            <a:tailEnd type="triangle" w="med" len="med"/>
          </a:ln>
        </p:spPr>
        <p:txBody>
          <a:bodyPr/>
          <a:lstStyle/>
          <a:p>
            <a:endParaRPr lang="ru-RU"/>
          </a:p>
        </p:txBody>
      </p:sp>
      <p:sp>
        <p:nvSpPr>
          <p:cNvPr id="30729" name="Rectangle 12"/>
          <p:cNvSpPr>
            <a:spLocks noChangeArrowheads="1"/>
          </p:cNvSpPr>
          <p:nvPr/>
        </p:nvSpPr>
        <p:spPr bwMode="auto">
          <a:xfrm>
            <a:off x="247650" y="5572125"/>
            <a:ext cx="3621088" cy="858838"/>
          </a:xfrm>
          <a:prstGeom prst="rect">
            <a:avLst/>
          </a:prstGeom>
          <a:noFill/>
          <a:ln w="9525">
            <a:noFill/>
            <a:miter lim="800000"/>
            <a:headEnd/>
            <a:tailEnd/>
          </a:ln>
        </p:spPr>
        <p:txBody>
          <a:bodyPr/>
          <a:lstStyle/>
          <a:p>
            <a:pPr marL="228600" indent="-228600">
              <a:spcBef>
                <a:spcPct val="30000"/>
              </a:spcBef>
            </a:pPr>
            <a:r>
              <a:rPr lang="en-US">
                <a:cs typeface="Times New Roman" pitchFamily="18" charset="0"/>
              </a:rPr>
              <a:t>2.	Now that you have printed instructions for tailoring the game, you can make the needed changes to each slide by moving into Slide View.  Simply </a:t>
            </a:r>
            <a:r>
              <a:rPr lang="en-US" u="sng">
                <a:cs typeface="Times New Roman" pitchFamily="18" charset="0"/>
              </a:rPr>
              <a:t>double click the blue slide above</a:t>
            </a:r>
            <a:r>
              <a:rPr lang="en-US">
                <a:cs typeface="Times New Roman" pitchFamily="18" charset="0"/>
              </a:rPr>
              <a:t>.</a:t>
            </a:r>
          </a:p>
        </p:txBody>
      </p:sp>
      <p:sp>
        <p:nvSpPr>
          <p:cNvPr id="30730" name="Rectangle 14"/>
          <p:cNvSpPr>
            <a:spLocks noChangeArrowheads="1"/>
          </p:cNvSpPr>
          <p:nvPr/>
        </p:nvSpPr>
        <p:spPr bwMode="auto">
          <a:xfrm>
            <a:off x="247650" y="6467475"/>
            <a:ext cx="3621088" cy="2430463"/>
          </a:xfrm>
          <a:prstGeom prst="rect">
            <a:avLst/>
          </a:prstGeom>
          <a:noFill/>
          <a:ln w="9525">
            <a:noFill/>
            <a:miter lim="800000"/>
            <a:headEnd/>
            <a:tailEnd/>
          </a:ln>
        </p:spPr>
        <p:txBody>
          <a:bodyPr/>
          <a:lstStyle/>
          <a:p>
            <a:pPr marL="228600" indent="-228600">
              <a:spcBef>
                <a:spcPct val="30000"/>
              </a:spcBef>
              <a:buFontTx/>
              <a:buAutoNum type="arabicPeriod" startAt="3"/>
            </a:pPr>
            <a:r>
              <a:rPr lang="en-US">
                <a:cs typeface="Times New Roman" pitchFamily="18" charset="0"/>
              </a:rPr>
              <a:t>Change Slide 1:</a:t>
            </a:r>
          </a:p>
          <a:p>
            <a:pPr marL="685800" lvl="1" indent="-228600">
              <a:spcBef>
                <a:spcPct val="30000"/>
              </a:spcBef>
              <a:buFontTx/>
              <a:buChar char="•"/>
            </a:pPr>
            <a:r>
              <a:rPr lang="en-US">
                <a:cs typeface="Times New Roman" pitchFamily="18" charset="0"/>
              </a:rPr>
              <a:t>Double click on the word </a:t>
            </a:r>
            <a:r>
              <a:rPr lang="en-US">
                <a:solidFill>
                  <a:srgbClr val="FF0000"/>
                </a:solidFill>
                <a:cs typeface="Times New Roman" pitchFamily="18" charset="0"/>
              </a:rPr>
              <a:t>Subject</a:t>
            </a:r>
            <a:r>
              <a:rPr lang="en-US">
                <a:cs typeface="Times New Roman" pitchFamily="18" charset="0"/>
              </a:rPr>
              <a:t>, and type in the subject you want in its place (e.g., Math).</a:t>
            </a:r>
          </a:p>
          <a:p>
            <a:pPr marL="685800" lvl="1" indent="-228600">
              <a:spcBef>
                <a:spcPct val="30000"/>
              </a:spcBef>
              <a:buFontTx/>
              <a:buChar char="•"/>
            </a:pPr>
            <a:r>
              <a:rPr lang="en-US">
                <a:cs typeface="Times New Roman" pitchFamily="18" charset="0"/>
              </a:rPr>
              <a:t>Double click on the word </a:t>
            </a:r>
            <a:r>
              <a:rPr lang="en-US">
                <a:solidFill>
                  <a:srgbClr val="FF0000"/>
                </a:solidFill>
                <a:cs typeface="Times New Roman" pitchFamily="18" charset="0"/>
              </a:rPr>
              <a:t>Teacher</a:t>
            </a:r>
            <a:r>
              <a:rPr lang="en-US">
                <a:cs typeface="Times New Roman" pitchFamily="18" charset="0"/>
              </a:rPr>
              <a:t> in the bottom right of the slide, and type over it with your name (e.g., Mr. Link).</a:t>
            </a:r>
          </a:p>
          <a:p>
            <a:pPr marL="685800" lvl="1" indent="-228600">
              <a:spcBef>
                <a:spcPct val="30000"/>
              </a:spcBef>
            </a:pPr>
            <a:r>
              <a:rPr lang="en-US">
                <a:cs typeface="Times New Roman" pitchFamily="18" charset="0"/>
              </a:rPr>
              <a:t>	After doing this, the new slide will look something like this:</a:t>
            </a:r>
          </a:p>
          <a:p>
            <a:pPr marL="228600" indent="-228600">
              <a:spcBef>
                <a:spcPct val="30000"/>
              </a:spcBef>
            </a:pPr>
            <a:endParaRPr lang="en-US" sz="600">
              <a:cs typeface="Times New Roman" pitchFamily="18" charset="0"/>
            </a:endParaRPr>
          </a:p>
          <a:p>
            <a:pPr marL="228600" indent="-228600">
              <a:spcBef>
                <a:spcPct val="30000"/>
              </a:spcBef>
            </a:pPr>
            <a:r>
              <a:rPr lang="en-US">
                <a:cs typeface="Times New Roman" pitchFamily="18" charset="0"/>
              </a:rPr>
              <a:t>4.	Go on to the next slide.</a:t>
            </a:r>
          </a:p>
        </p:txBody>
      </p:sp>
      <p:pic>
        <p:nvPicPr>
          <p:cNvPr id="30731" name="Picture 16"/>
          <p:cNvPicPr>
            <a:picLocks noChangeAspect="1" noChangeArrowheads="1"/>
          </p:cNvPicPr>
          <p:nvPr/>
        </p:nvPicPr>
        <p:blipFill>
          <a:blip r:embed="rId4"/>
          <a:srcRect/>
          <a:stretch>
            <a:fillRect/>
          </a:stretch>
        </p:blipFill>
        <p:spPr bwMode="auto">
          <a:xfrm>
            <a:off x="3913188" y="6438900"/>
            <a:ext cx="2770187" cy="2078038"/>
          </a:xfrm>
          <a:prstGeom prst="rect">
            <a:avLst/>
          </a:prstGeom>
          <a:noFill/>
          <a:ln w="9525">
            <a:noFill/>
            <a:miter lim="800000"/>
            <a:headEnd/>
            <a:tailEnd/>
          </a:ln>
        </p:spPr>
      </p:pic>
      <p:sp>
        <p:nvSpPr>
          <p:cNvPr id="30732" name="Line 17"/>
          <p:cNvSpPr>
            <a:spLocks noChangeShapeType="1"/>
          </p:cNvSpPr>
          <p:nvPr/>
        </p:nvSpPr>
        <p:spPr bwMode="auto">
          <a:xfrm>
            <a:off x="2486025" y="8258175"/>
            <a:ext cx="1352550" cy="0"/>
          </a:xfrm>
          <a:prstGeom prst="line">
            <a:avLst/>
          </a:prstGeom>
          <a:noFill/>
          <a:ln w="9525">
            <a:solidFill>
              <a:schemeClr val="tx1"/>
            </a:solidFill>
            <a:round/>
            <a:headEnd/>
            <a:tailEnd type="triangle" w="med" len="med"/>
          </a:ln>
        </p:spPr>
        <p:txBody>
          <a:bodyPr/>
          <a:lstStyle/>
          <a:p>
            <a:endParaRPr lang="ru-RU"/>
          </a:p>
        </p:txBody>
      </p:sp>
      <p:sp>
        <p:nvSpPr>
          <p:cNvPr id="30733" name="Line 18"/>
          <p:cNvSpPr>
            <a:spLocks noChangeShapeType="1"/>
          </p:cNvSpPr>
          <p:nvPr/>
        </p:nvSpPr>
        <p:spPr bwMode="auto">
          <a:xfrm flipV="1">
            <a:off x="1885950" y="7038975"/>
            <a:ext cx="2838450" cy="190500"/>
          </a:xfrm>
          <a:prstGeom prst="line">
            <a:avLst/>
          </a:prstGeom>
          <a:noFill/>
          <a:ln w="9525">
            <a:solidFill>
              <a:srgbClr val="FF0000"/>
            </a:solidFill>
            <a:round/>
            <a:headEnd/>
            <a:tailEnd type="triangle" w="med" len="med"/>
          </a:ln>
        </p:spPr>
        <p:txBody>
          <a:bodyPr/>
          <a:lstStyle/>
          <a:p>
            <a:endParaRPr lang="ru-RU"/>
          </a:p>
        </p:txBody>
      </p:sp>
      <p:sp>
        <p:nvSpPr>
          <p:cNvPr id="30734" name="Line 19"/>
          <p:cNvSpPr>
            <a:spLocks noChangeShapeType="1"/>
          </p:cNvSpPr>
          <p:nvPr/>
        </p:nvSpPr>
        <p:spPr bwMode="auto">
          <a:xfrm>
            <a:off x="3219450" y="7858125"/>
            <a:ext cx="2714625" cy="390525"/>
          </a:xfrm>
          <a:prstGeom prst="line">
            <a:avLst/>
          </a:prstGeom>
          <a:noFill/>
          <a:ln w="9525">
            <a:solidFill>
              <a:srgbClr val="FF0000"/>
            </a:solidFill>
            <a:round/>
            <a:headEnd/>
            <a:tailEnd type="triangle" w="med" len="med"/>
          </a:ln>
        </p:spPr>
        <p:txBody>
          <a:bodyPr/>
          <a:lstStyle/>
          <a:p>
            <a:endParaRPr lang="ru-RU"/>
          </a:p>
        </p:txBody>
      </p:sp>
      <p:sp>
        <p:nvSpPr>
          <p:cNvPr id="30735" name="Text Box 20"/>
          <p:cNvSpPr txBox="1">
            <a:spLocks noChangeArrowheads="1"/>
          </p:cNvSpPr>
          <p:nvPr/>
        </p:nvSpPr>
        <p:spPr bwMode="auto">
          <a:xfrm>
            <a:off x="254000" y="2097088"/>
            <a:ext cx="6332538" cy="862012"/>
          </a:xfrm>
          <a:prstGeom prst="rect">
            <a:avLst/>
          </a:prstGeom>
          <a:noFill/>
          <a:ln w="9525">
            <a:solidFill>
              <a:schemeClr val="tx1"/>
            </a:solidFill>
            <a:miter lim="800000"/>
            <a:headEnd/>
            <a:tailEnd/>
          </a:ln>
        </p:spPr>
        <p:txBody>
          <a:bodyPr>
            <a:spAutoFit/>
          </a:bodyPr>
          <a:lstStyle/>
          <a:p>
            <a:r>
              <a:rPr lang="en-US" sz="1400" b="1"/>
              <a:t>Slide 1-Title</a:t>
            </a:r>
          </a:p>
          <a:p>
            <a:r>
              <a:rPr lang="en-US"/>
              <a:t>This slide begins the game.  When you first start the presentation, the screen appears all blue.  When you click the mouse button, the Jeopardy theme song plays, and the title and “Hosted by” text slowly move into place.</a:t>
            </a:r>
          </a:p>
        </p:txBody>
      </p:sp>
      <p:sp>
        <p:nvSpPr>
          <p:cNvPr id="30736" name="Text Box 22"/>
          <p:cNvSpPr txBox="1">
            <a:spLocks noChangeArrowheads="1"/>
          </p:cNvSpPr>
          <p:nvPr/>
        </p:nvSpPr>
        <p:spPr bwMode="auto">
          <a:xfrm>
            <a:off x="247650" y="3119438"/>
            <a:ext cx="3427413" cy="274637"/>
          </a:xfrm>
          <a:prstGeom prst="rect">
            <a:avLst/>
          </a:prstGeom>
          <a:noFill/>
          <a:ln w="9525">
            <a:noFill/>
            <a:miter lim="800000"/>
            <a:headEnd/>
            <a:tailEnd/>
          </a:ln>
        </p:spPr>
        <p:txBody>
          <a:bodyPr wrap="none">
            <a:spAutoFit/>
          </a:bodyPr>
          <a:lstStyle/>
          <a:p>
            <a:r>
              <a:rPr lang="en-US" b="1"/>
              <a:t>To tailor this slide, follow these instructions:</a:t>
            </a:r>
          </a:p>
        </p:txBody>
      </p:sp>
      <p:pic>
        <p:nvPicPr>
          <p:cNvPr id="30737" name="Picture 25" descr="Picture1-web"/>
          <p:cNvPicPr>
            <a:picLocks noChangeAspect="1" noChangeArrowheads="1"/>
          </p:cNvPicPr>
          <p:nvPr/>
        </p:nvPicPr>
        <p:blipFill>
          <a:blip r:embed="rId5"/>
          <a:srcRect/>
          <a:stretch>
            <a:fillRect/>
          </a:stretch>
        </p:blipFill>
        <p:spPr bwMode="auto">
          <a:xfrm>
            <a:off x="2844800" y="192088"/>
            <a:ext cx="698500" cy="619125"/>
          </a:xfrm>
          <a:prstGeom prst="rect">
            <a:avLst/>
          </a:prstGeom>
          <a:noFill/>
          <a:ln w="9525">
            <a:noFill/>
            <a:miter lim="800000"/>
            <a:headEnd/>
            <a:tailEnd/>
          </a:ln>
        </p:spPr>
      </p:pic>
      <p:sp>
        <p:nvSpPr>
          <p:cNvPr id="30738" name="Line 26"/>
          <p:cNvSpPr>
            <a:spLocks noChangeShapeType="1"/>
          </p:cNvSpPr>
          <p:nvPr/>
        </p:nvSpPr>
        <p:spPr bwMode="auto">
          <a:xfrm>
            <a:off x="1689100" y="5422900"/>
            <a:ext cx="3848100" cy="406400"/>
          </a:xfrm>
          <a:prstGeom prst="line">
            <a:avLst/>
          </a:prstGeom>
          <a:noFill/>
          <a:ln w="9525">
            <a:solidFill>
              <a:srgbClr val="FF0000"/>
            </a:solidFill>
            <a:round/>
            <a:headEnd/>
            <a:tailEnd type="triangle" w="med" len="med"/>
          </a:ln>
        </p:spPr>
        <p:txBody>
          <a:bodyPr/>
          <a:lstStyle/>
          <a:p>
            <a:endParaRPr lang="ru-RU"/>
          </a:p>
        </p:txBody>
      </p:sp>
    </p:spTree>
    <p:extLst>
      <p:ext uri="{BB962C8B-B14F-4D97-AF65-F5344CB8AC3E}">
        <p14:creationId xmlns="" xmlns:p14="http://schemas.microsoft.com/office/powerpoint/2010/main" val="6082990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8A47D54E-F7D2-439F-9D6D-0755204BF908}" type="slidenum">
              <a:rPr lang="en-US" smtClean="0"/>
              <a:pPr/>
              <a:t>10</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39941" name="Picture 5"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8659880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5EFB767F-8397-4036-9E25-1EEEEACB63D0}" type="slidenum">
              <a:rPr lang="en-US" smtClean="0"/>
              <a:pPr/>
              <a:t>11</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40965" name="Picture 5"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25595671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EEF4969-761C-44BE-8A03-B74EE6E72841}" type="slidenum">
              <a:rPr lang="en-US" smtClean="0"/>
              <a:pPr/>
              <a:t>12</a:t>
            </a:fld>
            <a:endParaRPr lang="en-US" smtClean="0"/>
          </a:p>
        </p:txBody>
      </p:sp>
      <p:sp>
        <p:nvSpPr>
          <p:cNvPr id="41987" name="Rectangle 1026"/>
          <p:cNvSpPr>
            <a:spLocks noGrp="1" noRot="1" noChangeAspect="1" noChangeArrowheads="1" noTextEdit="1"/>
          </p:cNvSpPr>
          <p:nvPr>
            <p:ph type="sldImg"/>
          </p:nvPr>
        </p:nvSpPr>
        <p:spPr>
          <a:ln/>
        </p:spPr>
      </p:sp>
      <p:sp>
        <p:nvSpPr>
          <p:cNvPr id="41988" name="Rectangle 1028"/>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41989" name="Picture 1029"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27673552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DFC02842-9F12-488F-BAAD-98DFD2DEBF94}" type="slidenum">
              <a:rPr lang="en-US" smtClean="0"/>
              <a:pPr/>
              <a:t>13</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43013" name="Picture 5"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38160953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7FADFB89-68B4-488B-97DB-15B6EA6B5712}" type="slidenum">
              <a:rPr lang="en-US" smtClean="0"/>
              <a:pPr/>
              <a:t>14</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44037" name="Picture 5"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23143778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BF1948D7-0753-4A00-9B76-33F25730C136}" type="slidenum">
              <a:rPr lang="en-US" smtClean="0"/>
              <a:pPr/>
              <a:t>15</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45061" name="Picture 5"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1465849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3DFCCB13-C4F8-448F-9CA5-F385157594B0}" type="slidenum">
              <a:rPr lang="en-US" smtClean="0"/>
              <a:pPr/>
              <a:t>16</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46085" name="Picture 5"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4689023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E963D62C-2201-4060-BE5E-C74C3A222837}" type="slidenum">
              <a:rPr lang="en-US" smtClean="0"/>
              <a:pPr/>
              <a:t>17</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47109" name="Picture 5"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6671658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AEED34DE-2738-43BD-8F20-B4EDD8F27699}" type="slidenum">
              <a:rPr lang="en-US" smtClean="0"/>
              <a:pPr/>
              <a:t>18</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48133" name="Picture 5"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29725107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F361EA5-8887-492C-AA39-6C9404E2C4FD}" type="slidenum">
              <a:rPr lang="en-US" smtClean="0"/>
              <a:pPr/>
              <a:t>19</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49157" name="Picture 5"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21218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2325010B-6BA6-45A6-9313-3AAED2659E0E}" type="slidenum">
              <a:rPr lang="en-US" smtClean="0"/>
              <a:pPr/>
              <a:t>2</a:t>
            </a:fld>
            <a:endParaRPr lang="en-US" smtClean="0"/>
          </a:p>
        </p:txBody>
      </p:sp>
      <p:sp>
        <p:nvSpPr>
          <p:cNvPr id="31747" name="Rectangle 2"/>
          <p:cNvSpPr>
            <a:spLocks noGrp="1" noRot="1" noChangeAspect="1" noChangeArrowheads="1" noTextEdit="1"/>
          </p:cNvSpPr>
          <p:nvPr>
            <p:ph type="sldImg"/>
          </p:nvPr>
        </p:nvSpPr>
        <p:spPr>
          <a:xfrm>
            <a:off x="276225" y="250825"/>
            <a:ext cx="2693988" cy="2020888"/>
          </a:xfrm>
          <a:ln/>
        </p:spPr>
      </p:sp>
      <p:sp>
        <p:nvSpPr>
          <p:cNvPr id="31748" name="Rectangle 4"/>
          <p:cNvSpPr>
            <a:spLocks noChangeArrowheads="1"/>
          </p:cNvSpPr>
          <p:nvPr/>
        </p:nvSpPr>
        <p:spPr bwMode="auto">
          <a:xfrm>
            <a:off x="161925" y="8380413"/>
            <a:ext cx="3854450" cy="465137"/>
          </a:xfrm>
          <a:prstGeom prst="rect">
            <a:avLst/>
          </a:prstGeom>
          <a:noFill/>
          <a:ln w="9525">
            <a:noFill/>
            <a:miter lim="800000"/>
            <a:headEnd/>
            <a:tailEnd/>
          </a:ln>
        </p:spPr>
        <p:txBody>
          <a:bodyPr/>
          <a:lstStyle/>
          <a:p>
            <a:pPr marL="228600" indent="-228600">
              <a:spcBef>
                <a:spcPct val="30000"/>
              </a:spcBef>
            </a:pPr>
            <a:r>
              <a:rPr lang="en-US">
                <a:cs typeface="Times New Roman" pitchFamily="18" charset="0"/>
              </a:rPr>
              <a:t>2.	Now, repeat Step 1 for the remaining four category placeholder names:</a:t>
            </a:r>
          </a:p>
        </p:txBody>
      </p:sp>
      <p:sp>
        <p:nvSpPr>
          <p:cNvPr id="31749" name="Text Box 6"/>
          <p:cNvSpPr txBox="1">
            <a:spLocks noChangeArrowheads="1"/>
          </p:cNvSpPr>
          <p:nvPr/>
        </p:nvSpPr>
        <p:spPr bwMode="auto">
          <a:xfrm>
            <a:off x="3182938" y="165100"/>
            <a:ext cx="3494087" cy="2312988"/>
          </a:xfrm>
          <a:prstGeom prst="rect">
            <a:avLst/>
          </a:prstGeom>
          <a:noFill/>
          <a:ln w="9525">
            <a:noFill/>
            <a:miter lim="800000"/>
            <a:headEnd/>
            <a:tailEnd/>
          </a:ln>
        </p:spPr>
        <p:txBody>
          <a:bodyPr>
            <a:spAutoFit/>
          </a:bodyPr>
          <a:lstStyle/>
          <a:p>
            <a:r>
              <a:rPr lang="en-US" sz="1400" b="1"/>
              <a:t>Slide 2-Category Selection</a:t>
            </a:r>
          </a:p>
          <a:p>
            <a:r>
              <a:rPr lang="en-US"/>
              <a:t>This slide is the main game board.  You go here to begin the game, and you return here after each Question/Answer slide. This is where the “contestant” selects one of the five categories and a dollar value for the question.  The higher the value, the more difficult the question.  When you open this slide, the categories appear one at a time, and the dollar values appear at random with an accompanying laser beep.  Here’s how it works: if the contestant selects the first category for $300, </a:t>
            </a:r>
            <a:r>
              <a:rPr lang="en-US" u="sng">
                <a:solidFill>
                  <a:srgbClr val="FF0000"/>
                </a:solidFill>
              </a:rPr>
              <a:t>you would click on the $300 text under</a:t>
            </a:r>
            <a:r>
              <a:rPr lang="en-US"/>
              <a:t> </a:t>
            </a:r>
          </a:p>
        </p:txBody>
      </p:sp>
      <p:sp>
        <p:nvSpPr>
          <p:cNvPr id="31750" name="Text Box 9"/>
          <p:cNvSpPr txBox="1">
            <a:spLocks noChangeArrowheads="1"/>
          </p:cNvSpPr>
          <p:nvPr/>
        </p:nvSpPr>
        <p:spPr bwMode="auto">
          <a:xfrm>
            <a:off x="190500" y="3703638"/>
            <a:ext cx="6554788" cy="1096962"/>
          </a:xfrm>
          <a:prstGeom prst="rect">
            <a:avLst/>
          </a:prstGeom>
          <a:noFill/>
          <a:ln w="9525">
            <a:noFill/>
            <a:miter lim="800000"/>
            <a:headEnd/>
            <a:tailEnd/>
          </a:ln>
        </p:spPr>
        <p:txBody>
          <a:bodyPr>
            <a:spAutoFit/>
          </a:bodyPr>
          <a:lstStyle/>
          <a:p>
            <a:r>
              <a:rPr lang="en-US" b="1"/>
              <a:t>To tailor this slide, follow these instructions:</a:t>
            </a:r>
            <a:endParaRPr lang="en-US"/>
          </a:p>
          <a:p>
            <a:endParaRPr lang="en-US" sz="600"/>
          </a:p>
          <a:p>
            <a:r>
              <a:rPr lang="en-US"/>
              <a:t>Five different categories are used in the game.  The category names appear at the top of the columns on this slide and on the five associated Question/ Answer slides (one for each dollar value).  Rather than changing all of these separately, you will use the Replace command to change each placeholder category name only once.</a:t>
            </a:r>
            <a:endParaRPr lang="en-US" b="1"/>
          </a:p>
        </p:txBody>
      </p:sp>
      <p:sp>
        <p:nvSpPr>
          <p:cNvPr id="31751" name="Rectangle 10"/>
          <p:cNvSpPr>
            <a:spLocks noChangeArrowheads="1"/>
          </p:cNvSpPr>
          <p:nvPr/>
        </p:nvSpPr>
        <p:spPr bwMode="auto">
          <a:xfrm>
            <a:off x="161925" y="4797425"/>
            <a:ext cx="4616450" cy="2789238"/>
          </a:xfrm>
          <a:prstGeom prst="rect">
            <a:avLst/>
          </a:prstGeom>
          <a:noFill/>
          <a:ln w="9525">
            <a:noFill/>
            <a:miter lim="800000"/>
            <a:headEnd/>
            <a:tailEnd/>
          </a:ln>
        </p:spPr>
        <p:txBody>
          <a:bodyPr/>
          <a:lstStyle/>
          <a:p>
            <a:pPr marL="177800" indent="-177800">
              <a:spcBef>
                <a:spcPct val="30000"/>
              </a:spcBef>
            </a:pPr>
            <a:r>
              <a:rPr lang="en-US">
                <a:cs typeface="Times New Roman" pitchFamily="18" charset="0"/>
              </a:rPr>
              <a:t>1.  Under </a:t>
            </a:r>
            <a:r>
              <a:rPr lang="en-US">
                <a:solidFill>
                  <a:srgbClr val="FF0000"/>
                </a:solidFill>
                <a:cs typeface="Times New Roman" pitchFamily="18" charset="0"/>
              </a:rPr>
              <a:t>Edit</a:t>
            </a:r>
            <a:r>
              <a:rPr lang="en-US">
                <a:cs typeface="Times New Roman" pitchFamily="18" charset="0"/>
              </a:rPr>
              <a:t>, choose </a:t>
            </a:r>
            <a:r>
              <a:rPr lang="en-US">
                <a:solidFill>
                  <a:srgbClr val="FF0000"/>
                </a:solidFill>
                <a:cs typeface="Times New Roman" pitchFamily="18" charset="0"/>
              </a:rPr>
              <a:t>Replace</a:t>
            </a:r>
          </a:p>
          <a:p>
            <a:pPr lvl="1" indent="-165100">
              <a:spcBef>
                <a:spcPct val="30000"/>
              </a:spcBef>
              <a:buFontTx/>
              <a:buChar char="•"/>
            </a:pPr>
            <a:r>
              <a:rPr lang="en-US">
                <a:cs typeface="Times New Roman" pitchFamily="18" charset="0"/>
              </a:rPr>
              <a:t>Type the placeholder name for category 1 as shown in the pop-up at the right.</a:t>
            </a:r>
          </a:p>
          <a:p>
            <a:pPr lvl="1" indent="-165100">
              <a:spcBef>
                <a:spcPct val="30000"/>
              </a:spcBef>
              <a:buFontTx/>
              <a:buChar char="•"/>
            </a:pPr>
            <a:r>
              <a:rPr lang="en-US">
                <a:cs typeface="Times New Roman" pitchFamily="18" charset="0"/>
              </a:rPr>
              <a:t>Type in </a:t>
            </a:r>
            <a:r>
              <a:rPr lang="en-US" u="sng">
                <a:cs typeface="Times New Roman" pitchFamily="18" charset="0"/>
              </a:rPr>
              <a:t>your</a:t>
            </a:r>
            <a:r>
              <a:rPr lang="en-US">
                <a:cs typeface="Times New Roman" pitchFamily="18" charset="0"/>
              </a:rPr>
              <a:t> category name (e.g., Mixed Numbers) under </a:t>
            </a:r>
            <a:r>
              <a:rPr lang="en-US">
                <a:solidFill>
                  <a:srgbClr val="FF0000"/>
                </a:solidFill>
                <a:cs typeface="Times New Roman" pitchFamily="18" charset="0"/>
              </a:rPr>
              <a:t>Replace with:</a:t>
            </a:r>
          </a:p>
          <a:p>
            <a:pPr lvl="1" indent="-165100">
              <a:spcBef>
                <a:spcPct val="30000"/>
              </a:spcBef>
            </a:pPr>
            <a:r>
              <a:rPr lang="en-US">
                <a:solidFill>
                  <a:srgbClr val="FF0000"/>
                </a:solidFill>
                <a:cs typeface="Times New Roman" pitchFamily="18" charset="0"/>
              </a:rPr>
              <a:t>	</a:t>
            </a:r>
            <a:r>
              <a:rPr lang="en-US">
                <a:cs typeface="Times New Roman" pitchFamily="18" charset="0"/>
              </a:rPr>
              <a:t>The Replace pop-up should now look like the one on the right, only with your category name.</a:t>
            </a:r>
            <a:endParaRPr lang="en-US">
              <a:solidFill>
                <a:srgbClr val="FF0000"/>
              </a:solidFill>
              <a:cs typeface="Times New Roman" pitchFamily="18" charset="0"/>
            </a:endParaRPr>
          </a:p>
          <a:p>
            <a:pPr lvl="1" indent="-165100">
              <a:spcBef>
                <a:spcPct val="30000"/>
              </a:spcBef>
              <a:buFontTx/>
              <a:buChar char="•"/>
            </a:pPr>
            <a:r>
              <a:rPr lang="en-US">
                <a:cs typeface="Times New Roman" pitchFamily="18" charset="0"/>
              </a:rPr>
              <a:t>Click the </a:t>
            </a:r>
            <a:r>
              <a:rPr lang="en-US">
                <a:solidFill>
                  <a:srgbClr val="FF0000"/>
                </a:solidFill>
                <a:cs typeface="Times New Roman" pitchFamily="18" charset="0"/>
              </a:rPr>
              <a:t>Replace All</a:t>
            </a:r>
            <a:r>
              <a:rPr lang="en-US">
                <a:cs typeface="Times New Roman" pitchFamily="18" charset="0"/>
              </a:rPr>
              <a:t> button to make the changes.</a:t>
            </a:r>
          </a:p>
          <a:p>
            <a:pPr lvl="1" indent="-165100">
              <a:spcBef>
                <a:spcPct val="30000"/>
              </a:spcBef>
            </a:pPr>
            <a:r>
              <a:rPr lang="en-US">
                <a:cs typeface="Times New Roman" pitchFamily="18" charset="0"/>
              </a:rPr>
              <a:t>	You will then see this pop-up</a:t>
            </a:r>
          </a:p>
          <a:p>
            <a:pPr lvl="1" indent="-165100">
              <a:spcBef>
                <a:spcPct val="30000"/>
              </a:spcBef>
            </a:pPr>
            <a:endParaRPr lang="en-US" sz="200">
              <a:cs typeface="Times New Roman" pitchFamily="18" charset="0"/>
            </a:endParaRPr>
          </a:p>
          <a:p>
            <a:pPr lvl="1" indent="-165100">
              <a:spcBef>
                <a:spcPct val="30000"/>
              </a:spcBef>
              <a:buFontTx/>
              <a:buChar char="•"/>
            </a:pPr>
            <a:r>
              <a:rPr lang="en-US">
                <a:cs typeface="Times New Roman" pitchFamily="18" charset="0"/>
              </a:rPr>
              <a:t>Click the </a:t>
            </a:r>
            <a:r>
              <a:rPr lang="en-US">
                <a:solidFill>
                  <a:srgbClr val="FF0000"/>
                </a:solidFill>
                <a:cs typeface="Times New Roman" pitchFamily="18" charset="0"/>
              </a:rPr>
              <a:t>OK</a:t>
            </a:r>
            <a:r>
              <a:rPr lang="en-US">
                <a:cs typeface="Times New Roman" pitchFamily="18" charset="0"/>
              </a:rPr>
              <a:t> button.  This replaces the six occurrences of the specified placeholder category name with your category name.  After this, the top of the slide will look like this:</a:t>
            </a:r>
          </a:p>
        </p:txBody>
      </p:sp>
      <p:grpSp>
        <p:nvGrpSpPr>
          <p:cNvPr id="31752" name="Group 11"/>
          <p:cNvGrpSpPr>
            <a:grpSpLocks/>
          </p:cNvGrpSpPr>
          <p:nvPr/>
        </p:nvGrpSpPr>
        <p:grpSpPr bwMode="auto">
          <a:xfrm>
            <a:off x="4719638" y="5032375"/>
            <a:ext cx="2138362" cy="1089025"/>
            <a:chOff x="1851" y="1698"/>
            <a:chExt cx="2058" cy="924"/>
          </a:xfrm>
        </p:grpSpPr>
        <p:pic>
          <p:nvPicPr>
            <p:cNvPr id="31769" name="Picture 12"/>
            <p:cNvPicPr>
              <a:picLocks noChangeAspect="1" noChangeArrowheads="1"/>
            </p:cNvPicPr>
            <p:nvPr/>
          </p:nvPicPr>
          <p:blipFill>
            <a:blip r:embed="rId3"/>
            <a:srcRect/>
            <a:stretch>
              <a:fillRect/>
            </a:stretch>
          </p:blipFill>
          <p:spPr bwMode="auto">
            <a:xfrm>
              <a:off x="1851" y="1698"/>
              <a:ext cx="2058" cy="924"/>
            </a:xfrm>
            <a:prstGeom prst="rect">
              <a:avLst/>
            </a:prstGeom>
            <a:noFill/>
            <a:ln w="9525">
              <a:noFill/>
              <a:miter lim="800000"/>
              <a:headEnd/>
              <a:tailEnd/>
            </a:ln>
          </p:spPr>
        </p:pic>
        <p:sp>
          <p:nvSpPr>
            <p:cNvPr id="31770" name="Oval 13"/>
            <p:cNvSpPr>
              <a:spLocks noChangeArrowheads="1"/>
            </p:cNvSpPr>
            <p:nvPr/>
          </p:nvSpPr>
          <p:spPr bwMode="auto">
            <a:xfrm>
              <a:off x="1860" y="1932"/>
              <a:ext cx="360" cy="186"/>
            </a:xfrm>
            <a:prstGeom prst="ellipse">
              <a:avLst/>
            </a:prstGeom>
            <a:noFill/>
            <a:ln w="19050">
              <a:solidFill>
                <a:srgbClr val="FF0000"/>
              </a:solidFill>
              <a:round/>
              <a:headEnd/>
              <a:tailEnd/>
            </a:ln>
          </p:spPr>
          <p:txBody>
            <a:bodyPr wrap="none" anchor="ctr"/>
            <a:lstStyle/>
            <a:p>
              <a:endParaRPr lang="ru-RU"/>
            </a:p>
          </p:txBody>
        </p:sp>
        <p:sp>
          <p:nvSpPr>
            <p:cNvPr id="31771" name="Oval 14"/>
            <p:cNvSpPr>
              <a:spLocks noChangeArrowheads="1"/>
            </p:cNvSpPr>
            <p:nvPr/>
          </p:nvSpPr>
          <p:spPr bwMode="auto">
            <a:xfrm>
              <a:off x="1860" y="2184"/>
              <a:ext cx="612" cy="168"/>
            </a:xfrm>
            <a:prstGeom prst="ellipse">
              <a:avLst/>
            </a:prstGeom>
            <a:noFill/>
            <a:ln w="19050">
              <a:solidFill>
                <a:srgbClr val="FF0000"/>
              </a:solidFill>
              <a:round/>
              <a:headEnd/>
              <a:tailEnd/>
            </a:ln>
          </p:spPr>
          <p:txBody>
            <a:bodyPr wrap="none" anchor="ctr"/>
            <a:lstStyle/>
            <a:p>
              <a:endParaRPr lang="ru-RU"/>
            </a:p>
          </p:txBody>
        </p:sp>
      </p:grpSp>
      <p:sp>
        <p:nvSpPr>
          <p:cNvPr id="31753" name="Line 16"/>
          <p:cNvSpPr>
            <a:spLocks noChangeShapeType="1"/>
          </p:cNvSpPr>
          <p:nvPr/>
        </p:nvSpPr>
        <p:spPr bwMode="auto">
          <a:xfrm flipV="1">
            <a:off x="1771650" y="5708650"/>
            <a:ext cx="2908300" cy="76200"/>
          </a:xfrm>
          <a:prstGeom prst="line">
            <a:avLst/>
          </a:prstGeom>
          <a:noFill/>
          <a:ln w="9525">
            <a:solidFill>
              <a:srgbClr val="FF0000"/>
            </a:solidFill>
            <a:round/>
            <a:headEnd/>
            <a:tailEnd type="triangle" w="med" len="med"/>
          </a:ln>
        </p:spPr>
        <p:txBody>
          <a:bodyPr/>
          <a:lstStyle/>
          <a:p>
            <a:endParaRPr lang="ru-RU"/>
          </a:p>
        </p:txBody>
      </p:sp>
      <p:sp>
        <p:nvSpPr>
          <p:cNvPr id="31754" name="Line 17"/>
          <p:cNvSpPr>
            <a:spLocks noChangeShapeType="1"/>
          </p:cNvSpPr>
          <p:nvPr/>
        </p:nvSpPr>
        <p:spPr bwMode="auto">
          <a:xfrm>
            <a:off x="2133600" y="5346700"/>
            <a:ext cx="2546350" cy="44450"/>
          </a:xfrm>
          <a:prstGeom prst="line">
            <a:avLst/>
          </a:prstGeom>
          <a:noFill/>
          <a:ln w="9525">
            <a:solidFill>
              <a:srgbClr val="FF0000"/>
            </a:solidFill>
            <a:round/>
            <a:headEnd/>
            <a:tailEnd type="triangle" w="med" len="med"/>
          </a:ln>
        </p:spPr>
        <p:txBody>
          <a:bodyPr/>
          <a:lstStyle/>
          <a:p>
            <a:endParaRPr lang="ru-RU"/>
          </a:p>
        </p:txBody>
      </p:sp>
      <p:pic>
        <p:nvPicPr>
          <p:cNvPr id="31755" name="Picture 19"/>
          <p:cNvPicPr>
            <a:picLocks noChangeAspect="1" noChangeArrowheads="1"/>
          </p:cNvPicPr>
          <p:nvPr/>
        </p:nvPicPr>
        <p:blipFill>
          <a:blip r:embed="rId4"/>
          <a:srcRect/>
          <a:stretch>
            <a:fillRect/>
          </a:stretch>
        </p:blipFill>
        <p:spPr bwMode="auto">
          <a:xfrm>
            <a:off x="4357688" y="6203950"/>
            <a:ext cx="2500312" cy="574675"/>
          </a:xfrm>
          <a:prstGeom prst="rect">
            <a:avLst/>
          </a:prstGeom>
          <a:noFill/>
          <a:ln w="9525">
            <a:noFill/>
            <a:miter lim="800000"/>
            <a:headEnd/>
            <a:tailEnd/>
          </a:ln>
        </p:spPr>
      </p:pic>
      <p:sp>
        <p:nvSpPr>
          <p:cNvPr id="31756" name="Line 20"/>
          <p:cNvSpPr>
            <a:spLocks noChangeShapeType="1"/>
          </p:cNvSpPr>
          <p:nvPr/>
        </p:nvSpPr>
        <p:spPr bwMode="auto">
          <a:xfrm flipV="1">
            <a:off x="2727325" y="6613525"/>
            <a:ext cx="1597025" cy="57150"/>
          </a:xfrm>
          <a:prstGeom prst="line">
            <a:avLst/>
          </a:prstGeom>
          <a:noFill/>
          <a:ln w="9525">
            <a:solidFill>
              <a:srgbClr val="FF0000"/>
            </a:solidFill>
            <a:round/>
            <a:headEnd/>
            <a:tailEnd type="triangle" w="med" len="med"/>
          </a:ln>
        </p:spPr>
        <p:txBody>
          <a:bodyPr/>
          <a:lstStyle/>
          <a:p>
            <a:endParaRPr lang="ru-RU"/>
          </a:p>
        </p:txBody>
      </p:sp>
      <p:sp>
        <p:nvSpPr>
          <p:cNvPr id="31757" name="Rectangle 22"/>
          <p:cNvSpPr>
            <a:spLocks noChangeArrowheads="1"/>
          </p:cNvSpPr>
          <p:nvPr/>
        </p:nvSpPr>
        <p:spPr bwMode="auto">
          <a:xfrm>
            <a:off x="254000" y="2405063"/>
            <a:ext cx="6426200" cy="1187450"/>
          </a:xfrm>
          <a:prstGeom prst="rect">
            <a:avLst/>
          </a:prstGeom>
          <a:noFill/>
          <a:ln w="9525">
            <a:noFill/>
            <a:miter lim="800000"/>
            <a:headEnd/>
            <a:tailEnd/>
          </a:ln>
        </p:spPr>
        <p:txBody>
          <a:bodyPr>
            <a:spAutoFit/>
          </a:bodyPr>
          <a:lstStyle/>
          <a:p>
            <a:r>
              <a:rPr lang="en-US" u="sng">
                <a:solidFill>
                  <a:srgbClr val="FF0000"/>
                </a:solidFill>
              </a:rPr>
              <a:t>the 1st category</a:t>
            </a:r>
            <a:r>
              <a:rPr lang="en-US"/>
              <a:t> (i.e., the 3rd dollar box in column one).  As a result, the corresponding Question/Answer slide will automatically appear.  Once the question, and then the answer, for that slide have been shown, you will click on the arrow in the bottom right of that slide to return to this main slide.  When you return to this slide, the dollar amount for the box you selected will have changed from white to blue to show that that particular question has already been used.  Below, you will see how to tailor the game for your particular categories.</a:t>
            </a:r>
          </a:p>
        </p:txBody>
      </p:sp>
      <p:sp>
        <p:nvSpPr>
          <p:cNvPr id="31758" name="Line 23"/>
          <p:cNvSpPr>
            <a:spLocks noChangeShapeType="1"/>
          </p:cNvSpPr>
          <p:nvPr/>
        </p:nvSpPr>
        <p:spPr bwMode="auto">
          <a:xfrm>
            <a:off x="3149600" y="152400"/>
            <a:ext cx="3552825" cy="0"/>
          </a:xfrm>
          <a:prstGeom prst="line">
            <a:avLst/>
          </a:prstGeom>
          <a:noFill/>
          <a:ln w="9525">
            <a:solidFill>
              <a:schemeClr val="tx1"/>
            </a:solidFill>
            <a:round/>
            <a:headEnd/>
            <a:tailEnd/>
          </a:ln>
        </p:spPr>
        <p:txBody>
          <a:bodyPr/>
          <a:lstStyle/>
          <a:p>
            <a:endParaRPr lang="ru-RU"/>
          </a:p>
        </p:txBody>
      </p:sp>
      <p:sp>
        <p:nvSpPr>
          <p:cNvPr id="31759" name="Line 24"/>
          <p:cNvSpPr>
            <a:spLocks noChangeShapeType="1"/>
          </p:cNvSpPr>
          <p:nvPr/>
        </p:nvSpPr>
        <p:spPr bwMode="auto">
          <a:xfrm>
            <a:off x="3162300" y="152400"/>
            <a:ext cx="0" cy="2197100"/>
          </a:xfrm>
          <a:prstGeom prst="line">
            <a:avLst/>
          </a:prstGeom>
          <a:noFill/>
          <a:ln w="9525">
            <a:solidFill>
              <a:schemeClr val="tx1"/>
            </a:solidFill>
            <a:round/>
            <a:headEnd/>
            <a:tailEnd/>
          </a:ln>
        </p:spPr>
        <p:txBody>
          <a:bodyPr/>
          <a:lstStyle/>
          <a:p>
            <a:endParaRPr lang="ru-RU"/>
          </a:p>
        </p:txBody>
      </p:sp>
      <p:sp>
        <p:nvSpPr>
          <p:cNvPr id="31760" name="Line 25"/>
          <p:cNvSpPr>
            <a:spLocks noChangeShapeType="1"/>
          </p:cNvSpPr>
          <p:nvPr/>
        </p:nvSpPr>
        <p:spPr bwMode="auto">
          <a:xfrm flipH="1">
            <a:off x="282575" y="2349500"/>
            <a:ext cx="2879725" cy="0"/>
          </a:xfrm>
          <a:prstGeom prst="line">
            <a:avLst/>
          </a:prstGeom>
          <a:noFill/>
          <a:ln w="9525">
            <a:solidFill>
              <a:schemeClr val="tx1"/>
            </a:solidFill>
            <a:round/>
            <a:headEnd/>
            <a:tailEnd/>
          </a:ln>
        </p:spPr>
        <p:txBody>
          <a:bodyPr/>
          <a:lstStyle/>
          <a:p>
            <a:endParaRPr lang="ru-RU"/>
          </a:p>
        </p:txBody>
      </p:sp>
      <p:sp>
        <p:nvSpPr>
          <p:cNvPr id="31761" name="Line 26"/>
          <p:cNvSpPr>
            <a:spLocks noChangeShapeType="1"/>
          </p:cNvSpPr>
          <p:nvPr/>
        </p:nvSpPr>
        <p:spPr bwMode="auto">
          <a:xfrm>
            <a:off x="276225" y="2343150"/>
            <a:ext cx="0" cy="1266825"/>
          </a:xfrm>
          <a:prstGeom prst="line">
            <a:avLst/>
          </a:prstGeom>
          <a:noFill/>
          <a:ln w="9525">
            <a:solidFill>
              <a:schemeClr val="tx1"/>
            </a:solidFill>
            <a:round/>
            <a:headEnd/>
            <a:tailEnd/>
          </a:ln>
        </p:spPr>
        <p:txBody>
          <a:bodyPr/>
          <a:lstStyle/>
          <a:p>
            <a:endParaRPr lang="ru-RU"/>
          </a:p>
        </p:txBody>
      </p:sp>
      <p:sp>
        <p:nvSpPr>
          <p:cNvPr id="31762" name="Line 27"/>
          <p:cNvSpPr>
            <a:spLocks noChangeShapeType="1"/>
          </p:cNvSpPr>
          <p:nvPr/>
        </p:nvSpPr>
        <p:spPr bwMode="auto">
          <a:xfrm>
            <a:off x="276225" y="3629025"/>
            <a:ext cx="6429375" cy="0"/>
          </a:xfrm>
          <a:prstGeom prst="line">
            <a:avLst/>
          </a:prstGeom>
          <a:noFill/>
          <a:ln w="9525">
            <a:solidFill>
              <a:schemeClr val="tx1"/>
            </a:solidFill>
            <a:round/>
            <a:headEnd/>
            <a:tailEnd/>
          </a:ln>
        </p:spPr>
        <p:txBody>
          <a:bodyPr/>
          <a:lstStyle/>
          <a:p>
            <a:endParaRPr lang="ru-RU"/>
          </a:p>
        </p:txBody>
      </p:sp>
      <p:sp>
        <p:nvSpPr>
          <p:cNvPr id="31763" name="Line 28"/>
          <p:cNvSpPr>
            <a:spLocks noChangeShapeType="1"/>
          </p:cNvSpPr>
          <p:nvPr/>
        </p:nvSpPr>
        <p:spPr bwMode="auto">
          <a:xfrm>
            <a:off x="6705600" y="152400"/>
            <a:ext cx="0" cy="3467100"/>
          </a:xfrm>
          <a:prstGeom prst="line">
            <a:avLst/>
          </a:prstGeom>
          <a:noFill/>
          <a:ln w="9525">
            <a:solidFill>
              <a:schemeClr val="tx1"/>
            </a:solidFill>
            <a:round/>
            <a:headEnd/>
            <a:tailEnd/>
          </a:ln>
        </p:spPr>
        <p:txBody>
          <a:bodyPr/>
          <a:lstStyle/>
          <a:p>
            <a:endParaRPr lang="ru-RU"/>
          </a:p>
        </p:txBody>
      </p:sp>
      <p:pic>
        <p:nvPicPr>
          <p:cNvPr id="31764" name="Picture 30"/>
          <p:cNvPicPr>
            <a:picLocks noChangeAspect="1" noChangeArrowheads="1"/>
          </p:cNvPicPr>
          <p:nvPr/>
        </p:nvPicPr>
        <p:blipFill>
          <a:blip r:embed="rId5"/>
          <a:srcRect/>
          <a:stretch>
            <a:fillRect/>
          </a:stretch>
        </p:blipFill>
        <p:spPr bwMode="auto">
          <a:xfrm>
            <a:off x="1190625" y="7497763"/>
            <a:ext cx="1704975" cy="419100"/>
          </a:xfrm>
          <a:prstGeom prst="rect">
            <a:avLst/>
          </a:prstGeom>
          <a:noFill/>
          <a:ln w="9525">
            <a:noFill/>
            <a:miter lim="800000"/>
            <a:headEnd/>
            <a:tailEnd/>
          </a:ln>
        </p:spPr>
      </p:pic>
      <p:sp>
        <p:nvSpPr>
          <p:cNvPr id="31765" name="Text Box 31"/>
          <p:cNvSpPr txBox="1">
            <a:spLocks noChangeArrowheads="1"/>
          </p:cNvSpPr>
          <p:nvPr/>
        </p:nvSpPr>
        <p:spPr bwMode="auto">
          <a:xfrm>
            <a:off x="3111500" y="7421563"/>
            <a:ext cx="3746500" cy="822325"/>
          </a:xfrm>
          <a:prstGeom prst="rect">
            <a:avLst/>
          </a:prstGeom>
          <a:noFill/>
          <a:ln w="9525">
            <a:noFill/>
            <a:miter lim="800000"/>
            <a:headEnd/>
            <a:tailEnd/>
          </a:ln>
        </p:spPr>
        <p:txBody>
          <a:bodyPr>
            <a:spAutoFit/>
          </a:bodyPr>
          <a:lstStyle/>
          <a:p>
            <a:r>
              <a:rPr lang="en-US"/>
              <a:t>Notice that in this case, “Mixed Numbers” doesn’t fit on the line.  To fix this, simply click on the text right  before the “N” and press Backspace followed by Enter.  Now it’s on two lines:</a:t>
            </a:r>
          </a:p>
        </p:txBody>
      </p:sp>
      <p:pic>
        <p:nvPicPr>
          <p:cNvPr id="31766" name="Picture 32"/>
          <p:cNvPicPr>
            <a:picLocks noChangeAspect="1" noChangeArrowheads="1"/>
          </p:cNvPicPr>
          <p:nvPr/>
        </p:nvPicPr>
        <p:blipFill>
          <a:blip r:embed="rId6"/>
          <a:srcRect l="2907" t="375" r="57570" b="85510"/>
          <a:stretch>
            <a:fillRect/>
          </a:stretch>
        </p:blipFill>
        <p:spPr bwMode="auto">
          <a:xfrm>
            <a:off x="5249863" y="8089900"/>
            <a:ext cx="1473200" cy="395288"/>
          </a:xfrm>
          <a:prstGeom prst="rect">
            <a:avLst/>
          </a:prstGeom>
          <a:noFill/>
          <a:ln w="9525">
            <a:noFill/>
            <a:miter lim="800000"/>
            <a:headEnd/>
            <a:tailEnd/>
          </a:ln>
        </p:spPr>
      </p:pic>
      <p:pic>
        <p:nvPicPr>
          <p:cNvPr id="31767" name="Picture 33"/>
          <p:cNvPicPr>
            <a:picLocks noChangeAspect="1" noChangeArrowheads="1"/>
          </p:cNvPicPr>
          <p:nvPr/>
        </p:nvPicPr>
        <p:blipFill>
          <a:blip r:embed="rId6"/>
          <a:srcRect l="22583" t="375" r="3651" b="86191"/>
          <a:stretch>
            <a:fillRect/>
          </a:stretch>
        </p:blipFill>
        <p:spPr bwMode="auto">
          <a:xfrm>
            <a:off x="1916113" y="8623300"/>
            <a:ext cx="2749550" cy="376238"/>
          </a:xfrm>
          <a:prstGeom prst="rect">
            <a:avLst/>
          </a:prstGeom>
          <a:noFill/>
          <a:ln w="9525">
            <a:noFill/>
            <a:miter lim="800000"/>
            <a:headEnd/>
            <a:tailEnd/>
          </a:ln>
        </p:spPr>
      </p:pic>
      <p:sp>
        <p:nvSpPr>
          <p:cNvPr id="31768" name="Line 34"/>
          <p:cNvSpPr>
            <a:spLocks noChangeShapeType="1"/>
          </p:cNvSpPr>
          <p:nvPr/>
        </p:nvSpPr>
        <p:spPr bwMode="auto">
          <a:xfrm flipH="1" flipV="1">
            <a:off x="774700" y="1473200"/>
            <a:ext cx="3175000" cy="825500"/>
          </a:xfrm>
          <a:prstGeom prst="line">
            <a:avLst/>
          </a:prstGeom>
          <a:noFill/>
          <a:ln w="9525">
            <a:solidFill>
              <a:srgbClr val="FF0000"/>
            </a:solidFill>
            <a:round/>
            <a:headEnd/>
            <a:tailEnd type="triangle" w="med" len="med"/>
          </a:ln>
        </p:spPr>
        <p:txBody>
          <a:bodyPr/>
          <a:lstStyle/>
          <a:p>
            <a:endParaRPr lang="ru-RU"/>
          </a:p>
        </p:txBody>
      </p:sp>
    </p:spTree>
    <p:extLst>
      <p:ext uri="{BB962C8B-B14F-4D97-AF65-F5344CB8AC3E}">
        <p14:creationId xmlns="" xmlns:p14="http://schemas.microsoft.com/office/powerpoint/2010/main" val="2499196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B2C5E415-3530-432E-8728-868713C9ACB4}" type="slidenum">
              <a:rPr lang="en-US" smtClean="0"/>
              <a:pPr/>
              <a:t>20</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50181" name="Picture 5"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19730665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FD3DD826-8A85-41A5-9E0B-251D640206AB}" type="slidenum">
              <a:rPr lang="en-US" smtClean="0"/>
              <a:pPr/>
              <a:t>21</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51205" name="Picture 5"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13786833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129076A7-1C39-4CA9-B43A-6BC7038AB671}" type="slidenum">
              <a:rPr lang="en-US" smtClean="0"/>
              <a:pPr/>
              <a:t>22</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8"/>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52229" name="Picture 9"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14438649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533762CD-C2AF-4635-BCF3-4F3CB59B73B9}" type="slidenum">
              <a:rPr lang="en-US" smtClean="0"/>
              <a:pPr/>
              <a:t>23</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6"/>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53253" name="Picture 7"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20182091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FB5E76AD-EE66-496B-8A58-5ECCC7805B43}" type="slidenum">
              <a:rPr lang="en-US" smtClean="0"/>
              <a:pPr/>
              <a:t>24</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54277" name="Picture 5"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40713609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BE1AF3A0-9C1D-470C-BDE8-9455F60BC3D4}" type="slidenum">
              <a:rPr lang="en-US" smtClean="0"/>
              <a:pPr/>
              <a:t>26</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56325" name="Picture 5"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41197517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059B839E-0FCB-492A-BC96-37BA5B627867}" type="slidenum">
              <a:rPr lang="en-US" smtClean="0"/>
              <a:pPr/>
              <a:t>27</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57349" name="Picture 5"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13046764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059B839E-0FCB-492A-BC96-37BA5B627867}" type="slidenum">
              <a:rPr lang="en-US" smtClean="0"/>
              <a:pPr/>
              <a:t>28</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57349" name="Picture 5"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313277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3918EFB2-2FDE-454A-8300-C5ADAE1003A0}" type="slidenum">
              <a:rPr lang="en-US" smtClean="0"/>
              <a:pPr/>
              <a:t>3</a:t>
            </a:fld>
            <a:endParaRPr lang="en-US" smtClean="0"/>
          </a:p>
        </p:txBody>
      </p:sp>
      <p:sp>
        <p:nvSpPr>
          <p:cNvPr id="32771" name="Rectangle 2"/>
          <p:cNvSpPr>
            <a:spLocks noGrp="1" noRot="1" noChangeAspect="1" noChangeArrowheads="1" noTextEdit="1"/>
          </p:cNvSpPr>
          <p:nvPr>
            <p:ph type="sldImg"/>
          </p:nvPr>
        </p:nvSpPr>
        <p:spPr>
          <a:xfrm>
            <a:off x="254000" y="209550"/>
            <a:ext cx="2714625" cy="2036763"/>
          </a:xfrm>
          <a:ln/>
        </p:spPr>
      </p:sp>
      <p:sp>
        <p:nvSpPr>
          <p:cNvPr id="32772" name="Text Box 5"/>
          <p:cNvSpPr txBox="1">
            <a:spLocks noChangeArrowheads="1"/>
          </p:cNvSpPr>
          <p:nvPr/>
        </p:nvSpPr>
        <p:spPr bwMode="auto">
          <a:xfrm>
            <a:off x="3116263" y="165100"/>
            <a:ext cx="3646487" cy="2222500"/>
          </a:xfrm>
          <a:prstGeom prst="rect">
            <a:avLst/>
          </a:prstGeom>
          <a:noFill/>
          <a:ln w="9525">
            <a:noFill/>
            <a:miter lim="800000"/>
            <a:headEnd/>
            <a:tailEnd/>
          </a:ln>
        </p:spPr>
        <p:txBody>
          <a:bodyPr>
            <a:spAutoFit/>
          </a:bodyPr>
          <a:lstStyle/>
          <a:p>
            <a:r>
              <a:rPr lang="en-US" sz="1400" b="1"/>
              <a:t>Slide 3-Question/Answer (Cat1, $100)</a:t>
            </a:r>
          </a:p>
          <a:p>
            <a:r>
              <a:rPr lang="en-US"/>
              <a:t>This slide is the first Question/Answer slide.  It corresponds to Category 1 for $100.  Once you have followed the instructions on Slide 2 to replace category name placeholders with your actual categories, the text “Cat1” on this slide will be replaced with </a:t>
            </a:r>
            <a:r>
              <a:rPr lang="en-US" u="sng"/>
              <a:t>your</a:t>
            </a:r>
            <a:r>
              <a:rPr lang="en-US"/>
              <a:t> 1</a:t>
            </a:r>
            <a:r>
              <a:rPr lang="en-US" baseline="30000"/>
              <a:t>st</a:t>
            </a:r>
            <a:r>
              <a:rPr lang="en-US"/>
              <a:t> category name.</a:t>
            </a:r>
          </a:p>
          <a:p>
            <a:endParaRPr lang="en-US" sz="600"/>
          </a:p>
          <a:p>
            <a:r>
              <a:rPr lang="en-US"/>
              <a:t>When you click on Category 1 for $100 on the main slide, this slide opens automatically, with the Question appearing at the top.  (Note: On TV Jeopardy, the contestant is actually shown an</a:t>
            </a:r>
          </a:p>
        </p:txBody>
      </p:sp>
      <p:sp>
        <p:nvSpPr>
          <p:cNvPr id="32773" name="Line 6"/>
          <p:cNvSpPr>
            <a:spLocks noChangeShapeType="1"/>
          </p:cNvSpPr>
          <p:nvPr/>
        </p:nvSpPr>
        <p:spPr bwMode="auto">
          <a:xfrm>
            <a:off x="3149600" y="152400"/>
            <a:ext cx="3552825" cy="0"/>
          </a:xfrm>
          <a:prstGeom prst="line">
            <a:avLst/>
          </a:prstGeom>
          <a:noFill/>
          <a:ln w="9525">
            <a:solidFill>
              <a:schemeClr val="tx1"/>
            </a:solidFill>
            <a:round/>
            <a:headEnd/>
            <a:tailEnd/>
          </a:ln>
        </p:spPr>
        <p:txBody>
          <a:bodyPr/>
          <a:lstStyle/>
          <a:p>
            <a:endParaRPr lang="ru-RU"/>
          </a:p>
        </p:txBody>
      </p:sp>
      <p:sp>
        <p:nvSpPr>
          <p:cNvPr id="32774" name="Line 7"/>
          <p:cNvSpPr>
            <a:spLocks noChangeShapeType="1"/>
          </p:cNvSpPr>
          <p:nvPr/>
        </p:nvSpPr>
        <p:spPr bwMode="auto">
          <a:xfrm>
            <a:off x="3162300" y="152400"/>
            <a:ext cx="0" cy="2197100"/>
          </a:xfrm>
          <a:prstGeom prst="line">
            <a:avLst/>
          </a:prstGeom>
          <a:noFill/>
          <a:ln w="9525">
            <a:solidFill>
              <a:schemeClr val="tx1"/>
            </a:solidFill>
            <a:round/>
            <a:headEnd/>
            <a:tailEnd/>
          </a:ln>
        </p:spPr>
        <p:txBody>
          <a:bodyPr/>
          <a:lstStyle/>
          <a:p>
            <a:endParaRPr lang="ru-RU"/>
          </a:p>
        </p:txBody>
      </p:sp>
      <p:sp>
        <p:nvSpPr>
          <p:cNvPr id="32775" name="Line 8"/>
          <p:cNvSpPr>
            <a:spLocks noChangeShapeType="1"/>
          </p:cNvSpPr>
          <p:nvPr/>
        </p:nvSpPr>
        <p:spPr bwMode="auto">
          <a:xfrm flipH="1">
            <a:off x="282575" y="2349500"/>
            <a:ext cx="2879725" cy="0"/>
          </a:xfrm>
          <a:prstGeom prst="line">
            <a:avLst/>
          </a:prstGeom>
          <a:noFill/>
          <a:ln w="9525">
            <a:solidFill>
              <a:schemeClr val="tx1"/>
            </a:solidFill>
            <a:round/>
            <a:headEnd/>
            <a:tailEnd/>
          </a:ln>
        </p:spPr>
        <p:txBody>
          <a:bodyPr/>
          <a:lstStyle/>
          <a:p>
            <a:endParaRPr lang="ru-RU"/>
          </a:p>
        </p:txBody>
      </p:sp>
      <p:sp>
        <p:nvSpPr>
          <p:cNvPr id="32776" name="Line 9"/>
          <p:cNvSpPr>
            <a:spLocks noChangeShapeType="1"/>
          </p:cNvSpPr>
          <p:nvPr/>
        </p:nvSpPr>
        <p:spPr bwMode="auto">
          <a:xfrm>
            <a:off x="276225" y="2336800"/>
            <a:ext cx="0" cy="2854325"/>
          </a:xfrm>
          <a:prstGeom prst="line">
            <a:avLst/>
          </a:prstGeom>
          <a:noFill/>
          <a:ln w="9525">
            <a:solidFill>
              <a:schemeClr val="tx1"/>
            </a:solidFill>
            <a:round/>
            <a:headEnd/>
            <a:tailEnd/>
          </a:ln>
        </p:spPr>
        <p:txBody>
          <a:bodyPr/>
          <a:lstStyle/>
          <a:p>
            <a:endParaRPr lang="ru-RU"/>
          </a:p>
        </p:txBody>
      </p:sp>
      <p:sp>
        <p:nvSpPr>
          <p:cNvPr id="32777" name="Line 10"/>
          <p:cNvSpPr>
            <a:spLocks noChangeShapeType="1"/>
          </p:cNvSpPr>
          <p:nvPr/>
        </p:nvSpPr>
        <p:spPr bwMode="auto">
          <a:xfrm>
            <a:off x="276225" y="5200650"/>
            <a:ext cx="6429375" cy="0"/>
          </a:xfrm>
          <a:prstGeom prst="line">
            <a:avLst/>
          </a:prstGeom>
          <a:noFill/>
          <a:ln w="9525">
            <a:solidFill>
              <a:schemeClr val="tx1"/>
            </a:solidFill>
            <a:round/>
            <a:headEnd/>
            <a:tailEnd/>
          </a:ln>
        </p:spPr>
        <p:txBody>
          <a:bodyPr/>
          <a:lstStyle/>
          <a:p>
            <a:endParaRPr lang="ru-RU"/>
          </a:p>
        </p:txBody>
      </p:sp>
      <p:sp>
        <p:nvSpPr>
          <p:cNvPr id="32778" name="Line 11"/>
          <p:cNvSpPr>
            <a:spLocks noChangeShapeType="1"/>
          </p:cNvSpPr>
          <p:nvPr/>
        </p:nvSpPr>
        <p:spPr bwMode="auto">
          <a:xfrm flipH="1">
            <a:off x="6686550" y="155575"/>
            <a:ext cx="28575" cy="5035550"/>
          </a:xfrm>
          <a:prstGeom prst="line">
            <a:avLst/>
          </a:prstGeom>
          <a:noFill/>
          <a:ln w="9525">
            <a:solidFill>
              <a:schemeClr val="tx1"/>
            </a:solidFill>
            <a:round/>
            <a:headEnd/>
            <a:tailEnd/>
          </a:ln>
        </p:spPr>
        <p:txBody>
          <a:bodyPr/>
          <a:lstStyle/>
          <a:p>
            <a:endParaRPr lang="ru-RU"/>
          </a:p>
        </p:txBody>
      </p:sp>
      <p:sp>
        <p:nvSpPr>
          <p:cNvPr id="32779" name="Text Box 12"/>
          <p:cNvSpPr txBox="1">
            <a:spLocks noChangeArrowheads="1"/>
          </p:cNvSpPr>
          <p:nvPr/>
        </p:nvSpPr>
        <p:spPr bwMode="auto">
          <a:xfrm>
            <a:off x="279400" y="2338388"/>
            <a:ext cx="6342063" cy="2832100"/>
          </a:xfrm>
          <a:prstGeom prst="rect">
            <a:avLst/>
          </a:prstGeom>
          <a:noFill/>
          <a:ln w="9525">
            <a:noFill/>
            <a:miter lim="800000"/>
            <a:headEnd/>
            <a:tailEnd/>
          </a:ln>
        </p:spPr>
        <p:txBody>
          <a:bodyPr>
            <a:spAutoFit/>
          </a:bodyPr>
          <a:lstStyle/>
          <a:p>
            <a:r>
              <a:rPr lang="en-US"/>
              <a:t>answer and is asked to offer a related question.  Since this concept is sometimes difficult to understand and implement, this PowerPoint version shows a question followed by the corresponding answer.)  </a:t>
            </a:r>
          </a:p>
          <a:p>
            <a:endParaRPr lang="en-US" sz="600"/>
          </a:p>
          <a:p>
            <a:r>
              <a:rPr lang="en-US"/>
              <a:t>One way to play the game in class is to set up three teams.  For each round, have one person from each team stand up as contestants.  Have one pick the category and dollar value; click on that box and then ready the question that appears.  Call on the first contestant that raises his or her hand for the answer.  If they are correct, their team gets corresponding points or dollars (e.g., 1 point for each $100).  If the first contestant misses the question or does not answer quickly enough, his or her team loses the corresponding points.  Then, offer the question to the remaining two contestants in order of their raised hands.  After the question has been answered correctly, or after all three contestants miss it, or after no contestant wants to try, return to the main slide by clicking on the yellow arrow.  The current contestants then sit down, and the game moves to the next round.</a:t>
            </a:r>
          </a:p>
          <a:p>
            <a:endParaRPr lang="en-US" sz="600"/>
          </a:p>
          <a:p>
            <a:r>
              <a:rPr lang="en-US"/>
              <a:t>Note that this Jeopardy game does not have a Double Jeopardy question.</a:t>
            </a:r>
          </a:p>
        </p:txBody>
      </p:sp>
      <p:sp>
        <p:nvSpPr>
          <p:cNvPr id="32780" name="Text Box 13"/>
          <p:cNvSpPr txBox="1">
            <a:spLocks noChangeArrowheads="1"/>
          </p:cNvSpPr>
          <p:nvPr/>
        </p:nvSpPr>
        <p:spPr bwMode="auto">
          <a:xfrm>
            <a:off x="190500" y="5227638"/>
            <a:ext cx="6554788" cy="914400"/>
          </a:xfrm>
          <a:prstGeom prst="rect">
            <a:avLst/>
          </a:prstGeom>
          <a:noFill/>
          <a:ln w="9525">
            <a:noFill/>
            <a:miter lim="800000"/>
            <a:headEnd/>
            <a:tailEnd/>
          </a:ln>
        </p:spPr>
        <p:txBody>
          <a:bodyPr>
            <a:spAutoFit/>
          </a:bodyPr>
          <a:lstStyle/>
          <a:p>
            <a:r>
              <a:rPr lang="en-US" b="1"/>
              <a:t>To tailor this slide, follow these instructions:</a:t>
            </a:r>
            <a:endParaRPr lang="en-US"/>
          </a:p>
          <a:p>
            <a:endParaRPr lang="en-US" sz="600"/>
          </a:p>
          <a:p>
            <a:r>
              <a:rPr lang="en-US"/>
              <a:t>You are now ready to put in your questions and answers, but you might want to go ahead and save this file first, using </a:t>
            </a:r>
            <a:r>
              <a:rPr lang="en-US">
                <a:solidFill>
                  <a:srgbClr val="FF0000"/>
                </a:solidFill>
              </a:rPr>
              <a:t>Save As</a:t>
            </a:r>
            <a:r>
              <a:rPr lang="en-US"/>
              <a:t> and giving it a new name—one that makes sense for this particular Jeopardy game (e.g., </a:t>
            </a:r>
            <a:r>
              <a:rPr lang="en-US">
                <a:solidFill>
                  <a:srgbClr val="FF0000"/>
                </a:solidFill>
              </a:rPr>
              <a:t>Fractions Jeopardy</a:t>
            </a:r>
            <a:r>
              <a:rPr lang="en-US"/>
              <a:t>).</a:t>
            </a:r>
          </a:p>
        </p:txBody>
      </p:sp>
      <p:sp>
        <p:nvSpPr>
          <p:cNvPr id="32781" name="Rectangle 15"/>
          <p:cNvSpPr>
            <a:spLocks noChangeArrowheads="1"/>
          </p:cNvSpPr>
          <p:nvPr/>
        </p:nvSpPr>
        <p:spPr bwMode="auto">
          <a:xfrm>
            <a:off x="355600" y="6092825"/>
            <a:ext cx="6394450" cy="2014538"/>
          </a:xfrm>
          <a:prstGeom prst="rect">
            <a:avLst/>
          </a:prstGeom>
          <a:noFill/>
          <a:ln w="9525">
            <a:noFill/>
            <a:miter lim="800000"/>
            <a:headEnd/>
            <a:tailEnd/>
          </a:ln>
        </p:spPr>
        <p:txBody>
          <a:bodyPr/>
          <a:lstStyle/>
          <a:p>
            <a:pPr marL="228600" indent="-228600">
              <a:spcBef>
                <a:spcPct val="30000"/>
              </a:spcBef>
              <a:buFontTx/>
              <a:buAutoNum type="arabicPeriod"/>
            </a:pPr>
            <a:r>
              <a:rPr lang="en-US">
                <a:cs typeface="Times New Roman" pitchFamily="18" charset="0"/>
              </a:rPr>
              <a:t>If your Question is short, simply double click on the word “Question” and type in your specific question (e.g., “50% of 150” or “Capitol of France”).  If the text you enter will not fit on one line, there’s room for two lines at this font size.  If you need more room, reduce the font size by triple clicking on the text and using the Font Size selector in the toolbar.  In some cases, your question may need a drawn figure or graphic.  You can use PowerPoint features to draw the figure you need or to insert graphics.  A few examples are show below.</a:t>
            </a:r>
          </a:p>
          <a:p>
            <a:pPr marL="228600" indent="-228600">
              <a:spcBef>
                <a:spcPct val="30000"/>
              </a:spcBef>
              <a:buFontTx/>
              <a:buAutoNum type="arabicPeriod"/>
            </a:pPr>
            <a:r>
              <a:rPr lang="en-US">
                <a:cs typeface="Times New Roman" pitchFamily="18" charset="0"/>
              </a:rPr>
              <a:t>Double click on the word “Answer” and type in your answer in the same way.</a:t>
            </a:r>
          </a:p>
          <a:p>
            <a:pPr marL="228600" indent="-228600">
              <a:spcBef>
                <a:spcPct val="30000"/>
              </a:spcBef>
              <a:buFontTx/>
              <a:buAutoNum type="arabicPeriod"/>
            </a:pPr>
            <a:r>
              <a:rPr lang="en-US">
                <a:cs typeface="Times New Roman" pitchFamily="18" charset="0"/>
              </a:rPr>
              <a:t>Do the same steps to tailor the remaining Question/Answer slides, remembering to make questions of higher dollar value more difficult.  </a:t>
            </a:r>
            <a:r>
              <a:rPr lang="en-US" b="1">
                <a:cs typeface="Times New Roman" pitchFamily="18" charset="0"/>
              </a:rPr>
              <a:t>Also remember to save your work.</a:t>
            </a:r>
          </a:p>
          <a:p>
            <a:pPr marL="228600" indent="-228600">
              <a:spcBef>
                <a:spcPct val="30000"/>
              </a:spcBef>
              <a:buFontTx/>
              <a:buAutoNum type="arabicPeriod"/>
            </a:pPr>
            <a:endParaRPr lang="en-US" b="1">
              <a:solidFill>
                <a:srgbClr val="FF0000"/>
              </a:solidFill>
              <a:cs typeface="Times New Roman" pitchFamily="18" charset="0"/>
            </a:endParaRPr>
          </a:p>
        </p:txBody>
      </p:sp>
      <p:sp>
        <p:nvSpPr>
          <p:cNvPr id="32782" name="Text Box 16"/>
          <p:cNvSpPr txBox="1">
            <a:spLocks noChangeArrowheads="1"/>
          </p:cNvSpPr>
          <p:nvPr/>
        </p:nvSpPr>
        <p:spPr bwMode="auto">
          <a:xfrm>
            <a:off x="190500" y="8148638"/>
            <a:ext cx="1649413" cy="274637"/>
          </a:xfrm>
          <a:prstGeom prst="rect">
            <a:avLst/>
          </a:prstGeom>
          <a:noFill/>
          <a:ln w="9525">
            <a:noFill/>
            <a:miter lim="800000"/>
            <a:headEnd/>
            <a:tailEnd/>
          </a:ln>
        </p:spPr>
        <p:txBody>
          <a:bodyPr wrap="none">
            <a:spAutoFit/>
          </a:bodyPr>
          <a:lstStyle/>
          <a:p>
            <a:r>
              <a:rPr lang="en-US" b="1"/>
              <a:t>Example Questions:</a:t>
            </a:r>
          </a:p>
        </p:txBody>
      </p:sp>
      <p:pic>
        <p:nvPicPr>
          <p:cNvPr id="32783" name="Picture 17"/>
          <p:cNvPicPr>
            <a:picLocks noChangeAspect="1" noChangeArrowheads="1"/>
          </p:cNvPicPr>
          <p:nvPr/>
        </p:nvPicPr>
        <p:blipFill>
          <a:blip r:embed="rId3"/>
          <a:srcRect/>
          <a:stretch>
            <a:fillRect/>
          </a:stretch>
        </p:blipFill>
        <p:spPr bwMode="auto">
          <a:xfrm>
            <a:off x="434975" y="8491538"/>
            <a:ext cx="1433513" cy="588962"/>
          </a:xfrm>
          <a:prstGeom prst="rect">
            <a:avLst/>
          </a:prstGeom>
          <a:noFill/>
          <a:ln w="9525">
            <a:noFill/>
            <a:miter lim="800000"/>
            <a:headEnd/>
            <a:tailEnd/>
          </a:ln>
        </p:spPr>
      </p:pic>
      <p:pic>
        <p:nvPicPr>
          <p:cNvPr id="32784" name="Picture 18"/>
          <p:cNvPicPr>
            <a:picLocks noChangeAspect="1" noChangeArrowheads="1"/>
          </p:cNvPicPr>
          <p:nvPr/>
        </p:nvPicPr>
        <p:blipFill>
          <a:blip r:embed="rId4"/>
          <a:srcRect/>
          <a:stretch>
            <a:fillRect/>
          </a:stretch>
        </p:blipFill>
        <p:spPr bwMode="auto">
          <a:xfrm>
            <a:off x="1998663" y="8496300"/>
            <a:ext cx="1298575" cy="584200"/>
          </a:xfrm>
          <a:prstGeom prst="rect">
            <a:avLst/>
          </a:prstGeom>
          <a:noFill/>
          <a:ln w="9525">
            <a:noFill/>
            <a:miter lim="800000"/>
            <a:headEnd/>
            <a:tailEnd/>
          </a:ln>
        </p:spPr>
      </p:pic>
      <p:pic>
        <p:nvPicPr>
          <p:cNvPr id="32785" name="Picture 19"/>
          <p:cNvPicPr>
            <a:picLocks noChangeAspect="1" noChangeArrowheads="1"/>
          </p:cNvPicPr>
          <p:nvPr/>
        </p:nvPicPr>
        <p:blipFill>
          <a:blip r:embed="rId5"/>
          <a:srcRect/>
          <a:stretch>
            <a:fillRect/>
          </a:stretch>
        </p:blipFill>
        <p:spPr bwMode="auto">
          <a:xfrm>
            <a:off x="3427413" y="8494713"/>
            <a:ext cx="1398587" cy="585787"/>
          </a:xfrm>
          <a:prstGeom prst="rect">
            <a:avLst/>
          </a:prstGeom>
          <a:noFill/>
          <a:ln w="9525">
            <a:noFill/>
            <a:miter lim="800000"/>
            <a:headEnd/>
            <a:tailEnd/>
          </a:ln>
        </p:spPr>
      </p:pic>
      <p:pic>
        <p:nvPicPr>
          <p:cNvPr id="32786" name="Picture 20"/>
          <p:cNvPicPr>
            <a:picLocks noChangeAspect="1" noChangeArrowheads="1"/>
          </p:cNvPicPr>
          <p:nvPr/>
        </p:nvPicPr>
        <p:blipFill>
          <a:blip r:embed="rId6"/>
          <a:srcRect/>
          <a:stretch>
            <a:fillRect/>
          </a:stretch>
        </p:blipFill>
        <p:spPr bwMode="auto">
          <a:xfrm>
            <a:off x="4957763" y="8496300"/>
            <a:ext cx="1379537" cy="584200"/>
          </a:xfrm>
          <a:prstGeom prst="rect">
            <a:avLst/>
          </a:prstGeom>
          <a:noFill/>
          <a:ln w="9525">
            <a:noFill/>
            <a:miter lim="800000"/>
            <a:headEnd/>
            <a:tailEnd/>
          </a:ln>
        </p:spPr>
      </p:pic>
    </p:spTree>
    <p:extLst>
      <p:ext uri="{BB962C8B-B14F-4D97-AF65-F5344CB8AC3E}">
        <p14:creationId xmlns="" xmlns:p14="http://schemas.microsoft.com/office/powerpoint/2010/main" val="258764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5AD8B47-5A70-4379-A396-610E60B1B6F3}" type="slidenum">
              <a:rPr lang="en-US" smtClean="0"/>
              <a:pPr/>
              <a:t>4</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13"/>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spTree>
    <p:extLst>
      <p:ext uri="{BB962C8B-B14F-4D97-AF65-F5344CB8AC3E}">
        <p14:creationId xmlns="" xmlns:p14="http://schemas.microsoft.com/office/powerpoint/2010/main" val="12097674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4B0743D0-564C-40A3-8BD3-B315FBCC0032}" type="slidenum">
              <a:rPr lang="en-US" smtClean="0"/>
              <a:pPr/>
              <a:t>5</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spTree>
    <p:extLst>
      <p:ext uri="{BB962C8B-B14F-4D97-AF65-F5344CB8AC3E}">
        <p14:creationId xmlns="" xmlns:p14="http://schemas.microsoft.com/office/powerpoint/2010/main" val="4105103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8097672-1542-4DC8-8F06-C798656B3BD7}" type="slidenum">
              <a:rPr lang="en-US" smtClean="0"/>
              <a:pPr/>
              <a:t>6</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35845" name="Picture 6"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3121100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F9E49138-9DCA-4808-B790-6379EAF78DE6}" type="slidenum">
              <a:rPr lang="en-US" smtClean="0"/>
              <a:pPr/>
              <a:t>7</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36869" name="Picture 5"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10387800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78AD5180-2FCF-4336-ACD4-8CF89EA051AD}" type="slidenum">
              <a:rPr lang="en-US" smtClean="0"/>
              <a:pPr/>
              <a:t>8</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37893" name="Picture 5"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1728733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8843AD84-3F77-4397-BFF8-50B0847AD6D2}" type="slidenum">
              <a:rPr lang="en-US" smtClean="0"/>
              <a:pPr/>
              <a:t>9</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4"/>
          <p:cNvSpPr>
            <a:spLocks noChangeArrowheads="1"/>
          </p:cNvSpPr>
          <p:nvPr/>
        </p:nvSpPr>
        <p:spPr bwMode="auto">
          <a:xfrm>
            <a:off x="728663" y="4379913"/>
            <a:ext cx="5453062" cy="1371600"/>
          </a:xfrm>
          <a:prstGeom prst="rect">
            <a:avLst/>
          </a:prstGeom>
          <a:noFill/>
          <a:ln w="9525">
            <a:noFill/>
            <a:miter lim="800000"/>
            <a:headEnd/>
            <a:tailEnd/>
          </a:ln>
        </p:spPr>
        <p:txBody>
          <a:bodyPr/>
          <a:lstStyle/>
          <a:p>
            <a:pPr>
              <a:spcBef>
                <a:spcPct val="30000"/>
              </a:spcBef>
            </a:pPr>
            <a:r>
              <a:rPr lang="en-US" sz="1800"/>
              <a:t>Welcome to </a:t>
            </a:r>
            <a:r>
              <a:rPr lang="en-US" sz="1800" b="1"/>
              <a:t>Power Jeopardy</a:t>
            </a:r>
            <a:r>
              <a:rPr lang="en-US" sz="1600" b="1"/>
              <a:t>       </a:t>
            </a:r>
          </a:p>
          <a:p>
            <a:pPr>
              <a:spcBef>
                <a:spcPct val="30000"/>
              </a:spcBef>
            </a:pPr>
            <a:r>
              <a:rPr lang="en-US" sz="1600" b="1"/>
              <a:t> </a:t>
            </a:r>
            <a:r>
              <a:rPr lang="en-US" sz="1000">
                <a:cs typeface="Times New Roman" pitchFamily="18" charset="0"/>
              </a:rPr>
              <a:t>© Don Link, Indian Creek School, 2004</a:t>
            </a:r>
          </a:p>
          <a:p>
            <a:pPr>
              <a:spcBef>
                <a:spcPct val="30000"/>
              </a:spcBef>
            </a:pPr>
            <a:endParaRPr lang="en-US" sz="200">
              <a:cs typeface="Times New Roman" pitchFamily="18" charset="0"/>
            </a:endParaRPr>
          </a:p>
          <a:p>
            <a:pPr>
              <a:spcBef>
                <a:spcPct val="30000"/>
              </a:spcBef>
            </a:pPr>
            <a:r>
              <a:rPr lang="en-US">
                <a:cs typeface="Times New Roman" pitchFamily="18" charset="0"/>
              </a:rPr>
              <a:t>You can easily customize this template to create your own Jeopardy game.  Simply follow the step-by-step instructions that appear on Slides 1-3.</a:t>
            </a:r>
            <a:endParaRPr lang="en-US">
              <a:solidFill>
                <a:srgbClr val="FF0000"/>
              </a:solidFill>
              <a:cs typeface="Times New Roman" pitchFamily="18" charset="0"/>
            </a:endParaRPr>
          </a:p>
        </p:txBody>
      </p:sp>
      <p:pic>
        <p:nvPicPr>
          <p:cNvPr id="38917" name="Picture 5" descr="Picture1"/>
          <p:cNvPicPr>
            <a:picLocks noChangeAspect="1" noChangeArrowheads="1"/>
          </p:cNvPicPr>
          <p:nvPr/>
        </p:nvPicPr>
        <p:blipFill>
          <a:blip r:embed="rId3"/>
          <a:srcRect/>
          <a:stretch>
            <a:fillRect/>
          </a:stretch>
        </p:blipFill>
        <p:spPr bwMode="auto">
          <a:xfrm>
            <a:off x="4051300" y="4422775"/>
            <a:ext cx="665163" cy="603250"/>
          </a:xfrm>
          <a:prstGeom prst="rect">
            <a:avLst/>
          </a:prstGeom>
          <a:noFill/>
          <a:ln w="9525">
            <a:noFill/>
            <a:miter lim="800000"/>
            <a:headEnd/>
            <a:tailEnd/>
          </a:ln>
        </p:spPr>
      </p:pic>
    </p:spTree>
    <p:extLst>
      <p:ext uri="{BB962C8B-B14F-4D97-AF65-F5344CB8AC3E}">
        <p14:creationId xmlns="" xmlns:p14="http://schemas.microsoft.com/office/powerpoint/2010/main" val="3724761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609600"/>
            <a:ext cx="19431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60960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5.bin"/><Relationship Id="rId5" Type="http://schemas.openxmlformats.org/officeDocument/2006/relationships/slide" Target="slide2.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7.bin"/><Relationship Id="rId5" Type="http://schemas.openxmlformats.org/officeDocument/2006/relationships/slide" Target="slide2.xml"/><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notesSlide" Target="../notesSlides/notesSlide12.xml"/><Relationship Id="rId7"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19.bin"/><Relationship Id="rId5" Type="http://schemas.openxmlformats.org/officeDocument/2006/relationships/slide" Target="slide2.xml"/><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2.bin"/><Relationship Id="rId5" Type="http://schemas.openxmlformats.org/officeDocument/2006/relationships/slide" Target="slide2.xml"/><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4.bin"/><Relationship Id="rId5" Type="http://schemas.openxmlformats.org/officeDocument/2006/relationships/slide" Target="slide2.xml"/><Relationship Id="rId4" Type="http://schemas.openxmlformats.org/officeDocument/2006/relationships/image" Target="../media/image1.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5.bin"/><Relationship Id="rId5" Type="http://schemas.openxmlformats.org/officeDocument/2006/relationships/image" Target="../media/image1.jpeg"/><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27.bin"/><Relationship Id="rId5" Type="http://schemas.openxmlformats.org/officeDocument/2006/relationships/slide" Target="slide2.xml"/><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28.bin"/><Relationship Id="rId5" Type="http://schemas.openxmlformats.org/officeDocument/2006/relationships/image" Target="../media/image1.jpeg"/><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6.xml"/><Relationship Id="rId13" Type="http://schemas.openxmlformats.org/officeDocument/2006/relationships/slide" Target="slide11.xml"/><Relationship Id="rId18" Type="http://schemas.openxmlformats.org/officeDocument/2006/relationships/slide" Target="slide16.xml"/><Relationship Id="rId26" Type="http://schemas.openxmlformats.org/officeDocument/2006/relationships/slide" Target="slide24.xml"/><Relationship Id="rId3" Type="http://schemas.openxmlformats.org/officeDocument/2006/relationships/audio" Target="../media/audio1.wav"/><Relationship Id="rId21" Type="http://schemas.openxmlformats.org/officeDocument/2006/relationships/slide" Target="slide19.xml"/><Relationship Id="rId7" Type="http://schemas.openxmlformats.org/officeDocument/2006/relationships/slide" Target="slide5.xml"/><Relationship Id="rId12" Type="http://schemas.openxmlformats.org/officeDocument/2006/relationships/slide" Target="slide10.xml"/><Relationship Id="rId17" Type="http://schemas.openxmlformats.org/officeDocument/2006/relationships/slide" Target="slide15.xml"/><Relationship Id="rId25" Type="http://schemas.openxmlformats.org/officeDocument/2006/relationships/slide" Target="slide23.xml"/><Relationship Id="rId2" Type="http://schemas.openxmlformats.org/officeDocument/2006/relationships/notesSlide" Target="../notesSlides/notesSlide2.xml"/><Relationship Id="rId16" Type="http://schemas.openxmlformats.org/officeDocument/2006/relationships/slide" Target="slide14.xml"/><Relationship Id="rId20" Type="http://schemas.openxmlformats.org/officeDocument/2006/relationships/slide" Target="slide18.xml"/><Relationship Id="rId29"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slide" Target="slide9.xml"/><Relationship Id="rId24" Type="http://schemas.openxmlformats.org/officeDocument/2006/relationships/slide" Target="slide22.xml"/><Relationship Id="rId5" Type="http://schemas.openxmlformats.org/officeDocument/2006/relationships/slide" Target="slide3.xml"/><Relationship Id="rId15" Type="http://schemas.openxmlformats.org/officeDocument/2006/relationships/slide" Target="slide13.xml"/><Relationship Id="rId23" Type="http://schemas.openxmlformats.org/officeDocument/2006/relationships/slide" Target="slide21.xml"/><Relationship Id="rId28" Type="http://schemas.openxmlformats.org/officeDocument/2006/relationships/slide" Target="slide26.xml"/><Relationship Id="rId10" Type="http://schemas.openxmlformats.org/officeDocument/2006/relationships/slide" Target="slide8.xml"/><Relationship Id="rId19" Type="http://schemas.openxmlformats.org/officeDocument/2006/relationships/slide" Target="slide17.xml"/><Relationship Id="rId4" Type="http://schemas.openxmlformats.org/officeDocument/2006/relationships/audio" Target="../media/audio2.wav"/><Relationship Id="rId9" Type="http://schemas.openxmlformats.org/officeDocument/2006/relationships/slide" Target="slide7.xml"/><Relationship Id="rId14" Type="http://schemas.openxmlformats.org/officeDocument/2006/relationships/slide" Target="slide12.xml"/><Relationship Id="rId22" Type="http://schemas.openxmlformats.org/officeDocument/2006/relationships/slide" Target="slide20.xml"/><Relationship Id="rId27" Type="http://schemas.openxmlformats.org/officeDocument/2006/relationships/slide" Target="slide25.xml"/><Relationship Id="rId30" Type="http://schemas.openxmlformats.org/officeDocument/2006/relationships/slide" Target="slide28.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29.bin"/><Relationship Id="rId5" Type="http://schemas.openxmlformats.org/officeDocument/2006/relationships/image" Target="../media/image1.jpeg"/><Relationship Id="rId4" Type="http://schemas.openxmlformats.org/officeDocument/2006/relationships/slide" Target="slide2.xml"/></Relationships>
</file>

<file path=ppt/slides/_rels/slide2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3.xml"/><Relationship Id="rId1" Type="http://schemas.openxmlformats.org/officeDocument/2006/relationships/slideLayout" Target="../slideLayouts/slideLayout7.xml"/><Relationship Id="rId5" Type="http://schemas.openxmlformats.org/officeDocument/2006/relationships/image" Target="../media/image41.png"/><Relationship Id="rId4" Type="http://schemas.openxmlformats.org/officeDocument/2006/relationships/image" Target="../media/image1.jpeg"/></Relationships>
</file>

<file path=ppt/slides/_rels/slide2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image" Target="../media/image42.png"/><Relationship Id="rId4" Type="http://schemas.openxmlformats.org/officeDocument/2006/relationships/image" Target="../media/image1.jpeg"/></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43.png"/><Relationship Id="rId5" Type="http://schemas.openxmlformats.org/officeDocument/2006/relationships/slide" Target="slide2.xml"/><Relationship Id="rId4" Type="http://schemas.openxmlformats.org/officeDocument/2006/relationships/oleObject" Target="../embeddings/oleObject30.bin"/></Relationships>
</file>

<file path=ppt/slides/_rels/slide2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31.bin"/><Relationship Id="rId5" Type="http://schemas.openxmlformats.org/officeDocument/2006/relationships/image" Target="../media/image1.jpeg"/><Relationship Id="rId4" Type="http://schemas.openxmlformats.org/officeDocument/2006/relationships/slide" Target="slide2.xml"/></Relationships>
</file>

<file path=ppt/slides/_rels/slide2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7.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slide" Target="slide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slide" Target="slide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slide" Target="slide2.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slide" Target="slide2.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7.xml"/><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slide" Target="slide2.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2.bin"/><Relationship Id="rId5" Type="http://schemas.openxmlformats.org/officeDocument/2006/relationships/slide" Target="slide2.x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4.bin"/><Relationship Id="rId5" Type="http://schemas.openxmlformats.org/officeDocument/2006/relationships/slide" Target="slide2.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6"/>
          <p:cNvPicPr>
            <a:picLocks noChangeAspect="1" noChangeArrowheads="1"/>
          </p:cNvPicPr>
          <p:nvPr/>
        </p:nvPicPr>
        <p:blipFill>
          <a:blip r:embed="rId3"/>
          <a:srcRect/>
          <a:stretch>
            <a:fillRect/>
          </a:stretch>
        </p:blipFill>
        <p:spPr bwMode="auto">
          <a:xfrm>
            <a:off x="0" y="0"/>
            <a:ext cx="9240838" cy="6858000"/>
          </a:xfrm>
          <a:prstGeom prst="rect">
            <a:avLst/>
          </a:prstGeom>
          <a:noFill/>
          <a:ln w="9525">
            <a:noFill/>
            <a:miter lim="800000"/>
            <a:headEnd/>
            <a:tailEnd/>
          </a:ln>
        </p:spPr>
      </p:pic>
      <p:sp>
        <p:nvSpPr>
          <p:cNvPr id="5" name="TextBox 4"/>
          <p:cNvSpPr txBox="1"/>
          <p:nvPr/>
        </p:nvSpPr>
        <p:spPr>
          <a:xfrm>
            <a:off x="472392" y="1683432"/>
            <a:ext cx="8296054" cy="2215991"/>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7200" b="1" i="1" spc="50" dirty="0" smtClean="0">
                <a:ln w="11430"/>
                <a:solidFill>
                  <a:srgbClr val="C00000"/>
                </a:solidFill>
                <a:effectLst>
                  <a:outerShdw blurRad="76200" dist="50800" dir="5400000" algn="tl" rotWithShape="0">
                    <a:srgbClr val="000000">
                      <a:alpha val="65000"/>
                    </a:srgbClr>
                  </a:outerShdw>
                </a:effectLst>
                <a:latin typeface="+mn-lt"/>
              </a:rPr>
              <a:t>#</a:t>
            </a:r>
            <a:r>
              <a:rPr lang="ru-RU" sz="7200" b="1" i="1" spc="50" dirty="0" smtClean="0">
                <a:ln w="11430"/>
                <a:solidFill>
                  <a:srgbClr val="C00000"/>
                </a:solidFill>
                <a:effectLst>
                  <a:outerShdw blurRad="76200" dist="50800" dir="5400000" algn="tl" rotWithShape="0">
                    <a:srgbClr val="000000">
                      <a:alpha val="65000"/>
                    </a:srgbClr>
                  </a:outerShdw>
                </a:effectLst>
                <a:latin typeface="+mn-lt"/>
              </a:rPr>
              <a:t> Тебе всё по плечу</a:t>
            </a:r>
          </a:p>
          <a:p>
            <a:pPr algn="ctr"/>
            <a:r>
              <a:rPr lang="en-US" sz="6600" b="1" i="1" spc="50" dirty="0" smtClean="0">
                <a:ln w="11430"/>
                <a:solidFill>
                  <a:srgbClr val="339933"/>
                </a:solidFill>
                <a:effectLst>
                  <a:outerShdw blurRad="76200" dist="50800" dir="5400000" algn="tl" rotWithShape="0">
                    <a:srgbClr val="000000">
                      <a:alpha val="65000"/>
                    </a:srgbClr>
                  </a:outerShdw>
                </a:effectLst>
                <a:latin typeface="+mn-lt"/>
              </a:rPr>
              <a:t>#</a:t>
            </a:r>
            <a:r>
              <a:rPr lang="ru-RU" sz="6600" b="1" i="1" spc="50" dirty="0" smtClean="0">
                <a:ln w="11430"/>
                <a:solidFill>
                  <a:srgbClr val="339933"/>
                </a:solidFill>
                <a:effectLst>
                  <a:outerShdw blurRad="76200" dist="50800" dir="5400000" algn="tl" rotWithShape="0">
                    <a:srgbClr val="000000">
                      <a:alpha val="65000"/>
                    </a:srgbClr>
                  </a:outerShdw>
                </a:effectLst>
                <a:latin typeface="+mn-lt"/>
              </a:rPr>
              <a:t> ЕГЭ – это реально!</a:t>
            </a:r>
            <a:endParaRPr lang="ru-RU" sz="6600" b="1" i="1" spc="50" dirty="0">
              <a:ln w="11430"/>
              <a:solidFill>
                <a:srgbClr val="339933"/>
              </a:solidFill>
              <a:effectLst>
                <a:outerShdw blurRad="76200" dist="50800" dir="5400000" algn="tl" rotWithShape="0">
                  <a:srgbClr val="000000">
                    <a:alpha val="65000"/>
                  </a:srgbClr>
                </a:outerShdw>
              </a:effectLst>
              <a:latin typeface="+mn-lt"/>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6"/>
          <p:cNvPicPr>
            <a:picLocks noChangeAspect="1" noChangeArrowheads="1"/>
          </p:cNvPicPr>
          <p:nvPr/>
        </p:nvPicPr>
        <p:blipFill>
          <a:blip r:embed="rId4"/>
          <a:srcRect/>
          <a:stretch>
            <a:fillRect/>
          </a:stretch>
        </p:blipFill>
        <p:spPr bwMode="auto">
          <a:xfrm>
            <a:off x="0" y="-60182"/>
            <a:ext cx="9240838" cy="6858000"/>
          </a:xfrm>
          <a:prstGeom prst="rect">
            <a:avLst/>
          </a:prstGeom>
          <a:noFill/>
          <a:ln w="9525">
            <a:noFill/>
            <a:miter lim="800000"/>
            <a:headEnd/>
            <a:tailEnd/>
          </a:ln>
        </p:spPr>
      </p:pic>
      <p:sp>
        <p:nvSpPr>
          <p:cNvPr id="11269" name="AutoShape 5">
            <a:hlinkClick r:id="rId5" action="ppaction://hlinksldjump"/>
          </p:cNvPr>
          <p:cNvSpPr>
            <a:spLocks noChangeArrowheads="1"/>
          </p:cNvSpPr>
          <p:nvPr/>
        </p:nvSpPr>
        <p:spPr bwMode="auto">
          <a:xfrm>
            <a:off x="8114210" y="6138294"/>
            <a:ext cx="770482"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8198" name="Rectangle 4"/>
          <p:cNvSpPr>
            <a:spLocks noChangeArrowheads="1"/>
          </p:cNvSpPr>
          <p:nvPr/>
        </p:nvSpPr>
        <p:spPr bwMode="auto">
          <a:xfrm>
            <a:off x="1333168" y="429124"/>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Вычисли по формуле </a:t>
            </a:r>
            <a:r>
              <a:rPr lang="en-US" sz="3600" b="1" i="1" u="sng" dirty="0" smtClean="0">
                <a:solidFill>
                  <a:srgbClr val="002060"/>
                </a:solidFill>
                <a:latin typeface="Georgia" pitchFamily="18" charset="0"/>
              </a:rPr>
              <a:t> </a:t>
            </a:r>
            <a:r>
              <a:rPr lang="ru-RU" sz="3600" b="1" i="1" u="sng" dirty="0">
                <a:solidFill>
                  <a:srgbClr val="002060"/>
                </a:solidFill>
                <a:latin typeface="Georgia" pitchFamily="18" charset="0"/>
              </a:rPr>
              <a:t>за 3</a:t>
            </a:r>
            <a:r>
              <a:rPr lang="en-US" sz="3600" b="1" i="1" u="sng" dirty="0">
                <a:solidFill>
                  <a:srgbClr val="002060"/>
                </a:solidFill>
                <a:latin typeface="Georgia" pitchFamily="18" charset="0"/>
              </a:rPr>
              <a:t>00</a:t>
            </a:r>
          </a:p>
        </p:txBody>
      </p:sp>
      <p:graphicFrame>
        <p:nvGraphicFramePr>
          <p:cNvPr id="8194" name="Object 6"/>
          <p:cNvGraphicFramePr>
            <a:graphicFrameLocks noChangeAspect="1"/>
          </p:cNvGraphicFramePr>
          <p:nvPr>
            <p:extLst>
              <p:ext uri="{D42A27DB-BD31-4B8C-83A1-F6EECF244321}">
                <p14:modId xmlns="" xmlns:p14="http://schemas.microsoft.com/office/powerpoint/2010/main" val="1797029465"/>
              </p:ext>
            </p:extLst>
          </p:nvPr>
        </p:nvGraphicFramePr>
        <p:xfrm>
          <a:off x="1333168" y="2510794"/>
          <a:ext cx="6062615" cy="2084647"/>
        </p:xfrm>
        <a:graphic>
          <a:graphicData uri="http://schemas.openxmlformats.org/presentationml/2006/ole">
            <p:oleObj spid="_x0000_s8250" name="Формула" r:id="rId6" imgW="1917700" imgH="660400" progId="Equation.3">
              <p:embed/>
            </p:oleObj>
          </a:graphicData>
        </a:graphic>
      </p:graphicFrame>
      <p:graphicFrame>
        <p:nvGraphicFramePr>
          <p:cNvPr id="9" name="Object 8"/>
          <p:cNvGraphicFramePr>
            <a:graphicFrameLocks noChangeAspect="1"/>
          </p:cNvGraphicFramePr>
          <p:nvPr>
            <p:extLst>
              <p:ext uri="{D42A27DB-BD31-4B8C-83A1-F6EECF244321}">
                <p14:modId xmlns="" xmlns:p14="http://schemas.microsoft.com/office/powerpoint/2010/main" val="2175860276"/>
              </p:ext>
            </p:extLst>
          </p:nvPr>
        </p:nvGraphicFramePr>
        <p:xfrm>
          <a:off x="5845389" y="5681727"/>
          <a:ext cx="978492" cy="913134"/>
        </p:xfrm>
        <a:graphic>
          <a:graphicData uri="http://schemas.openxmlformats.org/presentationml/2006/ole">
            <p:oleObj spid="_x0000_s8251" name="Формула" r:id="rId7" imgW="190335" imgH="177646" progId="Equation.3">
              <p:embed/>
            </p:oleObj>
          </a:graphicData>
        </a:graphic>
      </p:graphicFrame>
      <p:sp>
        <p:nvSpPr>
          <p:cNvPr id="7" name="TextBox 6"/>
          <p:cNvSpPr txBox="1"/>
          <p:nvPr/>
        </p:nvSpPr>
        <p:spPr>
          <a:xfrm>
            <a:off x="3725238" y="5815128"/>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sp>
        <p:nvSpPr>
          <p:cNvPr id="8" name="TextBox 7"/>
          <p:cNvSpPr txBox="1"/>
          <p:nvPr/>
        </p:nvSpPr>
        <p:spPr>
          <a:xfrm>
            <a:off x="328894" y="1187355"/>
            <a:ext cx="8815105" cy="1323439"/>
          </a:xfrm>
          <a:prstGeom prst="rect">
            <a:avLst/>
          </a:prstGeom>
          <a:noFill/>
        </p:spPr>
        <p:txBody>
          <a:bodyPr wrap="none" rtlCol="0">
            <a:spAutoFit/>
          </a:bodyPr>
          <a:lstStyle/>
          <a:p>
            <a:r>
              <a:rPr lang="ru-RU" sz="4000" b="1" i="1" dirty="0" smtClean="0">
                <a:latin typeface="+mn-lt"/>
              </a:rPr>
              <a:t>Площадь треугольника со сторонами</a:t>
            </a:r>
          </a:p>
          <a:p>
            <a:r>
              <a:rPr lang="en-US" sz="4000" b="1" i="1" dirty="0" err="1" smtClean="0">
                <a:latin typeface="+mn-lt"/>
              </a:rPr>
              <a:t>a,b,c</a:t>
            </a:r>
            <a:r>
              <a:rPr lang="en-US" sz="4000" b="1" i="1" dirty="0" smtClean="0">
                <a:latin typeface="+mn-lt"/>
              </a:rPr>
              <a:t> </a:t>
            </a:r>
            <a:r>
              <a:rPr lang="ru-RU" sz="4000" b="1" i="1" dirty="0" smtClean="0">
                <a:latin typeface="+mn-lt"/>
              </a:rPr>
              <a:t> можно найти по формуле</a:t>
            </a:r>
            <a:endParaRPr lang="ru-RU" sz="4000" b="1" i="1" dirty="0">
              <a:latin typeface="+mn-lt"/>
            </a:endParaRPr>
          </a:p>
        </p:txBody>
      </p:sp>
      <p:sp>
        <p:nvSpPr>
          <p:cNvPr id="10" name="TextBox 9"/>
          <p:cNvSpPr txBox="1"/>
          <p:nvPr/>
        </p:nvSpPr>
        <p:spPr>
          <a:xfrm>
            <a:off x="466165" y="4491688"/>
            <a:ext cx="8363059" cy="1323439"/>
          </a:xfrm>
          <a:prstGeom prst="rect">
            <a:avLst/>
          </a:prstGeom>
          <a:noFill/>
        </p:spPr>
        <p:txBody>
          <a:bodyPr wrap="none" rtlCol="0">
            <a:spAutoFit/>
          </a:bodyPr>
          <a:lstStyle/>
          <a:p>
            <a:r>
              <a:rPr lang="ru-RU" sz="4000" b="1" i="1" dirty="0" smtClean="0">
                <a:latin typeface="+mn-lt"/>
              </a:rPr>
              <a:t>Найдите площадь треугольника со </a:t>
            </a:r>
          </a:p>
          <a:p>
            <a:r>
              <a:rPr lang="ru-RU" sz="4000" b="1" i="1" dirty="0" smtClean="0">
                <a:latin typeface="+mn-lt"/>
              </a:rPr>
              <a:t>Сторонами 10, 17, 21</a:t>
            </a:r>
            <a:endParaRPr lang="ru-RU" sz="4000" b="1" i="1" dirty="0">
              <a:latin typeface="+mn-l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0" name="Picture 6"/>
          <p:cNvPicPr>
            <a:picLocks noChangeAspect="1" noChangeArrowheads="1"/>
          </p:cNvPicPr>
          <p:nvPr/>
        </p:nvPicPr>
        <p:blipFill>
          <a:blip r:embed="rId4"/>
          <a:srcRect/>
          <a:stretch>
            <a:fillRect/>
          </a:stretch>
        </p:blipFill>
        <p:spPr bwMode="auto">
          <a:xfrm>
            <a:off x="0" y="0"/>
            <a:ext cx="9240838" cy="6858000"/>
          </a:xfrm>
          <a:prstGeom prst="rect">
            <a:avLst/>
          </a:prstGeom>
          <a:noFill/>
          <a:ln w="9525">
            <a:noFill/>
            <a:miter lim="800000"/>
            <a:headEnd/>
            <a:tailEnd/>
          </a:ln>
        </p:spPr>
      </p:pic>
      <p:sp>
        <p:nvSpPr>
          <p:cNvPr id="12293" name="AutoShape 5">
            <a:hlinkClick r:id="rId5" action="ppaction://hlinksldjump"/>
          </p:cNvPr>
          <p:cNvSpPr>
            <a:spLocks noChangeArrowheads="1"/>
          </p:cNvSpPr>
          <p:nvPr/>
        </p:nvSpPr>
        <p:spPr bwMode="auto">
          <a:xfrm>
            <a:off x="8100562" y="6124646"/>
            <a:ext cx="715891"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9222" name="Rectangle 4"/>
          <p:cNvSpPr>
            <a:spLocks noChangeArrowheads="1"/>
          </p:cNvSpPr>
          <p:nvPr/>
        </p:nvSpPr>
        <p:spPr bwMode="auto">
          <a:xfrm>
            <a:off x="1305873" y="418270"/>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Вычисли по формуле </a:t>
            </a:r>
            <a:r>
              <a:rPr lang="en-US" sz="3600" b="1" i="1" u="sng" dirty="0" smtClean="0">
                <a:solidFill>
                  <a:srgbClr val="002060"/>
                </a:solidFill>
                <a:latin typeface="Georgia" pitchFamily="18" charset="0"/>
              </a:rPr>
              <a:t> </a:t>
            </a:r>
            <a:r>
              <a:rPr lang="ru-RU" sz="3600" b="1" i="1" u="sng" dirty="0">
                <a:solidFill>
                  <a:srgbClr val="002060"/>
                </a:solidFill>
                <a:latin typeface="Georgia" pitchFamily="18" charset="0"/>
              </a:rPr>
              <a:t>за 4</a:t>
            </a:r>
            <a:r>
              <a:rPr lang="en-US" sz="3600" b="1" i="1" u="sng" dirty="0">
                <a:solidFill>
                  <a:srgbClr val="002060"/>
                </a:solidFill>
                <a:latin typeface="Georgia" pitchFamily="18" charset="0"/>
              </a:rPr>
              <a:t>00</a:t>
            </a:r>
          </a:p>
        </p:txBody>
      </p:sp>
      <p:graphicFrame>
        <p:nvGraphicFramePr>
          <p:cNvPr id="9218" name="Object 6"/>
          <p:cNvGraphicFramePr>
            <a:graphicFrameLocks noChangeAspect="1"/>
          </p:cNvGraphicFramePr>
          <p:nvPr>
            <p:extLst>
              <p:ext uri="{D42A27DB-BD31-4B8C-83A1-F6EECF244321}">
                <p14:modId xmlns="" xmlns:p14="http://schemas.microsoft.com/office/powerpoint/2010/main" val="3642985941"/>
              </p:ext>
            </p:extLst>
          </p:nvPr>
        </p:nvGraphicFramePr>
        <p:xfrm>
          <a:off x="6631936" y="1650469"/>
          <a:ext cx="1820033" cy="1306612"/>
        </p:xfrm>
        <a:graphic>
          <a:graphicData uri="http://schemas.openxmlformats.org/presentationml/2006/ole">
            <p:oleObj spid="_x0000_s9272" name="Формула" r:id="rId6" imgW="583947" imgH="418918" progId="Equation.3">
              <p:embed/>
            </p:oleObj>
          </a:graphicData>
        </a:graphic>
      </p:graphicFrame>
      <p:graphicFrame>
        <p:nvGraphicFramePr>
          <p:cNvPr id="8" name="Object 7"/>
          <p:cNvGraphicFramePr>
            <a:graphicFrameLocks noChangeAspect="1"/>
          </p:cNvGraphicFramePr>
          <p:nvPr>
            <p:extLst>
              <p:ext uri="{D42A27DB-BD31-4B8C-83A1-F6EECF244321}">
                <p14:modId xmlns="" xmlns:p14="http://schemas.microsoft.com/office/powerpoint/2010/main" val="2423371066"/>
              </p:ext>
            </p:extLst>
          </p:nvPr>
        </p:nvGraphicFramePr>
        <p:xfrm>
          <a:off x="5386388" y="5610225"/>
          <a:ext cx="825500" cy="690563"/>
        </p:xfrm>
        <a:graphic>
          <a:graphicData uri="http://schemas.openxmlformats.org/presentationml/2006/ole">
            <p:oleObj spid="_x0000_s9273" name="Формула" r:id="rId7" imgW="177492" imgH="177492" progId="Equation.3">
              <p:embed/>
            </p:oleObj>
          </a:graphicData>
        </a:graphic>
      </p:graphicFrame>
      <p:sp>
        <p:nvSpPr>
          <p:cNvPr id="7" name="TextBox 6"/>
          <p:cNvSpPr txBox="1"/>
          <p:nvPr/>
        </p:nvSpPr>
        <p:spPr>
          <a:xfrm>
            <a:off x="2178542" y="5581934"/>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sp>
        <p:nvSpPr>
          <p:cNvPr id="9" name="TextBox 8"/>
          <p:cNvSpPr txBox="1"/>
          <p:nvPr/>
        </p:nvSpPr>
        <p:spPr>
          <a:xfrm>
            <a:off x="547259" y="1949832"/>
            <a:ext cx="5913285" cy="707886"/>
          </a:xfrm>
          <a:prstGeom prst="rect">
            <a:avLst/>
          </a:prstGeom>
          <a:noFill/>
        </p:spPr>
        <p:txBody>
          <a:bodyPr wrap="none" rtlCol="0">
            <a:spAutoFit/>
          </a:bodyPr>
          <a:lstStyle/>
          <a:p>
            <a:r>
              <a:rPr lang="ru-RU" sz="4000" b="1" i="1" dirty="0" smtClean="0">
                <a:latin typeface="+mn-lt"/>
              </a:rPr>
              <a:t>Найдите </a:t>
            </a:r>
            <a:r>
              <a:rPr lang="en-US" sz="4000" i="1" dirty="0" smtClean="0">
                <a:latin typeface="+mn-lt"/>
              </a:rPr>
              <a:t>m</a:t>
            </a:r>
            <a:r>
              <a:rPr lang="en-US" sz="4000" b="1" i="1" dirty="0" smtClean="0">
                <a:latin typeface="+mn-lt"/>
              </a:rPr>
              <a:t> </a:t>
            </a:r>
            <a:r>
              <a:rPr lang="ru-RU" sz="4000" b="1" i="1" dirty="0" smtClean="0">
                <a:latin typeface="+mn-lt"/>
              </a:rPr>
              <a:t>из равенства</a:t>
            </a:r>
            <a:endParaRPr lang="ru-RU" sz="4000" b="1" i="1" dirty="0">
              <a:latin typeface="+mn-lt"/>
            </a:endParaRPr>
          </a:p>
        </p:txBody>
      </p:sp>
      <p:sp>
        <p:nvSpPr>
          <p:cNvPr id="10" name="TextBox 9"/>
          <p:cNvSpPr txBox="1"/>
          <p:nvPr/>
        </p:nvSpPr>
        <p:spPr>
          <a:xfrm>
            <a:off x="2634490" y="3075057"/>
            <a:ext cx="4514056" cy="707886"/>
          </a:xfrm>
          <a:prstGeom prst="rect">
            <a:avLst/>
          </a:prstGeom>
          <a:noFill/>
        </p:spPr>
        <p:txBody>
          <a:bodyPr wrap="none" rtlCol="0">
            <a:spAutoFit/>
          </a:bodyPr>
          <a:lstStyle/>
          <a:p>
            <a:r>
              <a:rPr lang="ru-RU" sz="4000" b="1" i="1" dirty="0" smtClean="0">
                <a:latin typeface="+mn-lt"/>
              </a:rPr>
              <a:t>если </a:t>
            </a:r>
            <a:r>
              <a:rPr lang="en-US" sz="4000" i="1" dirty="0" smtClean="0">
                <a:latin typeface="+mn-lt"/>
              </a:rPr>
              <a:t>v</a:t>
            </a:r>
            <a:r>
              <a:rPr lang="ru-RU" sz="4000" i="1" dirty="0" smtClean="0">
                <a:latin typeface="+mn-lt"/>
              </a:rPr>
              <a:t> </a:t>
            </a:r>
            <a:r>
              <a:rPr lang="en-US" sz="4000" b="1" i="1" dirty="0" smtClean="0">
                <a:latin typeface="+mn-lt"/>
              </a:rPr>
              <a:t>=</a:t>
            </a:r>
            <a:r>
              <a:rPr lang="ru-RU" sz="4000" b="1" i="1" dirty="0" smtClean="0">
                <a:latin typeface="+mn-lt"/>
              </a:rPr>
              <a:t> </a:t>
            </a:r>
            <a:r>
              <a:rPr lang="en-US" sz="4000" b="1" i="1" dirty="0" smtClean="0">
                <a:latin typeface="+mn-lt"/>
              </a:rPr>
              <a:t>4 </a:t>
            </a:r>
            <a:r>
              <a:rPr lang="ru-RU" sz="4000" b="1" i="1" dirty="0" smtClean="0">
                <a:latin typeface="+mn-lt"/>
              </a:rPr>
              <a:t> и </a:t>
            </a:r>
            <a:r>
              <a:rPr lang="en-US" sz="4000" b="1" i="1" dirty="0" smtClean="0">
                <a:latin typeface="+mn-lt"/>
              </a:rPr>
              <a:t> </a:t>
            </a:r>
            <a:r>
              <a:rPr lang="en-US" sz="4000" i="1" dirty="0" smtClean="0">
                <a:latin typeface="+mn-lt"/>
              </a:rPr>
              <a:t>E</a:t>
            </a:r>
            <a:r>
              <a:rPr lang="ru-RU" sz="4000" b="1" i="1" dirty="0" smtClean="0">
                <a:latin typeface="+mn-lt"/>
              </a:rPr>
              <a:t> = 80</a:t>
            </a:r>
            <a:endParaRPr lang="ru-RU" sz="4000" b="1" i="1" dirty="0">
              <a:latin typeface="+mn-l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6"/>
          <p:cNvPicPr>
            <a:picLocks noChangeAspect="1" noChangeArrowheads="1"/>
          </p:cNvPicPr>
          <p:nvPr/>
        </p:nvPicPr>
        <p:blipFill>
          <a:blip r:embed="rId4"/>
          <a:srcRect/>
          <a:stretch>
            <a:fillRect/>
          </a:stretch>
        </p:blipFill>
        <p:spPr bwMode="auto">
          <a:xfrm>
            <a:off x="0" y="0"/>
            <a:ext cx="9240838" cy="6858000"/>
          </a:xfrm>
          <a:prstGeom prst="rect">
            <a:avLst/>
          </a:prstGeom>
          <a:noFill/>
          <a:ln w="9525">
            <a:noFill/>
            <a:miter lim="800000"/>
            <a:headEnd/>
            <a:tailEnd/>
          </a:ln>
        </p:spPr>
      </p:pic>
      <p:sp>
        <p:nvSpPr>
          <p:cNvPr id="13317" name="AutoShape 5">
            <a:hlinkClick r:id="rId5" action="ppaction://hlinksldjump"/>
          </p:cNvPr>
          <p:cNvSpPr>
            <a:spLocks noChangeArrowheads="1"/>
          </p:cNvSpPr>
          <p:nvPr/>
        </p:nvSpPr>
        <p:spPr bwMode="auto">
          <a:xfrm>
            <a:off x="8073267" y="6138294"/>
            <a:ext cx="702244"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10246" name="Rectangle 4"/>
          <p:cNvSpPr>
            <a:spLocks noChangeArrowheads="1"/>
          </p:cNvSpPr>
          <p:nvPr/>
        </p:nvSpPr>
        <p:spPr bwMode="auto">
          <a:xfrm>
            <a:off x="1469646" y="336385"/>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Вычисли по формуле </a:t>
            </a:r>
            <a:r>
              <a:rPr lang="en-US" sz="3600" b="1" i="1" u="sng" dirty="0" smtClean="0">
                <a:solidFill>
                  <a:srgbClr val="002060"/>
                </a:solidFill>
                <a:latin typeface="Georgia" pitchFamily="18" charset="0"/>
              </a:rPr>
              <a:t> </a:t>
            </a:r>
            <a:r>
              <a:rPr lang="ru-RU" sz="3600" b="1" i="1" u="sng" dirty="0">
                <a:solidFill>
                  <a:srgbClr val="002060"/>
                </a:solidFill>
                <a:latin typeface="Georgia" pitchFamily="18" charset="0"/>
              </a:rPr>
              <a:t>за 5</a:t>
            </a:r>
            <a:r>
              <a:rPr lang="en-US" sz="3600" b="1" i="1" u="sng" dirty="0">
                <a:solidFill>
                  <a:srgbClr val="002060"/>
                </a:solidFill>
                <a:latin typeface="Georgia" pitchFamily="18" charset="0"/>
              </a:rPr>
              <a:t>00</a:t>
            </a:r>
          </a:p>
        </p:txBody>
      </p:sp>
      <p:graphicFrame>
        <p:nvGraphicFramePr>
          <p:cNvPr id="10242" name="Object 6"/>
          <p:cNvGraphicFramePr>
            <a:graphicFrameLocks noChangeAspect="1"/>
          </p:cNvGraphicFramePr>
          <p:nvPr>
            <p:extLst>
              <p:ext uri="{D42A27DB-BD31-4B8C-83A1-F6EECF244321}">
                <p14:modId xmlns="" xmlns:p14="http://schemas.microsoft.com/office/powerpoint/2010/main" val="3061219047"/>
              </p:ext>
            </p:extLst>
          </p:nvPr>
        </p:nvGraphicFramePr>
        <p:xfrm>
          <a:off x="3211630" y="1849074"/>
          <a:ext cx="2817577" cy="1152975"/>
        </p:xfrm>
        <a:graphic>
          <a:graphicData uri="http://schemas.openxmlformats.org/presentationml/2006/ole">
            <p:oleObj spid="_x0000_s10310" name="Формула" r:id="rId6" imgW="1117600" imgH="457200" progId="Equation.3">
              <p:embed/>
            </p:oleObj>
          </a:graphicData>
        </a:graphic>
      </p:graphicFrame>
      <p:graphicFrame>
        <p:nvGraphicFramePr>
          <p:cNvPr id="8" name="Object 7"/>
          <p:cNvGraphicFramePr>
            <a:graphicFrameLocks noChangeAspect="1"/>
          </p:cNvGraphicFramePr>
          <p:nvPr>
            <p:extLst>
              <p:ext uri="{D42A27DB-BD31-4B8C-83A1-F6EECF244321}">
                <p14:modId xmlns="" xmlns:p14="http://schemas.microsoft.com/office/powerpoint/2010/main" val="811621552"/>
              </p:ext>
            </p:extLst>
          </p:nvPr>
        </p:nvGraphicFramePr>
        <p:xfrm>
          <a:off x="5062538" y="5499100"/>
          <a:ext cx="754062" cy="754063"/>
        </p:xfrm>
        <a:graphic>
          <a:graphicData uri="http://schemas.openxmlformats.org/presentationml/2006/ole">
            <p:oleObj spid="_x0000_s10311" name="Формула" r:id="rId7" imgW="177492" imgH="177492" progId="Equation.3">
              <p:embed/>
            </p:oleObj>
          </a:graphicData>
        </a:graphic>
      </p:graphicFrame>
      <p:sp>
        <p:nvSpPr>
          <p:cNvPr id="7" name="TextBox 6"/>
          <p:cNvSpPr txBox="1"/>
          <p:nvPr/>
        </p:nvSpPr>
        <p:spPr>
          <a:xfrm>
            <a:off x="2830057" y="5464668"/>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sp>
        <p:nvSpPr>
          <p:cNvPr id="9" name="TextBox 8"/>
          <p:cNvSpPr txBox="1"/>
          <p:nvPr/>
        </p:nvSpPr>
        <p:spPr>
          <a:xfrm>
            <a:off x="328894" y="1187355"/>
            <a:ext cx="8489247" cy="1323439"/>
          </a:xfrm>
          <a:prstGeom prst="rect">
            <a:avLst/>
          </a:prstGeom>
          <a:noFill/>
        </p:spPr>
        <p:txBody>
          <a:bodyPr wrap="none" rtlCol="0">
            <a:spAutoFit/>
          </a:bodyPr>
          <a:lstStyle/>
          <a:p>
            <a:r>
              <a:rPr lang="ru-RU" sz="4000" b="1" i="1" dirty="0" smtClean="0">
                <a:latin typeface="+mn-lt"/>
              </a:rPr>
              <a:t>Среднее квадратичное вычисляется</a:t>
            </a:r>
          </a:p>
          <a:p>
            <a:r>
              <a:rPr lang="ru-RU" sz="4000" b="1" i="1" dirty="0" smtClean="0">
                <a:latin typeface="+mn-lt"/>
              </a:rPr>
              <a:t> по формуле</a:t>
            </a:r>
            <a:endParaRPr lang="ru-RU" sz="4000" b="1" i="1" dirty="0">
              <a:latin typeface="+mn-lt"/>
            </a:endParaRPr>
          </a:p>
        </p:txBody>
      </p:sp>
      <p:sp>
        <p:nvSpPr>
          <p:cNvPr id="10" name="TextBox 9"/>
          <p:cNvSpPr txBox="1"/>
          <p:nvPr/>
        </p:nvSpPr>
        <p:spPr>
          <a:xfrm>
            <a:off x="425733" y="3070746"/>
            <a:ext cx="7597977" cy="1323439"/>
          </a:xfrm>
          <a:prstGeom prst="rect">
            <a:avLst/>
          </a:prstGeom>
          <a:noFill/>
        </p:spPr>
        <p:txBody>
          <a:bodyPr wrap="none" rtlCol="0">
            <a:spAutoFit/>
          </a:bodyPr>
          <a:lstStyle/>
          <a:p>
            <a:r>
              <a:rPr lang="ru-RU" sz="4000" b="1" i="1" dirty="0" smtClean="0">
                <a:latin typeface="+mn-lt"/>
              </a:rPr>
              <a:t>Найдите среднее квадратичное </a:t>
            </a:r>
          </a:p>
          <a:p>
            <a:r>
              <a:rPr lang="ru-RU" sz="4000" b="1" i="1" dirty="0">
                <a:latin typeface="+mn-lt"/>
              </a:rPr>
              <a:t>ч</a:t>
            </a:r>
            <a:r>
              <a:rPr lang="ru-RU" sz="4000" b="1" i="1" dirty="0" smtClean="0">
                <a:latin typeface="+mn-lt"/>
              </a:rPr>
              <a:t>исел 2, 11 и</a:t>
            </a:r>
            <a:endParaRPr lang="ru-RU" sz="4000" b="1" i="1" dirty="0">
              <a:latin typeface="+mn-lt"/>
            </a:endParaRPr>
          </a:p>
        </p:txBody>
      </p:sp>
      <p:graphicFrame>
        <p:nvGraphicFramePr>
          <p:cNvPr id="2" name="Объект 1"/>
          <p:cNvGraphicFramePr>
            <a:graphicFrameLocks noChangeAspect="1"/>
          </p:cNvGraphicFramePr>
          <p:nvPr>
            <p:extLst>
              <p:ext uri="{D42A27DB-BD31-4B8C-83A1-F6EECF244321}">
                <p14:modId xmlns="" xmlns:p14="http://schemas.microsoft.com/office/powerpoint/2010/main" val="3168754357"/>
              </p:ext>
            </p:extLst>
          </p:nvPr>
        </p:nvGraphicFramePr>
        <p:xfrm>
          <a:off x="3377865" y="3652544"/>
          <a:ext cx="990896" cy="741641"/>
        </p:xfrm>
        <a:graphic>
          <a:graphicData uri="http://schemas.openxmlformats.org/presentationml/2006/ole">
            <p:oleObj spid="_x0000_s10312" name="Формула" r:id="rId8" imgW="304668" imgH="228501" progId="Equation.3">
              <p:embed/>
            </p:oleObj>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6"/>
          <p:cNvPicPr>
            <a:picLocks noChangeAspect="1" noChangeArrowheads="1"/>
          </p:cNvPicPr>
          <p:nvPr/>
        </p:nvPicPr>
        <p:blipFill>
          <a:blip r:embed="rId4"/>
          <a:srcRect/>
          <a:stretch>
            <a:fillRect/>
          </a:stretch>
        </p:blipFill>
        <p:spPr bwMode="auto">
          <a:xfrm>
            <a:off x="0" y="0"/>
            <a:ext cx="9240838" cy="6858000"/>
          </a:xfrm>
          <a:prstGeom prst="rect">
            <a:avLst/>
          </a:prstGeom>
          <a:noFill/>
          <a:ln w="9525">
            <a:noFill/>
            <a:miter lim="800000"/>
            <a:headEnd/>
            <a:tailEnd/>
          </a:ln>
        </p:spPr>
      </p:pic>
      <p:sp>
        <p:nvSpPr>
          <p:cNvPr id="19461" name="AutoShape 5">
            <a:hlinkClick r:id="rId5" action="ppaction://hlinksldjump"/>
          </p:cNvPr>
          <p:cNvSpPr>
            <a:spLocks noChangeArrowheads="1"/>
          </p:cNvSpPr>
          <p:nvPr/>
        </p:nvSpPr>
        <p:spPr bwMode="auto">
          <a:xfrm>
            <a:off x="8057019" y="6095402"/>
            <a:ext cx="718491"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5" name="Rectangle 4"/>
          <p:cNvSpPr>
            <a:spLocks noChangeArrowheads="1"/>
          </p:cNvSpPr>
          <p:nvPr/>
        </p:nvSpPr>
        <p:spPr bwMode="auto">
          <a:xfrm>
            <a:off x="1854816" y="276811"/>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Вычислите</a:t>
            </a:r>
            <a:r>
              <a:rPr lang="en-US" sz="3600" b="1" i="1" u="sng" dirty="0" smtClean="0">
                <a:solidFill>
                  <a:srgbClr val="002060"/>
                </a:solidFill>
                <a:latin typeface="Georgia" pitchFamily="18" charset="0"/>
              </a:rPr>
              <a:t> </a:t>
            </a:r>
            <a:r>
              <a:rPr lang="ru-RU" sz="3600" b="1" i="1" u="sng" dirty="0">
                <a:solidFill>
                  <a:srgbClr val="002060"/>
                </a:solidFill>
                <a:latin typeface="Georgia" pitchFamily="18" charset="0"/>
              </a:rPr>
              <a:t>за </a:t>
            </a:r>
            <a:r>
              <a:rPr lang="ru-RU" sz="3600" b="1" i="1" u="sng" dirty="0" smtClean="0">
                <a:solidFill>
                  <a:srgbClr val="002060"/>
                </a:solidFill>
                <a:latin typeface="Georgia" pitchFamily="18" charset="0"/>
              </a:rPr>
              <a:t>1</a:t>
            </a:r>
            <a:r>
              <a:rPr lang="en-US" sz="3600" b="1" i="1" u="sng" dirty="0" smtClean="0">
                <a:solidFill>
                  <a:srgbClr val="002060"/>
                </a:solidFill>
                <a:latin typeface="Georgia" pitchFamily="18" charset="0"/>
              </a:rPr>
              <a:t>00</a:t>
            </a:r>
            <a:endParaRPr lang="en-US" sz="3600" b="1" i="1" u="sng" dirty="0">
              <a:solidFill>
                <a:srgbClr val="002060"/>
              </a:solidFill>
              <a:latin typeface="Georgia" pitchFamily="18" charset="0"/>
            </a:endParaRPr>
          </a:p>
        </p:txBody>
      </p:sp>
      <p:graphicFrame>
        <p:nvGraphicFramePr>
          <p:cNvPr id="14343" name="Object 7"/>
          <p:cNvGraphicFramePr>
            <a:graphicFrameLocks noChangeAspect="1"/>
          </p:cNvGraphicFramePr>
          <p:nvPr>
            <p:extLst>
              <p:ext uri="{D42A27DB-BD31-4B8C-83A1-F6EECF244321}">
                <p14:modId xmlns="" xmlns:p14="http://schemas.microsoft.com/office/powerpoint/2010/main" val="361881414"/>
              </p:ext>
            </p:extLst>
          </p:nvPr>
        </p:nvGraphicFramePr>
        <p:xfrm>
          <a:off x="3426899" y="1540301"/>
          <a:ext cx="2181896" cy="2240128"/>
        </p:xfrm>
        <a:graphic>
          <a:graphicData uri="http://schemas.openxmlformats.org/presentationml/2006/ole">
            <p:oleObj spid="_x0000_s14407" name="Формула" r:id="rId6" imgW="380835" imgH="393529" progId="Equation.3">
              <p:embed/>
            </p:oleObj>
          </a:graphicData>
        </a:graphic>
      </p:graphicFrame>
      <p:graphicFrame>
        <p:nvGraphicFramePr>
          <p:cNvPr id="14344" name="Object 8"/>
          <p:cNvGraphicFramePr>
            <a:graphicFrameLocks noChangeAspect="1"/>
          </p:cNvGraphicFramePr>
          <p:nvPr>
            <p:extLst>
              <p:ext uri="{D42A27DB-BD31-4B8C-83A1-F6EECF244321}">
                <p14:modId xmlns="" xmlns:p14="http://schemas.microsoft.com/office/powerpoint/2010/main" val="2191397365"/>
              </p:ext>
            </p:extLst>
          </p:nvPr>
        </p:nvGraphicFramePr>
        <p:xfrm>
          <a:off x="3864821" y="5076967"/>
          <a:ext cx="2311400" cy="957262"/>
        </p:xfrm>
        <a:graphic>
          <a:graphicData uri="http://schemas.openxmlformats.org/presentationml/2006/ole">
            <p:oleObj spid="_x0000_s14408" name="Формула" r:id="rId7" imgW="304536" imgH="203024" progId="Equation.3">
              <p:embed/>
            </p:oleObj>
          </a:graphicData>
        </a:graphic>
      </p:graphicFrame>
      <p:sp>
        <p:nvSpPr>
          <p:cNvPr id="7" name="TextBox 6"/>
          <p:cNvSpPr txBox="1"/>
          <p:nvPr/>
        </p:nvSpPr>
        <p:spPr>
          <a:xfrm>
            <a:off x="2074459" y="5076967"/>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94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14344"/>
                                        </p:tgtEl>
                                        <p:attrNameLst>
                                          <p:attrName>style.visibility</p:attrName>
                                        </p:attrNameLst>
                                      </p:cBhvr>
                                      <p:to>
                                        <p:strVal val="visible"/>
                                      </p:to>
                                    </p:set>
                                    <p:animEffect transition="in" filter="wipe(left)">
                                      <p:cBhvr>
                                        <p:cTn id="11" dur="500"/>
                                        <p:tgtEl>
                                          <p:spTgt spid="14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p:cNvPicPr>
            <a:picLocks noChangeAspect="1" noChangeArrowheads="1"/>
          </p:cNvPicPr>
          <p:nvPr/>
        </p:nvPicPr>
        <p:blipFill>
          <a:blip r:embed="rId4"/>
          <a:srcRect/>
          <a:stretch>
            <a:fillRect/>
          </a:stretch>
        </p:blipFill>
        <p:spPr bwMode="auto">
          <a:xfrm>
            <a:off x="0" y="0"/>
            <a:ext cx="9240838" cy="6858000"/>
          </a:xfrm>
          <a:prstGeom prst="rect">
            <a:avLst/>
          </a:prstGeom>
          <a:noFill/>
          <a:ln w="9525">
            <a:noFill/>
            <a:miter lim="800000"/>
            <a:headEnd/>
            <a:tailEnd/>
          </a:ln>
        </p:spPr>
      </p:pic>
      <p:sp>
        <p:nvSpPr>
          <p:cNvPr id="20485" name="AutoShape 5">
            <a:hlinkClick r:id="rId5" action="ppaction://hlinksldjump"/>
          </p:cNvPr>
          <p:cNvSpPr>
            <a:spLocks noChangeArrowheads="1"/>
          </p:cNvSpPr>
          <p:nvPr/>
        </p:nvSpPr>
        <p:spPr bwMode="auto">
          <a:xfrm>
            <a:off x="8100562" y="6124646"/>
            <a:ext cx="702244"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7" name="Rectangle 4"/>
          <p:cNvSpPr>
            <a:spLocks noChangeArrowheads="1"/>
          </p:cNvSpPr>
          <p:nvPr/>
        </p:nvSpPr>
        <p:spPr bwMode="auto">
          <a:xfrm>
            <a:off x="1851350" y="278327"/>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Вычислите</a:t>
            </a:r>
            <a:r>
              <a:rPr lang="en-US" sz="3600" b="1" i="1" u="sng" dirty="0" smtClean="0">
                <a:solidFill>
                  <a:srgbClr val="002060"/>
                </a:solidFill>
                <a:latin typeface="Georgia" pitchFamily="18" charset="0"/>
              </a:rPr>
              <a:t> </a:t>
            </a:r>
            <a:r>
              <a:rPr lang="ru-RU" sz="3600" b="1" i="1" u="sng" dirty="0">
                <a:solidFill>
                  <a:srgbClr val="002060"/>
                </a:solidFill>
                <a:latin typeface="Georgia" pitchFamily="18" charset="0"/>
              </a:rPr>
              <a:t>за 2</a:t>
            </a:r>
            <a:r>
              <a:rPr lang="en-US" sz="3600" b="1" i="1" u="sng" dirty="0" smtClean="0">
                <a:solidFill>
                  <a:srgbClr val="002060"/>
                </a:solidFill>
                <a:latin typeface="Georgia" pitchFamily="18" charset="0"/>
              </a:rPr>
              <a:t>00</a:t>
            </a:r>
            <a:endParaRPr lang="en-US" sz="3600" b="1" i="1" u="sng" dirty="0">
              <a:solidFill>
                <a:srgbClr val="002060"/>
              </a:solidFill>
              <a:latin typeface="Georgia" pitchFamily="18" charset="0"/>
            </a:endParaRPr>
          </a:p>
        </p:txBody>
      </p:sp>
      <p:sp>
        <p:nvSpPr>
          <p:cNvPr id="8" name="TextBox 7"/>
          <p:cNvSpPr txBox="1"/>
          <p:nvPr/>
        </p:nvSpPr>
        <p:spPr>
          <a:xfrm>
            <a:off x="2006546" y="4254689"/>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sp>
        <p:nvSpPr>
          <p:cNvPr id="11" name="TextBox 10"/>
          <p:cNvSpPr txBox="1"/>
          <p:nvPr/>
        </p:nvSpPr>
        <p:spPr>
          <a:xfrm>
            <a:off x="3864428" y="4245428"/>
            <a:ext cx="2188028" cy="707886"/>
          </a:xfrm>
          <a:prstGeom prst="rect">
            <a:avLst/>
          </a:prstGeom>
          <a:noFill/>
        </p:spPr>
        <p:txBody>
          <a:bodyPr wrap="square" rtlCol="0">
            <a:spAutoFit/>
          </a:bodyPr>
          <a:lstStyle/>
          <a:p>
            <a:r>
              <a:rPr lang="ru-RU" sz="4000" dirty="0" smtClean="0"/>
              <a:t> 9</a:t>
            </a:r>
            <a:endParaRPr lang="ru-RU" sz="4000" dirty="0"/>
          </a:p>
        </p:txBody>
      </p:sp>
      <p:graphicFrame>
        <p:nvGraphicFramePr>
          <p:cNvPr id="15428" name="Object 68"/>
          <p:cNvGraphicFramePr>
            <a:graphicFrameLocks noChangeAspect="1"/>
          </p:cNvGraphicFramePr>
          <p:nvPr/>
        </p:nvGraphicFramePr>
        <p:xfrm>
          <a:off x="3492500" y="1562100"/>
          <a:ext cx="2565400" cy="2286000"/>
        </p:xfrm>
        <a:graphic>
          <a:graphicData uri="http://schemas.openxmlformats.org/presentationml/2006/ole">
            <p:oleObj spid="_x0000_s15429" name="Формула" r:id="rId6" imgW="469900" imgH="419100" progId="Equation.3">
              <p:embed/>
            </p:oleObj>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AutoShape 5">
            <a:hlinkClick r:id="rId4" action="ppaction://hlinksldjump"/>
          </p:cNvPr>
          <p:cNvSpPr>
            <a:spLocks noChangeArrowheads="1"/>
          </p:cNvSpPr>
          <p:nvPr/>
        </p:nvSpPr>
        <p:spPr bwMode="auto">
          <a:xfrm>
            <a:off x="7718425" y="6329363"/>
            <a:ext cx="1176338"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pic>
        <p:nvPicPr>
          <p:cNvPr id="6" name="Picture 6"/>
          <p:cNvPicPr>
            <a:picLocks noChangeAspect="1" noChangeArrowheads="1"/>
          </p:cNvPicPr>
          <p:nvPr/>
        </p:nvPicPr>
        <p:blipFill>
          <a:blip r:embed="rId5"/>
          <a:srcRect/>
          <a:stretch>
            <a:fillRect/>
          </a:stretch>
        </p:blipFill>
        <p:spPr bwMode="auto">
          <a:xfrm>
            <a:off x="0" y="0"/>
            <a:ext cx="9240838" cy="6858000"/>
          </a:xfrm>
          <a:prstGeom prst="rect">
            <a:avLst/>
          </a:prstGeom>
          <a:noFill/>
          <a:ln w="9525">
            <a:noFill/>
            <a:miter lim="800000"/>
            <a:headEnd/>
            <a:tailEnd/>
          </a:ln>
        </p:spPr>
      </p:pic>
      <p:sp>
        <p:nvSpPr>
          <p:cNvPr id="7" name="Rectangle 4"/>
          <p:cNvSpPr>
            <a:spLocks noChangeArrowheads="1"/>
          </p:cNvSpPr>
          <p:nvPr/>
        </p:nvSpPr>
        <p:spPr bwMode="auto">
          <a:xfrm>
            <a:off x="1964648" y="185393"/>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Вычислите</a:t>
            </a:r>
            <a:r>
              <a:rPr lang="en-US" sz="3600" b="1" i="1" u="sng" dirty="0" smtClean="0">
                <a:solidFill>
                  <a:srgbClr val="002060"/>
                </a:solidFill>
                <a:latin typeface="Georgia" pitchFamily="18" charset="0"/>
              </a:rPr>
              <a:t> </a:t>
            </a:r>
            <a:r>
              <a:rPr lang="ru-RU" sz="3600" b="1" i="1" u="sng" dirty="0">
                <a:solidFill>
                  <a:srgbClr val="002060"/>
                </a:solidFill>
                <a:latin typeface="Georgia" pitchFamily="18" charset="0"/>
              </a:rPr>
              <a:t>за </a:t>
            </a:r>
            <a:r>
              <a:rPr lang="ru-RU" sz="3600" b="1" i="1" u="sng" dirty="0" smtClean="0">
                <a:solidFill>
                  <a:srgbClr val="002060"/>
                </a:solidFill>
                <a:latin typeface="Georgia" pitchFamily="18" charset="0"/>
              </a:rPr>
              <a:t>3</a:t>
            </a:r>
            <a:r>
              <a:rPr lang="en-US" sz="3600" b="1" i="1" u="sng" dirty="0" smtClean="0">
                <a:solidFill>
                  <a:srgbClr val="002060"/>
                </a:solidFill>
                <a:latin typeface="Georgia" pitchFamily="18" charset="0"/>
              </a:rPr>
              <a:t>00</a:t>
            </a:r>
            <a:endParaRPr lang="en-US" sz="3600" b="1" i="1" u="sng" dirty="0">
              <a:solidFill>
                <a:srgbClr val="002060"/>
              </a:solidFill>
              <a:latin typeface="Georgia" pitchFamily="18" charset="0"/>
            </a:endParaRPr>
          </a:p>
        </p:txBody>
      </p:sp>
      <p:graphicFrame>
        <p:nvGraphicFramePr>
          <p:cNvPr id="16394" name="Object 10"/>
          <p:cNvGraphicFramePr>
            <a:graphicFrameLocks noChangeAspect="1"/>
          </p:cNvGraphicFramePr>
          <p:nvPr>
            <p:extLst>
              <p:ext uri="{D42A27DB-BD31-4B8C-83A1-F6EECF244321}">
                <p14:modId xmlns="" xmlns:p14="http://schemas.microsoft.com/office/powerpoint/2010/main" val="3028435268"/>
              </p:ext>
            </p:extLst>
          </p:nvPr>
        </p:nvGraphicFramePr>
        <p:xfrm>
          <a:off x="4204154" y="4430486"/>
          <a:ext cx="2281238" cy="800100"/>
        </p:xfrm>
        <a:graphic>
          <a:graphicData uri="http://schemas.openxmlformats.org/presentationml/2006/ole">
            <p:oleObj spid="_x0000_s16450" name="Формула" r:id="rId6" imgW="266353" imgH="177569" progId="Equation.3">
              <p:embed/>
            </p:oleObj>
          </a:graphicData>
        </a:graphic>
      </p:graphicFrame>
      <p:sp>
        <p:nvSpPr>
          <p:cNvPr id="8" name="AutoShape 5">
            <a:hlinkClick r:id="rId4" action="ppaction://hlinksldjump"/>
          </p:cNvPr>
          <p:cNvSpPr>
            <a:spLocks noChangeArrowheads="1"/>
          </p:cNvSpPr>
          <p:nvPr/>
        </p:nvSpPr>
        <p:spPr bwMode="auto">
          <a:xfrm>
            <a:off x="8106917" y="6141101"/>
            <a:ext cx="750480"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9" name="TextBox 8"/>
          <p:cNvSpPr txBox="1"/>
          <p:nvPr/>
        </p:nvSpPr>
        <p:spPr>
          <a:xfrm>
            <a:off x="2303873" y="4444783"/>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graphicFrame>
        <p:nvGraphicFramePr>
          <p:cNvPr id="16449" name="Object 65"/>
          <p:cNvGraphicFramePr>
            <a:graphicFrameLocks noChangeAspect="1"/>
          </p:cNvGraphicFramePr>
          <p:nvPr/>
        </p:nvGraphicFramePr>
        <p:xfrm>
          <a:off x="2440214" y="2061029"/>
          <a:ext cx="4178300" cy="1193800"/>
        </p:xfrm>
        <a:graphic>
          <a:graphicData uri="http://schemas.openxmlformats.org/presentationml/2006/ole">
            <p:oleObj spid="_x0000_s16451" name="Формула" r:id="rId7" imgW="888614" imgH="253890" progId="Equation.3">
              <p:embed/>
            </p:oleObj>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394"/>
                                        </p:tgtEl>
                                        <p:attrNameLst>
                                          <p:attrName>style.visibility</p:attrName>
                                        </p:attrNameLst>
                                      </p:cBhvr>
                                      <p:to>
                                        <p:strVal val="visible"/>
                                      </p:to>
                                    </p:set>
                                    <p:animEffect transition="in" filter="wipe(left)">
                                      <p:cBhvr>
                                        <p:cTn id="7" dur="500"/>
                                        <p:tgtEl>
                                          <p:spTgt spid="163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noChangeArrowheads="1"/>
          </p:cNvPicPr>
          <p:nvPr/>
        </p:nvPicPr>
        <p:blipFill>
          <a:blip r:embed="rId4"/>
          <a:srcRect/>
          <a:stretch>
            <a:fillRect/>
          </a:stretch>
        </p:blipFill>
        <p:spPr bwMode="auto">
          <a:xfrm>
            <a:off x="0" y="0"/>
            <a:ext cx="9240838" cy="6858000"/>
          </a:xfrm>
          <a:prstGeom prst="rect">
            <a:avLst/>
          </a:prstGeom>
          <a:noFill/>
          <a:ln w="9525">
            <a:noFill/>
            <a:miter lim="800000"/>
            <a:headEnd/>
            <a:tailEnd/>
          </a:ln>
        </p:spPr>
      </p:pic>
      <p:sp>
        <p:nvSpPr>
          <p:cNvPr id="22533" name="AutoShape 5">
            <a:hlinkClick r:id="rId5" action="ppaction://hlinksldjump"/>
          </p:cNvPr>
          <p:cNvSpPr>
            <a:spLocks noChangeArrowheads="1"/>
          </p:cNvSpPr>
          <p:nvPr/>
        </p:nvSpPr>
        <p:spPr bwMode="auto">
          <a:xfrm>
            <a:off x="8155154" y="6089556"/>
            <a:ext cx="715891"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8" name="Rectangle 4"/>
          <p:cNvSpPr>
            <a:spLocks noChangeArrowheads="1"/>
          </p:cNvSpPr>
          <p:nvPr/>
        </p:nvSpPr>
        <p:spPr bwMode="auto">
          <a:xfrm>
            <a:off x="1513188" y="306056"/>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Вычислите</a:t>
            </a:r>
            <a:r>
              <a:rPr lang="en-US" sz="3600" b="1" i="1" u="sng" dirty="0" smtClean="0">
                <a:solidFill>
                  <a:srgbClr val="002060"/>
                </a:solidFill>
                <a:latin typeface="Georgia" pitchFamily="18" charset="0"/>
              </a:rPr>
              <a:t> </a:t>
            </a:r>
            <a:r>
              <a:rPr lang="ru-RU" sz="3600" b="1" i="1" u="sng" dirty="0">
                <a:solidFill>
                  <a:srgbClr val="002060"/>
                </a:solidFill>
                <a:latin typeface="Georgia" pitchFamily="18" charset="0"/>
              </a:rPr>
              <a:t>за 4</a:t>
            </a:r>
            <a:r>
              <a:rPr lang="en-US" sz="3600" b="1" i="1" u="sng" dirty="0" smtClean="0">
                <a:solidFill>
                  <a:srgbClr val="002060"/>
                </a:solidFill>
                <a:latin typeface="Georgia" pitchFamily="18" charset="0"/>
              </a:rPr>
              <a:t>00</a:t>
            </a:r>
            <a:endParaRPr lang="en-US" sz="3600" b="1" i="1" u="sng" dirty="0">
              <a:solidFill>
                <a:srgbClr val="002060"/>
              </a:solidFill>
              <a:latin typeface="Georgia" pitchFamily="18" charset="0"/>
            </a:endParaRPr>
          </a:p>
        </p:txBody>
      </p:sp>
      <p:sp>
        <p:nvSpPr>
          <p:cNvPr id="10" name="Прямоугольник 9"/>
          <p:cNvSpPr/>
          <p:nvPr/>
        </p:nvSpPr>
        <p:spPr>
          <a:xfrm>
            <a:off x="1438294" y="4760073"/>
            <a:ext cx="2042290" cy="646331"/>
          </a:xfrm>
          <a:prstGeom prst="rect">
            <a:avLst/>
          </a:prstGeom>
        </p:spPr>
        <p:txBody>
          <a:bodyPr wrap="none">
            <a:spAutoFit/>
          </a:bodyPr>
          <a:lstStyle/>
          <a:p>
            <a:r>
              <a:rPr lang="ru-RU" sz="3600" b="1" i="1" dirty="0" smtClean="0"/>
              <a:t>Ответ:</a:t>
            </a:r>
            <a:endParaRPr lang="ru-RU" sz="3600" b="1" i="1" dirty="0"/>
          </a:p>
        </p:txBody>
      </p:sp>
      <p:graphicFrame>
        <p:nvGraphicFramePr>
          <p:cNvPr id="17470" name="Object 8"/>
          <p:cNvGraphicFramePr>
            <a:graphicFrameLocks noChangeAspect="1"/>
          </p:cNvGraphicFramePr>
          <p:nvPr/>
        </p:nvGraphicFramePr>
        <p:xfrm>
          <a:off x="2635703" y="1436914"/>
          <a:ext cx="3542700" cy="2668814"/>
        </p:xfrm>
        <a:graphic>
          <a:graphicData uri="http://schemas.openxmlformats.org/presentationml/2006/ole">
            <p:oleObj spid="_x0000_s17471" name="Формула" r:id="rId6" imgW="418918" imgH="317362" progId="Equation.3">
              <p:embed/>
            </p:oleObj>
          </a:graphicData>
        </a:graphic>
      </p:graphicFrame>
      <p:sp>
        <p:nvSpPr>
          <p:cNvPr id="11" name="TextBox 10"/>
          <p:cNvSpPr txBox="1"/>
          <p:nvPr/>
        </p:nvSpPr>
        <p:spPr>
          <a:xfrm>
            <a:off x="3603171" y="4680857"/>
            <a:ext cx="1360714" cy="769441"/>
          </a:xfrm>
          <a:prstGeom prst="rect">
            <a:avLst/>
          </a:prstGeom>
          <a:noFill/>
        </p:spPr>
        <p:txBody>
          <a:bodyPr wrap="square" rtlCol="0">
            <a:spAutoFit/>
          </a:bodyPr>
          <a:lstStyle/>
          <a:p>
            <a:r>
              <a:rPr lang="ru-RU" sz="4400" dirty="0" smtClean="0"/>
              <a:t>2</a:t>
            </a:r>
            <a:endParaRPr lang="ru-RU" sz="44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noChangeArrowheads="1"/>
          </p:cNvPicPr>
          <p:nvPr/>
        </p:nvPicPr>
        <p:blipFill>
          <a:blip r:embed="rId3"/>
          <a:srcRect/>
          <a:stretch>
            <a:fillRect/>
          </a:stretch>
        </p:blipFill>
        <p:spPr bwMode="auto">
          <a:xfrm>
            <a:off x="0" y="-185057"/>
            <a:ext cx="9240838" cy="6858000"/>
          </a:xfrm>
          <a:prstGeom prst="rect">
            <a:avLst/>
          </a:prstGeom>
          <a:noFill/>
          <a:ln w="9525">
            <a:noFill/>
            <a:miter lim="800000"/>
            <a:headEnd/>
            <a:tailEnd/>
          </a:ln>
        </p:spPr>
      </p:pic>
      <p:sp>
        <p:nvSpPr>
          <p:cNvPr id="23557" name="AutoShape 5">
            <a:hlinkClick r:id="rId4" action="ppaction://hlinksldjump"/>
          </p:cNvPr>
          <p:cNvSpPr>
            <a:spLocks noChangeArrowheads="1"/>
          </p:cNvSpPr>
          <p:nvPr/>
        </p:nvSpPr>
        <p:spPr bwMode="auto">
          <a:xfrm>
            <a:off x="8168801" y="6070056"/>
            <a:ext cx="674948"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6" name="Rectangle 4"/>
          <p:cNvSpPr>
            <a:spLocks noChangeArrowheads="1"/>
          </p:cNvSpPr>
          <p:nvPr/>
        </p:nvSpPr>
        <p:spPr bwMode="auto">
          <a:xfrm>
            <a:off x="1376710" y="265113"/>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Вычислите </a:t>
            </a:r>
            <a:r>
              <a:rPr lang="en-US" sz="3600" b="1" i="1" u="sng" dirty="0" smtClean="0">
                <a:solidFill>
                  <a:srgbClr val="002060"/>
                </a:solidFill>
                <a:latin typeface="Georgia" pitchFamily="18" charset="0"/>
              </a:rPr>
              <a:t> </a:t>
            </a:r>
            <a:r>
              <a:rPr lang="ru-RU" sz="3600" b="1" i="1" u="sng" dirty="0">
                <a:solidFill>
                  <a:srgbClr val="002060"/>
                </a:solidFill>
                <a:latin typeface="Georgia" pitchFamily="18" charset="0"/>
              </a:rPr>
              <a:t>за </a:t>
            </a:r>
            <a:r>
              <a:rPr lang="ru-RU" sz="3600" b="1" i="1" u="sng" dirty="0" smtClean="0">
                <a:solidFill>
                  <a:srgbClr val="002060"/>
                </a:solidFill>
                <a:latin typeface="Georgia" pitchFamily="18" charset="0"/>
              </a:rPr>
              <a:t>5</a:t>
            </a:r>
            <a:r>
              <a:rPr lang="en-US" sz="3600" b="1" i="1" u="sng" dirty="0" smtClean="0">
                <a:solidFill>
                  <a:srgbClr val="002060"/>
                </a:solidFill>
                <a:latin typeface="Georgia" pitchFamily="18" charset="0"/>
              </a:rPr>
              <a:t>00</a:t>
            </a:r>
            <a:endParaRPr lang="en-US" sz="3600" b="1" i="1" u="sng" dirty="0">
              <a:solidFill>
                <a:srgbClr val="002060"/>
              </a:solidFill>
              <a:latin typeface="Georgia" pitchFamily="18" charset="0"/>
            </a:endParaRPr>
          </a:p>
        </p:txBody>
      </p:sp>
      <p:sp>
        <p:nvSpPr>
          <p:cNvPr id="8" name="TextBox 7"/>
          <p:cNvSpPr txBox="1"/>
          <p:nvPr/>
        </p:nvSpPr>
        <p:spPr>
          <a:xfrm>
            <a:off x="2920621" y="4271749"/>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sp>
        <p:nvSpPr>
          <p:cNvPr id="11" name="TextBox 10"/>
          <p:cNvSpPr txBox="1"/>
          <p:nvPr/>
        </p:nvSpPr>
        <p:spPr>
          <a:xfrm>
            <a:off x="642256" y="1306286"/>
            <a:ext cx="8186057" cy="1938992"/>
          </a:xfrm>
          <a:prstGeom prst="rect">
            <a:avLst/>
          </a:prstGeom>
          <a:noFill/>
        </p:spPr>
        <p:txBody>
          <a:bodyPr wrap="square" rtlCol="0">
            <a:spAutoFit/>
          </a:bodyPr>
          <a:lstStyle/>
          <a:p>
            <a:r>
              <a:rPr lang="ru-RU" sz="4000" dirty="0" smtClean="0"/>
              <a:t>Найдите значение выражения:</a:t>
            </a:r>
          </a:p>
          <a:p>
            <a:endParaRPr lang="ru-RU" sz="4000" dirty="0" smtClean="0"/>
          </a:p>
          <a:p>
            <a:pPr algn="ctr"/>
            <a:r>
              <a:rPr lang="ru-RU" sz="4000" dirty="0" smtClean="0"/>
              <a:t>-18·√2∙</a:t>
            </a:r>
            <a:r>
              <a:rPr lang="en-US" sz="4000" dirty="0" smtClean="0"/>
              <a:t>sin(-135°)</a:t>
            </a:r>
            <a:endParaRPr lang="ru-RU" sz="4000" dirty="0" smtClean="0"/>
          </a:p>
        </p:txBody>
      </p:sp>
      <p:sp>
        <p:nvSpPr>
          <p:cNvPr id="12" name="TextBox 11"/>
          <p:cNvSpPr txBox="1"/>
          <p:nvPr/>
        </p:nvSpPr>
        <p:spPr>
          <a:xfrm>
            <a:off x="4713514" y="4267200"/>
            <a:ext cx="1034143" cy="707886"/>
          </a:xfrm>
          <a:prstGeom prst="rect">
            <a:avLst/>
          </a:prstGeom>
          <a:noFill/>
        </p:spPr>
        <p:txBody>
          <a:bodyPr wrap="square" rtlCol="0">
            <a:spAutoFit/>
          </a:bodyPr>
          <a:lstStyle/>
          <a:p>
            <a:r>
              <a:rPr lang="ru-RU" sz="4000" dirty="0" smtClean="0"/>
              <a:t>18</a:t>
            </a:r>
            <a:endParaRPr lang="ru-RU" sz="4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AutoShape 5">
            <a:hlinkClick r:id="rId3" action="ppaction://hlinksldjump"/>
          </p:cNvPr>
          <p:cNvSpPr>
            <a:spLocks noChangeArrowheads="1"/>
          </p:cNvSpPr>
          <p:nvPr/>
        </p:nvSpPr>
        <p:spPr bwMode="auto">
          <a:xfrm>
            <a:off x="7718425" y="6329363"/>
            <a:ext cx="1176338"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pic>
        <p:nvPicPr>
          <p:cNvPr id="6" name="Picture 6"/>
          <p:cNvPicPr>
            <a:picLocks noChangeAspect="1" noChangeArrowheads="1"/>
          </p:cNvPicPr>
          <p:nvPr/>
        </p:nvPicPr>
        <p:blipFill>
          <a:blip r:embed="rId4"/>
          <a:srcRect/>
          <a:stretch>
            <a:fillRect/>
          </a:stretch>
        </p:blipFill>
        <p:spPr bwMode="auto">
          <a:xfrm>
            <a:off x="0" y="27296"/>
            <a:ext cx="9240838" cy="6858000"/>
          </a:xfrm>
          <a:prstGeom prst="rect">
            <a:avLst/>
          </a:prstGeom>
          <a:noFill/>
          <a:ln w="9525">
            <a:noFill/>
            <a:miter lim="800000"/>
            <a:headEnd/>
            <a:tailEnd/>
          </a:ln>
        </p:spPr>
      </p:pic>
      <p:sp>
        <p:nvSpPr>
          <p:cNvPr id="7" name="Rectangle 4"/>
          <p:cNvSpPr>
            <a:spLocks noChangeArrowheads="1"/>
          </p:cNvSpPr>
          <p:nvPr/>
        </p:nvSpPr>
        <p:spPr bwMode="auto">
          <a:xfrm>
            <a:off x="1608722" y="196873"/>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Задача (вероятность) </a:t>
            </a:r>
            <a:r>
              <a:rPr lang="en-US" sz="3600" b="1" i="1" u="sng" dirty="0" smtClean="0">
                <a:solidFill>
                  <a:srgbClr val="002060"/>
                </a:solidFill>
                <a:latin typeface="Georgia" pitchFamily="18" charset="0"/>
              </a:rPr>
              <a:t> </a:t>
            </a:r>
            <a:r>
              <a:rPr lang="ru-RU" sz="3600" b="1" i="1" u="sng" dirty="0">
                <a:solidFill>
                  <a:srgbClr val="002060"/>
                </a:solidFill>
                <a:latin typeface="Georgia" pitchFamily="18" charset="0"/>
              </a:rPr>
              <a:t>за 1</a:t>
            </a:r>
            <a:r>
              <a:rPr lang="en-US" sz="3600" b="1" i="1" u="sng" dirty="0" smtClean="0">
                <a:solidFill>
                  <a:srgbClr val="002060"/>
                </a:solidFill>
                <a:latin typeface="Georgia" pitchFamily="18" charset="0"/>
              </a:rPr>
              <a:t>00</a:t>
            </a:r>
            <a:endParaRPr lang="en-US" sz="3600" b="1" i="1" u="sng" dirty="0">
              <a:solidFill>
                <a:srgbClr val="002060"/>
              </a:solidFill>
              <a:latin typeface="Georgia" pitchFamily="18" charset="0"/>
            </a:endParaRPr>
          </a:p>
        </p:txBody>
      </p:sp>
      <p:sp>
        <p:nvSpPr>
          <p:cNvPr id="10" name="TextBox 9"/>
          <p:cNvSpPr txBox="1"/>
          <p:nvPr/>
        </p:nvSpPr>
        <p:spPr>
          <a:xfrm>
            <a:off x="307956" y="1760560"/>
            <a:ext cx="8574787" cy="2554545"/>
          </a:xfrm>
          <a:prstGeom prst="rect">
            <a:avLst/>
          </a:prstGeom>
          <a:noFill/>
        </p:spPr>
        <p:txBody>
          <a:bodyPr wrap="square" rtlCol="0">
            <a:spAutoFit/>
          </a:bodyPr>
          <a:lstStyle/>
          <a:p>
            <a:pPr algn="just"/>
            <a:r>
              <a:rPr lang="en-US" sz="3200" b="1" i="1" dirty="0" smtClean="0">
                <a:latin typeface="+mn-lt"/>
              </a:rPr>
              <a:t>  </a:t>
            </a:r>
            <a:r>
              <a:rPr lang="ru-RU" sz="3200" dirty="0" smtClean="0"/>
              <a:t>В среднем из 1400 садовых насосов, поступивших в продажу, 7 подтекают. Найдите вероятность того, что один случайно выбранный для контроля насос не подтекает.</a:t>
            </a:r>
            <a:endParaRPr lang="ru-RU" sz="3200" b="1" i="1" dirty="0">
              <a:latin typeface="+mn-lt"/>
            </a:endParaRPr>
          </a:p>
        </p:txBody>
      </p:sp>
      <p:sp>
        <p:nvSpPr>
          <p:cNvPr id="11" name="TextBox 10"/>
          <p:cNvSpPr txBox="1"/>
          <p:nvPr/>
        </p:nvSpPr>
        <p:spPr>
          <a:xfrm>
            <a:off x="3520473" y="4517409"/>
            <a:ext cx="1223412" cy="646331"/>
          </a:xfrm>
          <a:prstGeom prst="rect">
            <a:avLst/>
          </a:prstGeom>
          <a:noFill/>
        </p:spPr>
        <p:txBody>
          <a:bodyPr wrap="none" rtlCol="0">
            <a:spAutoFit/>
          </a:bodyPr>
          <a:lstStyle/>
          <a:p>
            <a:r>
              <a:rPr lang="en-US" sz="3600" b="1" i="1" dirty="0" smtClean="0">
                <a:latin typeface="+mn-lt"/>
              </a:rPr>
              <a:t>0</a:t>
            </a:r>
            <a:r>
              <a:rPr lang="ru-RU" sz="3600" b="1" i="1" dirty="0" smtClean="0">
                <a:latin typeface="+mn-lt"/>
              </a:rPr>
              <a:t>,</a:t>
            </a:r>
            <a:r>
              <a:rPr lang="en-US" sz="3600" b="1" i="1" dirty="0" smtClean="0">
                <a:latin typeface="+mn-lt"/>
              </a:rPr>
              <a:t>995</a:t>
            </a:r>
            <a:endParaRPr lang="ru-RU" sz="3600" b="1" i="1" dirty="0">
              <a:latin typeface="+mn-lt"/>
            </a:endParaRPr>
          </a:p>
        </p:txBody>
      </p:sp>
      <p:sp>
        <p:nvSpPr>
          <p:cNvPr id="8" name="AutoShape 5">
            <a:hlinkClick r:id="rId3" action="ppaction://hlinksldjump"/>
          </p:cNvPr>
          <p:cNvSpPr>
            <a:spLocks noChangeArrowheads="1"/>
          </p:cNvSpPr>
          <p:nvPr/>
        </p:nvSpPr>
        <p:spPr bwMode="auto">
          <a:xfrm>
            <a:off x="8106917" y="6072862"/>
            <a:ext cx="777776"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9" name="TextBox 8"/>
          <p:cNvSpPr txBox="1"/>
          <p:nvPr/>
        </p:nvSpPr>
        <p:spPr>
          <a:xfrm>
            <a:off x="1583140" y="4490113"/>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AutoShape 5">
            <a:hlinkClick r:id="rId4" action="ppaction://hlinksldjump"/>
          </p:cNvPr>
          <p:cNvSpPr>
            <a:spLocks noChangeArrowheads="1"/>
          </p:cNvSpPr>
          <p:nvPr/>
        </p:nvSpPr>
        <p:spPr bwMode="auto">
          <a:xfrm>
            <a:off x="7718425" y="6329363"/>
            <a:ext cx="1176338"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pic>
        <p:nvPicPr>
          <p:cNvPr id="6" name="Picture 6"/>
          <p:cNvPicPr>
            <a:picLocks noChangeAspect="1" noChangeArrowheads="1"/>
          </p:cNvPicPr>
          <p:nvPr/>
        </p:nvPicPr>
        <p:blipFill>
          <a:blip r:embed="rId5"/>
          <a:srcRect/>
          <a:stretch>
            <a:fillRect/>
          </a:stretch>
        </p:blipFill>
        <p:spPr bwMode="auto">
          <a:xfrm>
            <a:off x="0" y="0"/>
            <a:ext cx="9240838" cy="6858000"/>
          </a:xfrm>
          <a:prstGeom prst="rect">
            <a:avLst/>
          </a:prstGeom>
          <a:noFill/>
          <a:ln w="9525">
            <a:noFill/>
            <a:miter lim="800000"/>
            <a:headEnd/>
            <a:tailEnd/>
          </a:ln>
        </p:spPr>
      </p:pic>
      <p:sp>
        <p:nvSpPr>
          <p:cNvPr id="7" name="Rectangle 4"/>
          <p:cNvSpPr>
            <a:spLocks noChangeArrowheads="1"/>
          </p:cNvSpPr>
          <p:nvPr/>
        </p:nvSpPr>
        <p:spPr bwMode="auto">
          <a:xfrm>
            <a:off x="1513188" y="183227"/>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Задача (вероятность) </a:t>
            </a:r>
            <a:r>
              <a:rPr lang="en-US" sz="3600" b="1" i="1" u="sng" dirty="0" smtClean="0">
                <a:solidFill>
                  <a:srgbClr val="002060"/>
                </a:solidFill>
                <a:latin typeface="Georgia" pitchFamily="18" charset="0"/>
              </a:rPr>
              <a:t> </a:t>
            </a:r>
            <a:r>
              <a:rPr lang="ru-RU" sz="3600" b="1" i="1" u="sng" dirty="0">
                <a:solidFill>
                  <a:srgbClr val="002060"/>
                </a:solidFill>
                <a:latin typeface="Georgia" pitchFamily="18" charset="0"/>
              </a:rPr>
              <a:t>за </a:t>
            </a:r>
            <a:r>
              <a:rPr lang="ru-RU" sz="3600" b="1" i="1" u="sng" dirty="0" smtClean="0">
                <a:solidFill>
                  <a:srgbClr val="002060"/>
                </a:solidFill>
                <a:latin typeface="Georgia" pitchFamily="18" charset="0"/>
              </a:rPr>
              <a:t>2</a:t>
            </a:r>
            <a:r>
              <a:rPr lang="en-US" sz="3600" b="1" i="1" u="sng" dirty="0" smtClean="0">
                <a:solidFill>
                  <a:srgbClr val="002060"/>
                </a:solidFill>
                <a:latin typeface="Georgia" pitchFamily="18" charset="0"/>
              </a:rPr>
              <a:t>00</a:t>
            </a:r>
            <a:endParaRPr lang="en-US" sz="3600" b="1" i="1" u="sng" dirty="0">
              <a:solidFill>
                <a:srgbClr val="002060"/>
              </a:solidFill>
              <a:latin typeface="Georgia" pitchFamily="18" charset="0"/>
            </a:endParaRPr>
          </a:p>
        </p:txBody>
      </p:sp>
      <p:graphicFrame>
        <p:nvGraphicFramePr>
          <p:cNvPr id="20487" name="Object 7"/>
          <p:cNvGraphicFramePr>
            <a:graphicFrameLocks noChangeAspect="1"/>
          </p:cNvGraphicFramePr>
          <p:nvPr>
            <p:extLst>
              <p:ext uri="{D42A27DB-BD31-4B8C-83A1-F6EECF244321}">
                <p14:modId xmlns="" xmlns:p14="http://schemas.microsoft.com/office/powerpoint/2010/main" val="1279201692"/>
              </p:ext>
            </p:extLst>
          </p:nvPr>
        </p:nvGraphicFramePr>
        <p:xfrm>
          <a:off x="3726770" y="4948691"/>
          <a:ext cx="2028825" cy="812800"/>
        </p:xfrm>
        <a:graphic>
          <a:graphicData uri="http://schemas.openxmlformats.org/presentationml/2006/ole">
            <p:oleObj spid="_x0000_s20523" name="Формула" r:id="rId6" imgW="291973" imgH="190417" progId="Equation.3">
              <p:embed/>
            </p:oleObj>
          </a:graphicData>
        </a:graphic>
      </p:graphicFrame>
      <p:sp>
        <p:nvSpPr>
          <p:cNvPr id="9" name="AutoShape 5">
            <a:hlinkClick r:id="rId4" action="ppaction://hlinksldjump"/>
          </p:cNvPr>
          <p:cNvSpPr>
            <a:spLocks noChangeArrowheads="1"/>
          </p:cNvSpPr>
          <p:nvPr/>
        </p:nvSpPr>
        <p:spPr bwMode="auto">
          <a:xfrm>
            <a:off x="8079621" y="6072862"/>
            <a:ext cx="736832"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10" name="TextBox 9"/>
          <p:cNvSpPr txBox="1"/>
          <p:nvPr/>
        </p:nvSpPr>
        <p:spPr>
          <a:xfrm>
            <a:off x="1935382" y="4845279"/>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sp>
        <p:nvSpPr>
          <p:cNvPr id="2" name="TextBox 1"/>
          <p:cNvSpPr txBox="1"/>
          <p:nvPr/>
        </p:nvSpPr>
        <p:spPr>
          <a:xfrm>
            <a:off x="413658" y="1522375"/>
            <a:ext cx="8512628" cy="2554545"/>
          </a:xfrm>
          <a:prstGeom prst="rect">
            <a:avLst/>
          </a:prstGeom>
          <a:noFill/>
        </p:spPr>
        <p:txBody>
          <a:bodyPr wrap="square" rtlCol="0">
            <a:spAutoFit/>
          </a:bodyPr>
          <a:lstStyle/>
          <a:p>
            <a:pPr algn="just"/>
            <a:r>
              <a:rPr lang="ru-RU" sz="3200" b="1" i="1" dirty="0" smtClean="0">
                <a:latin typeface="+mn-lt"/>
              </a:rPr>
              <a:t>  </a:t>
            </a:r>
            <a:r>
              <a:rPr lang="ru-RU" sz="3200" dirty="0" smtClean="0"/>
              <a:t>При производстве в среднем на каждые 1683 исправных насоса приходится 17 неисправных. Найдите вероятность того, что случайно выбранный насос окажется неисправным.</a:t>
            </a:r>
            <a:endParaRPr lang="ru-RU" sz="3200" i="1" dirty="0">
              <a:latin typeface="+mn-l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0487"/>
                                        </p:tgtEl>
                                        <p:attrNameLst>
                                          <p:attrName>style.visibility</p:attrName>
                                        </p:attrNameLst>
                                      </p:cBhvr>
                                      <p:to>
                                        <p:strVal val="visible"/>
                                      </p:to>
                                    </p:set>
                                    <p:animEffect transition="in" filter="wipe(left)">
                                      <p:cBhvr>
                                        <p:cTn id="7" dur="500"/>
                                        <p:tgtEl>
                                          <p:spTgt spid="204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172" name="Rectangle 124"/>
          <p:cNvSpPr>
            <a:spLocks noChangeArrowheads="1"/>
          </p:cNvSpPr>
          <p:nvPr/>
        </p:nvSpPr>
        <p:spPr bwMode="auto">
          <a:xfrm>
            <a:off x="3730625" y="3338513"/>
            <a:ext cx="3322638" cy="2263775"/>
          </a:xfrm>
          <a:prstGeom prst="rect">
            <a:avLst/>
          </a:prstGeom>
          <a:noFill/>
          <a:ln w="9525">
            <a:noFill/>
            <a:miter lim="800000"/>
            <a:headEnd/>
            <a:tailEnd/>
          </a:ln>
        </p:spPr>
        <p:txBody>
          <a:bodyPr wrap="none" anchor="ctr"/>
          <a:lstStyle/>
          <a:p>
            <a:endParaRPr lang="ru-RU"/>
          </a:p>
        </p:txBody>
      </p:sp>
      <p:sp>
        <p:nvSpPr>
          <p:cNvPr id="13315" name="Rectangle 119"/>
          <p:cNvSpPr>
            <a:spLocks noChangeArrowheads="1"/>
          </p:cNvSpPr>
          <p:nvPr/>
        </p:nvSpPr>
        <p:spPr bwMode="auto">
          <a:xfrm>
            <a:off x="465138" y="160338"/>
            <a:ext cx="1581150" cy="731837"/>
          </a:xfrm>
          <a:prstGeom prst="rect">
            <a:avLst/>
          </a:prstGeom>
          <a:solidFill>
            <a:srgbClr val="3366FF"/>
          </a:solidFill>
          <a:ln w="9525">
            <a:noFill/>
            <a:miter lim="800000"/>
            <a:headEnd/>
            <a:tailEnd/>
          </a:ln>
        </p:spPr>
        <p:txBody>
          <a:bodyPr wrap="none" anchor="ctr"/>
          <a:lstStyle/>
          <a:p>
            <a:endParaRPr lang="ru-RU"/>
          </a:p>
        </p:txBody>
      </p:sp>
      <p:sp>
        <p:nvSpPr>
          <p:cNvPr id="13316" name="Rectangle 120"/>
          <p:cNvSpPr>
            <a:spLocks noChangeArrowheads="1"/>
          </p:cNvSpPr>
          <p:nvPr/>
        </p:nvSpPr>
        <p:spPr bwMode="auto">
          <a:xfrm>
            <a:off x="2155825" y="166688"/>
            <a:ext cx="1581150" cy="731837"/>
          </a:xfrm>
          <a:prstGeom prst="rect">
            <a:avLst/>
          </a:prstGeom>
          <a:solidFill>
            <a:srgbClr val="3366FF"/>
          </a:solidFill>
          <a:ln w="9525">
            <a:noFill/>
            <a:miter lim="800000"/>
            <a:headEnd/>
            <a:tailEnd/>
          </a:ln>
        </p:spPr>
        <p:txBody>
          <a:bodyPr wrap="none" anchor="ctr"/>
          <a:lstStyle/>
          <a:p>
            <a:endParaRPr lang="ru-RU"/>
          </a:p>
        </p:txBody>
      </p:sp>
      <p:sp>
        <p:nvSpPr>
          <p:cNvPr id="13317" name="Rectangle 121"/>
          <p:cNvSpPr>
            <a:spLocks noChangeArrowheads="1"/>
          </p:cNvSpPr>
          <p:nvPr/>
        </p:nvSpPr>
        <p:spPr bwMode="auto">
          <a:xfrm>
            <a:off x="3803650" y="171450"/>
            <a:ext cx="1581150" cy="731838"/>
          </a:xfrm>
          <a:prstGeom prst="rect">
            <a:avLst/>
          </a:prstGeom>
          <a:solidFill>
            <a:srgbClr val="3366FF"/>
          </a:solidFill>
          <a:ln w="9525">
            <a:noFill/>
            <a:miter lim="800000"/>
            <a:headEnd/>
            <a:tailEnd/>
          </a:ln>
        </p:spPr>
        <p:txBody>
          <a:bodyPr wrap="none" anchor="ctr"/>
          <a:lstStyle/>
          <a:p>
            <a:endParaRPr lang="ru-RU"/>
          </a:p>
        </p:txBody>
      </p:sp>
      <p:sp>
        <p:nvSpPr>
          <p:cNvPr id="13318" name="Rectangle 122"/>
          <p:cNvSpPr>
            <a:spLocks noChangeArrowheads="1"/>
          </p:cNvSpPr>
          <p:nvPr/>
        </p:nvSpPr>
        <p:spPr bwMode="auto">
          <a:xfrm>
            <a:off x="5465763" y="176213"/>
            <a:ext cx="1581150" cy="731837"/>
          </a:xfrm>
          <a:prstGeom prst="rect">
            <a:avLst/>
          </a:prstGeom>
          <a:solidFill>
            <a:srgbClr val="3366FF"/>
          </a:solidFill>
          <a:ln w="9525">
            <a:noFill/>
            <a:miter lim="800000"/>
            <a:headEnd/>
            <a:tailEnd/>
          </a:ln>
        </p:spPr>
        <p:txBody>
          <a:bodyPr wrap="none" anchor="ctr"/>
          <a:lstStyle/>
          <a:p>
            <a:endParaRPr lang="ru-RU"/>
          </a:p>
        </p:txBody>
      </p:sp>
      <p:sp>
        <p:nvSpPr>
          <p:cNvPr id="13319" name="Rectangle 123"/>
          <p:cNvSpPr>
            <a:spLocks noChangeArrowheads="1"/>
          </p:cNvSpPr>
          <p:nvPr/>
        </p:nvSpPr>
        <p:spPr bwMode="auto">
          <a:xfrm>
            <a:off x="7127875" y="180975"/>
            <a:ext cx="1581150" cy="731838"/>
          </a:xfrm>
          <a:prstGeom prst="rect">
            <a:avLst/>
          </a:prstGeom>
          <a:solidFill>
            <a:srgbClr val="3366FF"/>
          </a:solidFill>
          <a:ln w="9525">
            <a:noFill/>
            <a:miter lim="800000"/>
            <a:headEnd/>
            <a:tailEnd/>
          </a:ln>
        </p:spPr>
        <p:txBody>
          <a:bodyPr wrap="none" anchor="ctr"/>
          <a:lstStyle/>
          <a:p>
            <a:endParaRPr lang="ru-RU"/>
          </a:p>
        </p:txBody>
      </p:sp>
      <p:sp>
        <p:nvSpPr>
          <p:cNvPr id="13320" name="Rectangle 94"/>
          <p:cNvSpPr>
            <a:spLocks noChangeArrowheads="1"/>
          </p:cNvSpPr>
          <p:nvPr/>
        </p:nvSpPr>
        <p:spPr bwMode="auto">
          <a:xfrm>
            <a:off x="2130425" y="2257425"/>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21" name="Rectangle 95"/>
          <p:cNvSpPr>
            <a:spLocks noChangeArrowheads="1"/>
          </p:cNvSpPr>
          <p:nvPr/>
        </p:nvSpPr>
        <p:spPr bwMode="auto">
          <a:xfrm>
            <a:off x="3790950" y="4516438"/>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22" name="Rectangle 96"/>
          <p:cNvSpPr>
            <a:spLocks noChangeArrowheads="1"/>
          </p:cNvSpPr>
          <p:nvPr/>
        </p:nvSpPr>
        <p:spPr bwMode="auto">
          <a:xfrm>
            <a:off x="5457825" y="1141413"/>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23" name="Rectangle 97"/>
          <p:cNvSpPr>
            <a:spLocks noChangeArrowheads="1"/>
          </p:cNvSpPr>
          <p:nvPr/>
        </p:nvSpPr>
        <p:spPr bwMode="auto">
          <a:xfrm>
            <a:off x="471488" y="4516438"/>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24" name="Rectangle 98"/>
          <p:cNvSpPr>
            <a:spLocks noChangeArrowheads="1"/>
          </p:cNvSpPr>
          <p:nvPr/>
        </p:nvSpPr>
        <p:spPr bwMode="auto">
          <a:xfrm>
            <a:off x="7116763" y="5638800"/>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25" name="Rectangle 99"/>
          <p:cNvSpPr>
            <a:spLocks noChangeArrowheads="1"/>
          </p:cNvSpPr>
          <p:nvPr/>
        </p:nvSpPr>
        <p:spPr bwMode="auto">
          <a:xfrm>
            <a:off x="7116763" y="3384550"/>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26" name="Rectangle 100"/>
          <p:cNvSpPr>
            <a:spLocks noChangeArrowheads="1"/>
          </p:cNvSpPr>
          <p:nvPr/>
        </p:nvSpPr>
        <p:spPr bwMode="auto">
          <a:xfrm>
            <a:off x="5457825" y="5638800"/>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27" name="Rectangle 101"/>
          <p:cNvSpPr>
            <a:spLocks noChangeArrowheads="1"/>
          </p:cNvSpPr>
          <p:nvPr/>
        </p:nvSpPr>
        <p:spPr bwMode="auto">
          <a:xfrm>
            <a:off x="3790950" y="5638800"/>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28" name="Rectangle 102"/>
          <p:cNvSpPr>
            <a:spLocks noChangeArrowheads="1"/>
          </p:cNvSpPr>
          <p:nvPr/>
        </p:nvSpPr>
        <p:spPr bwMode="auto">
          <a:xfrm>
            <a:off x="2130425" y="5638800"/>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29" name="Rectangle 103"/>
          <p:cNvSpPr>
            <a:spLocks noChangeArrowheads="1"/>
          </p:cNvSpPr>
          <p:nvPr/>
        </p:nvSpPr>
        <p:spPr bwMode="auto">
          <a:xfrm>
            <a:off x="471488" y="5638800"/>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30" name="Rectangle 104"/>
          <p:cNvSpPr>
            <a:spLocks noChangeArrowheads="1"/>
          </p:cNvSpPr>
          <p:nvPr/>
        </p:nvSpPr>
        <p:spPr bwMode="auto">
          <a:xfrm>
            <a:off x="5457825" y="4516438"/>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31" name="Rectangle 105"/>
          <p:cNvSpPr>
            <a:spLocks noChangeArrowheads="1"/>
          </p:cNvSpPr>
          <p:nvPr/>
        </p:nvSpPr>
        <p:spPr bwMode="auto">
          <a:xfrm>
            <a:off x="7116763" y="4516438"/>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32" name="Rectangle 106"/>
          <p:cNvSpPr>
            <a:spLocks noChangeArrowheads="1"/>
          </p:cNvSpPr>
          <p:nvPr/>
        </p:nvSpPr>
        <p:spPr bwMode="auto">
          <a:xfrm>
            <a:off x="2130425" y="4516438"/>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33" name="Rectangle 107"/>
          <p:cNvSpPr>
            <a:spLocks noChangeArrowheads="1"/>
          </p:cNvSpPr>
          <p:nvPr/>
        </p:nvSpPr>
        <p:spPr bwMode="auto">
          <a:xfrm>
            <a:off x="471488" y="3384550"/>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34" name="Rectangle 109"/>
          <p:cNvSpPr>
            <a:spLocks noChangeArrowheads="1"/>
          </p:cNvSpPr>
          <p:nvPr/>
        </p:nvSpPr>
        <p:spPr bwMode="auto">
          <a:xfrm>
            <a:off x="471488" y="1141413"/>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35" name="Rectangle 108"/>
          <p:cNvSpPr>
            <a:spLocks noChangeArrowheads="1"/>
          </p:cNvSpPr>
          <p:nvPr/>
        </p:nvSpPr>
        <p:spPr bwMode="auto">
          <a:xfrm>
            <a:off x="471488" y="2257425"/>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36" name="Rectangle 110"/>
          <p:cNvSpPr>
            <a:spLocks noChangeArrowheads="1"/>
          </p:cNvSpPr>
          <p:nvPr/>
        </p:nvSpPr>
        <p:spPr bwMode="auto">
          <a:xfrm>
            <a:off x="2130425" y="3384550"/>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37" name="Rectangle 111"/>
          <p:cNvSpPr>
            <a:spLocks noChangeArrowheads="1"/>
          </p:cNvSpPr>
          <p:nvPr/>
        </p:nvSpPr>
        <p:spPr bwMode="auto">
          <a:xfrm>
            <a:off x="2130425" y="1141413"/>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38" name="Rectangle 112"/>
          <p:cNvSpPr>
            <a:spLocks noChangeArrowheads="1"/>
          </p:cNvSpPr>
          <p:nvPr/>
        </p:nvSpPr>
        <p:spPr bwMode="auto">
          <a:xfrm>
            <a:off x="3790950" y="3384550"/>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39" name="Rectangle 113"/>
          <p:cNvSpPr>
            <a:spLocks noChangeArrowheads="1"/>
          </p:cNvSpPr>
          <p:nvPr/>
        </p:nvSpPr>
        <p:spPr bwMode="auto">
          <a:xfrm>
            <a:off x="3790950" y="2257425"/>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40" name="Rectangle 114"/>
          <p:cNvSpPr>
            <a:spLocks noChangeArrowheads="1"/>
          </p:cNvSpPr>
          <p:nvPr/>
        </p:nvSpPr>
        <p:spPr bwMode="auto">
          <a:xfrm>
            <a:off x="3790950" y="1141413"/>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41" name="Rectangle 115"/>
          <p:cNvSpPr>
            <a:spLocks noChangeArrowheads="1"/>
          </p:cNvSpPr>
          <p:nvPr/>
        </p:nvSpPr>
        <p:spPr bwMode="auto">
          <a:xfrm>
            <a:off x="5457825" y="3384550"/>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42" name="Rectangle 116"/>
          <p:cNvSpPr>
            <a:spLocks noChangeArrowheads="1"/>
          </p:cNvSpPr>
          <p:nvPr/>
        </p:nvSpPr>
        <p:spPr bwMode="auto">
          <a:xfrm>
            <a:off x="5457825" y="2257425"/>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43" name="Rectangle 117"/>
          <p:cNvSpPr>
            <a:spLocks noChangeArrowheads="1"/>
          </p:cNvSpPr>
          <p:nvPr/>
        </p:nvSpPr>
        <p:spPr bwMode="auto">
          <a:xfrm>
            <a:off x="7116763" y="2257425"/>
            <a:ext cx="1581150" cy="1050925"/>
          </a:xfrm>
          <a:prstGeom prst="rect">
            <a:avLst/>
          </a:prstGeom>
          <a:solidFill>
            <a:srgbClr val="3366FF"/>
          </a:solidFill>
          <a:ln w="9525">
            <a:noFill/>
            <a:miter lim="800000"/>
            <a:headEnd/>
            <a:tailEnd/>
          </a:ln>
        </p:spPr>
        <p:txBody>
          <a:bodyPr wrap="none" anchor="ctr"/>
          <a:lstStyle/>
          <a:p>
            <a:endParaRPr lang="ru-RU"/>
          </a:p>
        </p:txBody>
      </p:sp>
      <p:sp>
        <p:nvSpPr>
          <p:cNvPr id="13344" name="Rectangle 118"/>
          <p:cNvSpPr>
            <a:spLocks noChangeArrowheads="1"/>
          </p:cNvSpPr>
          <p:nvPr/>
        </p:nvSpPr>
        <p:spPr bwMode="auto">
          <a:xfrm>
            <a:off x="7116763" y="1141413"/>
            <a:ext cx="1581150" cy="1050925"/>
          </a:xfrm>
          <a:prstGeom prst="rect">
            <a:avLst/>
          </a:prstGeom>
          <a:solidFill>
            <a:srgbClr val="3366FF"/>
          </a:solidFill>
          <a:ln w="9525">
            <a:noFill/>
            <a:miter lim="800000"/>
            <a:headEnd/>
            <a:tailEnd/>
          </a:ln>
        </p:spPr>
        <p:txBody>
          <a:bodyPr wrap="none" anchor="ctr"/>
          <a:lstStyle/>
          <a:p>
            <a:endParaRPr lang="ru-RU"/>
          </a:p>
        </p:txBody>
      </p:sp>
      <p:sp>
        <p:nvSpPr>
          <p:cNvPr id="2112" name="Rectangle 64"/>
          <p:cNvSpPr>
            <a:spLocks noChangeAspect="1" noChangeArrowheads="1"/>
          </p:cNvSpPr>
          <p:nvPr/>
        </p:nvSpPr>
        <p:spPr bwMode="auto">
          <a:xfrm>
            <a:off x="471488" y="1141413"/>
            <a:ext cx="1581150" cy="1052512"/>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5" action="ppaction://hlinksldjump"/>
              </a:rPr>
              <a:t>100</a:t>
            </a:r>
            <a:endParaRPr lang="en-US" sz="3200" b="1">
              <a:solidFill>
                <a:schemeClr val="bg1"/>
              </a:solidFill>
              <a:effectLst>
                <a:outerShdw blurRad="38100" dist="38100" dir="2700000" algn="tl">
                  <a:srgbClr val="000000"/>
                </a:outerShdw>
              </a:effectLst>
            </a:endParaRPr>
          </a:p>
        </p:txBody>
      </p:sp>
      <p:sp>
        <p:nvSpPr>
          <p:cNvPr id="2114" name="Rectangle 66"/>
          <p:cNvSpPr>
            <a:spLocks noChangeAspect="1" noChangeArrowheads="1"/>
          </p:cNvSpPr>
          <p:nvPr/>
        </p:nvSpPr>
        <p:spPr bwMode="auto">
          <a:xfrm>
            <a:off x="471488" y="2257425"/>
            <a:ext cx="1581150" cy="1052513"/>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6" action="ppaction://hlinksldjump"/>
              </a:rPr>
              <a:t>200</a:t>
            </a:r>
            <a:endParaRPr lang="en-US" sz="3200" b="1">
              <a:solidFill>
                <a:schemeClr val="bg1"/>
              </a:solidFill>
              <a:effectLst>
                <a:outerShdw blurRad="38100" dist="38100" dir="2700000" algn="tl">
                  <a:srgbClr val="000000"/>
                </a:outerShdw>
              </a:effectLst>
            </a:endParaRPr>
          </a:p>
        </p:txBody>
      </p:sp>
      <p:sp>
        <p:nvSpPr>
          <p:cNvPr id="2115" name="Rectangle 67"/>
          <p:cNvSpPr>
            <a:spLocks noChangeAspect="1" noChangeArrowheads="1"/>
          </p:cNvSpPr>
          <p:nvPr/>
        </p:nvSpPr>
        <p:spPr bwMode="auto">
          <a:xfrm>
            <a:off x="471488" y="3384550"/>
            <a:ext cx="1581150" cy="1052513"/>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7" action="ppaction://hlinksldjump"/>
              </a:rPr>
              <a:t>300</a:t>
            </a:r>
            <a:endParaRPr lang="en-US" sz="3200" b="1">
              <a:solidFill>
                <a:schemeClr val="bg1"/>
              </a:solidFill>
              <a:effectLst>
                <a:outerShdw blurRad="38100" dist="38100" dir="2700000" algn="tl">
                  <a:srgbClr val="000000"/>
                </a:outerShdw>
              </a:effectLst>
            </a:endParaRPr>
          </a:p>
        </p:txBody>
      </p:sp>
      <p:sp>
        <p:nvSpPr>
          <p:cNvPr id="2116" name="Rectangle 68"/>
          <p:cNvSpPr>
            <a:spLocks noChangeAspect="1" noChangeArrowheads="1"/>
          </p:cNvSpPr>
          <p:nvPr/>
        </p:nvSpPr>
        <p:spPr bwMode="auto">
          <a:xfrm>
            <a:off x="471488" y="4516438"/>
            <a:ext cx="1581150" cy="1052512"/>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8" action="ppaction://hlinksldjump"/>
              </a:rPr>
              <a:t>400</a:t>
            </a:r>
            <a:endParaRPr lang="en-US" sz="3200" b="1">
              <a:solidFill>
                <a:schemeClr val="bg1"/>
              </a:solidFill>
              <a:effectLst>
                <a:outerShdw blurRad="38100" dist="38100" dir="2700000" algn="tl">
                  <a:srgbClr val="000000"/>
                </a:outerShdw>
              </a:effectLst>
            </a:endParaRPr>
          </a:p>
        </p:txBody>
      </p:sp>
      <p:sp>
        <p:nvSpPr>
          <p:cNvPr id="2117" name="Rectangle 69"/>
          <p:cNvSpPr>
            <a:spLocks noChangeAspect="1" noChangeArrowheads="1"/>
          </p:cNvSpPr>
          <p:nvPr/>
        </p:nvSpPr>
        <p:spPr bwMode="auto">
          <a:xfrm>
            <a:off x="471488" y="5638800"/>
            <a:ext cx="1581150" cy="1052513"/>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9" action="ppaction://hlinksldjump"/>
              </a:rPr>
              <a:t>500</a:t>
            </a:r>
            <a:endParaRPr lang="en-US" sz="3200" b="1">
              <a:solidFill>
                <a:schemeClr val="bg1"/>
              </a:solidFill>
              <a:effectLst>
                <a:outerShdw blurRad="38100" dist="38100" dir="2700000" algn="tl">
                  <a:srgbClr val="000000"/>
                </a:outerShdw>
              </a:effectLst>
            </a:endParaRPr>
          </a:p>
        </p:txBody>
      </p:sp>
      <p:sp>
        <p:nvSpPr>
          <p:cNvPr id="2118" name="Rectangle 70"/>
          <p:cNvSpPr>
            <a:spLocks noChangeAspect="1" noChangeArrowheads="1"/>
          </p:cNvSpPr>
          <p:nvPr/>
        </p:nvSpPr>
        <p:spPr bwMode="auto">
          <a:xfrm>
            <a:off x="2130425" y="1141413"/>
            <a:ext cx="1581150" cy="1052512"/>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10" action="ppaction://hlinksldjump"/>
              </a:rPr>
              <a:t>100</a:t>
            </a:r>
            <a:endParaRPr lang="en-US" sz="3200" b="1">
              <a:solidFill>
                <a:schemeClr val="bg1"/>
              </a:solidFill>
              <a:effectLst>
                <a:outerShdw blurRad="38100" dist="38100" dir="2700000" algn="tl">
                  <a:srgbClr val="000000"/>
                </a:outerShdw>
              </a:effectLst>
            </a:endParaRPr>
          </a:p>
        </p:txBody>
      </p:sp>
      <p:sp>
        <p:nvSpPr>
          <p:cNvPr id="2119" name="Rectangle 71"/>
          <p:cNvSpPr>
            <a:spLocks noChangeAspect="1" noChangeArrowheads="1"/>
          </p:cNvSpPr>
          <p:nvPr/>
        </p:nvSpPr>
        <p:spPr bwMode="auto">
          <a:xfrm>
            <a:off x="2130425" y="2257425"/>
            <a:ext cx="1581150" cy="1052513"/>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11" action="ppaction://hlinksldjump"/>
              </a:rPr>
              <a:t>200</a:t>
            </a:r>
            <a:endParaRPr lang="en-US" sz="3200" b="1">
              <a:solidFill>
                <a:schemeClr val="bg1"/>
              </a:solidFill>
              <a:effectLst>
                <a:outerShdw blurRad="38100" dist="38100" dir="2700000" algn="tl">
                  <a:srgbClr val="000000"/>
                </a:outerShdw>
              </a:effectLst>
            </a:endParaRPr>
          </a:p>
        </p:txBody>
      </p:sp>
      <p:sp>
        <p:nvSpPr>
          <p:cNvPr id="2120" name="Rectangle 72"/>
          <p:cNvSpPr>
            <a:spLocks noChangeAspect="1" noChangeArrowheads="1"/>
          </p:cNvSpPr>
          <p:nvPr/>
        </p:nvSpPr>
        <p:spPr bwMode="auto">
          <a:xfrm>
            <a:off x="2130425" y="3384550"/>
            <a:ext cx="1581150" cy="1052513"/>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12" action="ppaction://hlinksldjump"/>
              </a:rPr>
              <a:t>300</a:t>
            </a:r>
            <a:endParaRPr lang="en-US" sz="3200" b="1">
              <a:solidFill>
                <a:schemeClr val="bg1"/>
              </a:solidFill>
              <a:effectLst>
                <a:outerShdw blurRad="38100" dist="38100" dir="2700000" algn="tl">
                  <a:srgbClr val="000000"/>
                </a:outerShdw>
              </a:effectLst>
            </a:endParaRPr>
          </a:p>
        </p:txBody>
      </p:sp>
      <p:sp>
        <p:nvSpPr>
          <p:cNvPr id="2121" name="Rectangle 73"/>
          <p:cNvSpPr>
            <a:spLocks noChangeAspect="1" noChangeArrowheads="1"/>
          </p:cNvSpPr>
          <p:nvPr/>
        </p:nvSpPr>
        <p:spPr bwMode="auto">
          <a:xfrm>
            <a:off x="2130425" y="4516438"/>
            <a:ext cx="1581150" cy="1052512"/>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13" action="ppaction://hlinksldjump"/>
              </a:rPr>
              <a:t>400</a:t>
            </a:r>
            <a:endParaRPr lang="en-US" sz="3200" b="1">
              <a:solidFill>
                <a:schemeClr val="bg1"/>
              </a:solidFill>
              <a:effectLst>
                <a:outerShdw blurRad="38100" dist="38100" dir="2700000" algn="tl">
                  <a:srgbClr val="000000"/>
                </a:outerShdw>
              </a:effectLst>
            </a:endParaRPr>
          </a:p>
        </p:txBody>
      </p:sp>
      <p:sp>
        <p:nvSpPr>
          <p:cNvPr id="2122" name="Rectangle 74"/>
          <p:cNvSpPr>
            <a:spLocks noChangeAspect="1" noChangeArrowheads="1"/>
          </p:cNvSpPr>
          <p:nvPr/>
        </p:nvSpPr>
        <p:spPr bwMode="auto">
          <a:xfrm>
            <a:off x="2130425" y="5638800"/>
            <a:ext cx="1581150" cy="1052513"/>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14" action="ppaction://hlinksldjump"/>
              </a:rPr>
              <a:t>500</a:t>
            </a:r>
            <a:endParaRPr lang="en-US" sz="3200" b="1">
              <a:solidFill>
                <a:schemeClr val="bg1"/>
              </a:solidFill>
              <a:effectLst>
                <a:outerShdw blurRad="38100" dist="38100" dir="2700000" algn="tl">
                  <a:srgbClr val="000000"/>
                </a:outerShdw>
              </a:effectLst>
            </a:endParaRPr>
          </a:p>
        </p:txBody>
      </p:sp>
      <p:sp>
        <p:nvSpPr>
          <p:cNvPr id="2123" name="Rectangle 75"/>
          <p:cNvSpPr>
            <a:spLocks noChangeAspect="1" noChangeArrowheads="1"/>
          </p:cNvSpPr>
          <p:nvPr/>
        </p:nvSpPr>
        <p:spPr bwMode="auto">
          <a:xfrm>
            <a:off x="3790950" y="1141413"/>
            <a:ext cx="1581150" cy="1052512"/>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15" action="ppaction://hlinksldjump"/>
              </a:rPr>
              <a:t>100</a:t>
            </a:r>
            <a:endParaRPr lang="en-US" sz="3200" b="1">
              <a:solidFill>
                <a:schemeClr val="bg1"/>
              </a:solidFill>
              <a:effectLst>
                <a:outerShdw blurRad="38100" dist="38100" dir="2700000" algn="tl">
                  <a:srgbClr val="000000"/>
                </a:outerShdw>
              </a:effectLst>
            </a:endParaRPr>
          </a:p>
        </p:txBody>
      </p:sp>
      <p:sp>
        <p:nvSpPr>
          <p:cNvPr id="2124" name="Rectangle 76"/>
          <p:cNvSpPr>
            <a:spLocks noChangeAspect="1" noChangeArrowheads="1"/>
          </p:cNvSpPr>
          <p:nvPr/>
        </p:nvSpPr>
        <p:spPr bwMode="auto">
          <a:xfrm>
            <a:off x="3790950" y="2257425"/>
            <a:ext cx="1581150" cy="1052513"/>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16" action="ppaction://hlinksldjump"/>
              </a:rPr>
              <a:t>200</a:t>
            </a:r>
            <a:endParaRPr lang="en-US" sz="3200" b="1">
              <a:solidFill>
                <a:schemeClr val="bg1"/>
              </a:solidFill>
              <a:effectLst>
                <a:outerShdw blurRad="38100" dist="38100" dir="2700000" algn="tl">
                  <a:srgbClr val="000000"/>
                </a:outerShdw>
              </a:effectLst>
            </a:endParaRPr>
          </a:p>
        </p:txBody>
      </p:sp>
      <p:sp>
        <p:nvSpPr>
          <p:cNvPr id="2125" name="Rectangle 77"/>
          <p:cNvSpPr>
            <a:spLocks noChangeAspect="1" noChangeArrowheads="1"/>
          </p:cNvSpPr>
          <p:nvPr/>
        </p:nvSpPr>
        <p:spPr bwMode="auto">
          <a:xfrm>
            <a:off x="3790950" y="3384550"/>
            <a:ext cx="1581150" cy="1052513"/>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dirty="0">
                <a:solidFill>
                  <a:schemeClr val="bg1"/>
                </a:solidFill>
                <a:effectLst>
                  <a:outerShdw blurRad="38100" dist="38100" dir="2700000" algn="tl">
                    <a:srgbClr val="000000"/>
                  </a:outerShdw>
                </a:effectLst>
                <a:hlinkClick r:id="rId17" action="ppaction://hlinksldjump"/>
              </a:rPr>
              <a:t>300</a:t>
            </a:r>
            <a:endParaRPr lang="en-US" sz="3200" b="1" dirty="0">
              <a:solidFill>
                <a:schemeClr val="bg1"/>
              </a:solidFill>
              <a:effectLst>
                <a:outerShdw blurRad="38100" dist="38100" dir="2700000" algn="tl">
                  <a:srgbClr val="000000"/>
                </a:outerShdw>
              </a:effectLst>
            </a:endParaRPr>
          </a:p>
        </p:txBody>
      </p:sp>
      <p:sp>
        <p:nvSpPr>
          <p:cNvPr id="2126" name="Rectangle 78"/>
          <p:cNvSpPr>
            <a:spLocks noChangeAspect="1" noChangeArrowheads="1"/>
          </p:cNvSpPr>
          <p:nvPr/>
        </p:nvSpPr>
        <p:spPr bwMode="auto">
          <a:xfrm>
            <a:off x="3790950" y="4516438"/>
            <a:ext cx="1581150" cy="1052512"/>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18" action="ppaction://hlinksldjump"/>
              </a:rPr>
              <a:t>400</a:t>
            </a:r>
            <a:endParaRPr lang="en-US" sz="3200" b="1">
              <a:solidFill>
                <a:schemeClr val="bg1"/>
              </a:solidFill>
              <a:effectLst>
                <a:outerShdw blurRad="38100" dist="38100" dir="2700000" algn="tl">
                  <a:srgbClr val="000000"/>
                </a:outerShdw>
              </a:effectLst>
            </a:endParaRPr>
          </a:p>
        </p:txBody>
      </p:sp>
      <p:sp>
        <p:nvSpPr>
          <p:cNvPr id="2127" name="Rectangle 79"/>
          <p:cNvSpPr>
            <a:spLocks noChangeAspect="1" noChangeArrowheads="1"/>
          </p:cNvSpPr>
          <p:nvPr/>
        </p:nvSpPr>
        <p:spPr bwMode="auto">
          <a:xfrm>
            <a:off x="3790950" y="5638800"/>
            <a:ext cx="1581150" cy="1052513"/>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19" action="ppaction://hlinksldjump"/>
              </a:rPr>
              <a:t>500</a:t>
            </a:r>
            <a:endParaRPr lang="en-US" sz="3200" b="1">
              <a:solidFill>
                <a:schemeClr val="bg1"/>
              </a:solidFill>
              <a:effectLst>
                <a:outerShdw blurRad="38100" dist="38100" dir="2700000" algn="tl">
                  <a:srgbClr val="000000"/>
                </a:outerShdw>
              </a:effectLst>
            </a:endParaRPr>
          </a:p>
        </p:txBody>
      </p:sp>
      <p:sp>
        <p:nvSpPr>
          <p:cNvPr id="2128" name="Rectangle 80"/>
          <p:cNvSpPr>
            <a:spLocks noChangeAspect="1" noChangeArrowheads="1"/>
          </p:cNvSpPr>
          <p:nvPr/>
        </p:nvSpPr>
        <p:spPr bwMode="auto">
          <a:xfrm>
            <a:off x="5457825" y="1141413"/>
            <a:ext cx="1581150" cy="1052512"/>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dirty="0">
                <a:solidFill>
                  <a:schemeClr val="bg1"/>
                </a:solidFill>
                <a:effectLst>
                  <a:outerShdw blurRad="38100" dist="38100" dir="2700000" algn="tl">
                    <a:srgbClr val="000000"/>
                  </a:outerShdw>
                </a:effectLst>
                <a:hlinkClick r:id="rId20" action="ppaction://hlinksldjump"/>
              </a:rPr>
              <a:t>100</a:t>
            </a:r>
            <a:endParaRPr lang="en-US" sz="3200" b="1" dirty="0">
              <a:solidFill>
                <a:schemeClr val="bg1"/>
              </a:solidFill>
              <a:effectLst>
                <a:outerShdw blurRad="38100" dist="38100" dir="2700000" algn="tl">
                  <a:srgbClr val="000000"/>
                </a:outerShdw>
              </a:effectLst>
            </a:endParaRPr>
          </a:p>
        </p:txBody>
      </p:sp>
      <p:sp>
        <p:nvSpPr>
          <p:cNvPr id="2129" name="Rectangle 81"/>
          <p:cNvSpPr>
            <a:spLocks noChangeAspect="1" noChangeArrowheads="1"/>
          </p:cNvSpPr>
          <p:nvPr/>
        </p:nvSpPr>
        <p:spPr bwMode="auto">
          <a:xfrm>
            <a:off x="5457825" y="2257425"/>
            <a:ext cx="1581150" cy="1052513"/>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21" action="ppaction://hlinksldjump"/>
              </a:rPr>
              <a:t>200</a:t>
            </a:r>
            <a:endParaRPr lang="en-US" sz="3200" b="1">
              <a:solidFill>
                <a:schemeClr val="bg1"/>
              </a:solidFill>
              <a:effectLst>
                <a:outerShdw blurRad="38100" dist="38100" dir="2700000" algn="tl">
                  <a:srgbClr val="000000"/>
                </a:outerShdw>
              </a:effectLst>
            </a:endParaRPr>
          </a:p>
        </p:txBody>
      </p:sp>
      <p:sp>
        <p:nvSpPr>
          <p:cNvPr id="2130" name="Rectangle 82"/>
          <p:cNvSpPr>
            <a:spLocks noChangeAspect="1" noChangeArrowheads="1"/>
          </p:cNvSpPr>
          <p:nvPr/>
        </p:nvSpPr>
        <p:spPr bwMode="auto">
          <a:xfrm>
            <a:off x="5457825" y="3384550"/>
            <a:ext cx="1581150" cy="1052513"/>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22" action="ppaction://hlinksldjump"/>
              </a:rPr>
              <a:t>300</a:t>
            </a:r>
            <a:endParaRPr lang="en-US" sz="3200" b="1">
              <a:solidFill>
                <a:schemeClr val="bg1"/>
              </a:solidFill>
              <a:effectLst>
                <a:outerShdw blurRad="38100" dist="38100" dir="2700000" algn="tl">
                  <a:srgbClr val="000000"/>
                </a:outerShdw>
              </a:effectLst>
            </a:endParaRPr>
          </a:p>
        </p:txBody>
      </p:sp>
      <p:sp>
        <p:nvSpPr>
          <p:cNvPr id="2131" name="Rectangle 83"/>
          <p:cNvSpPr>
            <a:spLocks noChangeAspect="1" noChangeArrowheads="1"/>
          </p:cNvSpPr>
          <p:nvPr/>
        </p:nvSpPr>
        <p:spPr bwMode="auto">
          <a:xfrm>
            <a:off x="5457825" y="4516438"/>
            <a:ext cx="1581150" cy="1052512"/>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23" action="ppaction://hlinksldjump"/>
              </a:rPr>
              <a:t>400</a:t>
            </a:r>
            <a:endParaRPr lang="en-US" sz="3200" b="1">
              <a:solidFill>
                <a:schemeClr val="bg1"/>
              </a:solidFill>
              <a:effectLst>
                <a:outerShdw blurRad="38100" dist="38100" dir="2700000" algn="tl">
                  <a:srgbClr val="000000"/>
                </a:outerShdw>
              </a:effectLst>
            </a:endParaRPr>
          </a:p>
        </p:txBody>
      </p:sp>
      <p:sp>
        <p:nvSpPr>
          <p:cNvPr id="2132" name="Rectangle 84"/>
          <p:cNvSpPr>
            <a:spLocks noChangeAspect="1" noChangeArrowheads="1"/>
          </p:cNvSpPr>
          <p:nvPr/>
        </p:nvSpPr>
        <p:spPr bwMode="auto">
          <a:xfrm>
            <a:off x="5457825" y="5638800"/>
            <a:ext cx="1581150" cy="1052513"/>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24" action="ppaction://hlinksldjump"/>
              </a:rPr>
              <a:t>500</a:t>
            </a:r>
            <a:endParaRPr lang="en-US" sz="3200" b="1">
              <a:solidFill>
                <a:schemeClr val="bg1"/>
              </a:solidFill>
              <a:effectLst>
                <a:outerShdw blurRad="38100" dist="38100" dir="2700000" algn="tl">
                  <a:srgbClr val="000000"/>
                </a:outerShdw>
              </a:effectLst>
            </a:endParaRPr>
          </a:p>
        </p:txBody>
      </p:sp>
      <p:sp>
        <p:nvSpPr>
          <p:cNvPr id="2133" name="Rectangle 85"/>
          <p:cNvSpPr>
            <a:spLocks noChangeAspect="1" noChangeArrowheads="1"/>
          </p:cNvSpPr>
          <p:nvPr/>
        </p:nvSpPr>
        <p:spPr bwMode="auto">
          <a:xfrm>
            <a:off x="7116763" y="1141413"/>
            <a:ext cx="1581150" cy="1052512"/>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25" action="ppaction://hlinksldjump"/>
              </a:rPr>
              <a:t>100</a:t>
            </a:r>
            <a:endParaRPr lang="en-US" sz="3200" b="1">
              <a:solidFill>
                <a:schemeClr val="bg1"/>
              </a:solidFill>
              <a:effectLst>
                <a:outerShdw blurRad="38100" dist="38100" dir="2700000" algn="tl">
                  <a:srgbClr val="000000"/>
                </a:outerShdw>
              </a:effectLst>
            </a:endParaRPr>
          </a:p>
        </p:txBody>
      </p:sp>
      <p:sp>
        <p:nvSpPr>
          <p:cNvPr id="2134" name="Rectangle 86"/>
          <p:cNvSpPr>
            <a:spLocks noChangeAspect="1" noChangeArrowheads="1"/>
          </p:cNvSpPr>
          <p:nvPr/>
        </p:nvSpPr>
        <p:spPr bwMode="auto">
          <a:xfrm>
            <a:off x="7116763" y="2257425"/>
            <a:ext cx="1581150" cy="1052513"/>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26" action="ppaction://hlinksldjump"/>
              </a:rPr>
              <a:t>200</a:t>
            </a:r>
            <a:endParaRPr lang="en-US" sz="3200" b="1">
              <a:solidFill>
                <a:schemeClr val="bg1"/>
              </a:solidFill>
              <a:effectLst>
                <a:outerShdw blurRad="38100" dist="38100" dir="2700000" algn="tl">
                  <a:srgbClr val="000000"/>
                </a:outerShdw>
              </a:effectLst>
            </a:endParaRPr>
          </a:p>
        </p:txBody>
      </p:sp>
      <p:sp>
        <p:nvSpPr>
          <p:cNvPr id="2135" name="Rectangle 87"/>
          <p:cNvSpPr>
            <a:spLocks noChangeAspect="1" noChangeArrowheads="1"/>
          </p:cNvSpPr>
          <p:nvPr/>
        </p:nvSpPr>
        <p:spPr bwMode="auto">
          <a:xfrm>
            <a:off x="7116763" y="3384550"/>
            <a:ext cx="1581150" cy="1052513"/>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27" action="ppaction://hlinksldjump"/>
              </a:rPr>
              <a:t>300</a:t>
            </a:r>
            <a:endParaRPr lang="en-US" sz="3200" b="1">
              <a:solidFill>
                <a:schemeClr val="bg1"/>
              </a:solidFill>
              <a:effectLst>
                <a:outerShdw blurRad="38100" dist="38100" dir="2700000" algn="tl">
                  <a:srgbClr val="000000"/>
                </a:outerShdw>
              </a:effectLst>
            </a:endParaRPr>
          </a:p>
        </p:txBody>
      </p:sp>
      <p:sp>
        <p:nvSpPr>
          <p:cNvPr id="2136" name="Rectangle 88"/>
          <p:cNvSpPr>
            <a:spLocks noChangeAspect="1" noChangeArrowheads="1"/>
          </p:cNvSpPr>
          <p:nvPr/>
        </p:nvSpPr>
        <p:spPr bwMode="auto">
          <a:xfrm>
            <a:off x="7116763" y="4516438"/>
            <a:ext cx="1581150" cy="1052512"/>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28" action="ppaction://hlinksldjump"/>
              </a:rPr>
              <a:t>400</a:t>
            </a:r>
            <a:endParaRPr lang="en-US" sz="3200" b="1">
              <a:solidFill>
                <a:schemeClr val="bg1"/>
              </a:solidFill>
              <a:effectLst>
                <a:outerShdw blurRad="38100" dist="38100" dir="2700000" algn="tl">
                  <a:srgbClr val="000000"/>
                </a:outerShdw>
              </a:effectLst>
            </a:endParaRPr>
          </a:p>
        </p:txBody>
      </p:sp>
      <p:sp>
        <p:nvSpPr>
          <p:cNvPr id="2137" name="Rectangle 89"/>
          <p:cNvSpPr>
            <a:spLocks noChangeAspect="1" noChangeArrowheads="1"/>
          </p:cNvSpPr>
          <p:nvPr/>
        </p:nvSpPr>
        <p:spPr bwMode="auto">
          <a:xfrm>
            <a:off x="7116763" y="5638800"/>
            <a:ext cx="1581150" cy="1052513"/>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en-US" sz="3200" b="1">
                <a:solidFill>
                  <a:schemeClr val="bg1"/>
                </a:solidFill>
                <a:effectLst>
                  <a:outerShdw blurRad="38100" dist="38100" dir="2700000" algn="tl">
                    <a:srgbClr val="000000"/>
                  </a:outerShdw>
                </a:effectLst>
                <a:hlinkClick r:id="rId29" action="ppaction://hlinksldjump"/>
              </a:rPr>
              <a:t>500</a:t>
            </a:r>
            <a:endParaRPr lang="en-US" sz="3200" b="1">
              <a:solidFill>
                <a:schemeClr val="bg1"/>
              </a:solidFill>
              <a:effectLst>
                <a:outerShdw blurRad="38100" dist="38100" dir="2700000" algn="tl">
                  <a:srgbClr val="000000"/>
                </a:outerShdw>
              </a:effectLst>
            </a:endParaRPr>
          </a:p>
        </p:txBody>
      </p:sp>
      <p:sp>
        <p:nvSpPr>
          <p:cNvPr id="2113" name="Rectangle 65">
            <a:hlinkClick r:id="" action="ppaction://hlinkshowjump?jump=nextslide"/>
          </p:cNvPr>
          <p:cNvSpPr>
            <a:spLocks noChangeAspect="1" noChangeArrowheads="1"/>
          </p:cNvSpPr>
          <p:nvPr/>
        </p:nvSpPr>
        <p:spPr bwMode="auto">
          <a:xfrm>
            <a:off x="471488" y="180976"/>
            <a:ext cx="1581150" cy="731837"/>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ru-RU" sz="2000" b="1" dirty="0">
                <a:solidFill>
                  <a:srgbClr val="FFFF00"/>
                </a:solidFill>
                <a:effectLst>
                  <a:outerShdw blurRad="38100" dist="38100" dir="2700000" algn="tl">
                    <a:srgbClr val="000000"/>
                  </a:outerShdw>
                </a:effectLst>
              </a:rPr>
              <a:t>Уравнения</a:t>
            </a:r>
            <a:endParaRPr lang="en-US" sz="2000" b="1" dirty="0">
              <a:solidFill>
                <a:srgbClr val="FFFF00"/>
              </a:solidFill>
              <a:effectLst>
                <a:outerShdw blurRad="38100" dist="38100" dir="2700000" algn="tl">
                  <a:srgbClr val="000000"/>
                </a:outerShdw>
              </a:effectLst>
            </a:endParaRPr>
          </a:p>
        </p:txBody>
      </p:sp>
      <p:sp>
        <p:nvSpPr>
          <p:cNvPr id="2138" name="Rectangle 90">
            <a:hlinkClick r:id="" action="ppaction://hlinkshowjump?jump=nextslide"/>
          </p:cNvPr>
          <p:cNvSpPr>
            <a:spLocks noChangeAspect="1" noChangeArrowheads="1"/>
          </p:cNvSpPr>
          <p:nvPr/>
        </p:nvSpPr>
        <p:spPr bwMode="auto">
          <a:xfrm>
            <a:off x="2143125" y="166688"/>
            <a:ext cx="1581150" cy="731837"/>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ru-RU" sz="2000" b="1" dirty="0" smtClean="0">
                <a:solidFill>
                  <a:srgbClr val="FFFF00"/>
                </a:solidFill>
                <a:effectLst>
                  <a:outerShdw blurRad="38100" dist="38100" dir="2700000" algn="tl">
                    <a:srgbClr val="000000"/>
                  </a:outerShdw>
                </a:effectLst>
              </a:rPr>
              <a:t>Вычисли </a:t>
            </a:r>
          </a:p>
          <a:p>
            <a:pPr algn="ctr">
              <a:defRPr/>
            </a:pPr>
            <a:r>
              <a:rPr lang="ru-RU" sz="2000" b="1" dirty="0" smtClean="0">
                <a:solidFill>
                  <a:srgbClr val="FFFF00"/>
                </a:solidFill>
                <a:effectLst>
                  <a:outerShdw blurRad="38100" dist="38100" dir="2700000" algn="tl">
                    <a:srgbClr val="000000"/>
                  </a:outerShdw>
                </a:effectLst>
              </a:rPr>
              <a:t>по формуле</a:t>
            </a:r>
            <a:endParaRPr lang="en-US" sz="2000" b="1" dirty="0">
              <a:solidFill>
                <a:srgbClr val="FFFF00"/>
              </a:solidFill>
              <a:effectLst>
                <a:outerShdw blurRad="38100" dist="38100" dir="2700000" algn="tl">
                  <a:srgbClr val="000000"/>
                </a:outerShdw>
              </a:effectLst>
            </a:endParaRPr>
          </a:p>
        </p:txBody>
      </p:sp>
      <p:sp>
        <p:nvSpPr>
          <p:cNvPr id="2139" name="Rectangle 91">
            <a:hlinkClick r:id="" action="ppaction://hlinkshowjump?jump=nextslide"/>
          </p:cNvPr>
          <p:cNvSpPr>
            <a:spLocks noChangeAspect="1" noChangeArrowheads="1"/>
          </p:cNvSpPr>
          <p:nvPr/>
        </p:nvSpPr>
        <p:spPr bwMode="auto">
          <a:xfrm>
            <a:off x="3797300" y="166688"/>
            <a:ext cx="1581150" cy="731837"/>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ru-RU" sz="2000" b="1" dirty="0" smtClean="0">
                <a:solidFill>
                  <a:srgbClr val="FFFF00"/>
                </a:solidFill>
                <a:effectLst>
                  <a:outerShdw blurRad="38100" dist="38100" dir="2700000" algn="tl">
                    <a:srgbClr val="000000"/>
                  </a:outerShdw>
                </a:effectLst>
              </a:rPr>
              <a:t>Вычислите</a:t>
            </a:r>
            <a:endParaRPr lang="en-US" sz="2000" b="1" dirty="0">
              <a:solidFill>
                <a:srgbClr val="FFFF00"/>
              </a:solidFill>
              <a:effectLst>
                <a:outerShdw blurRad="38100" dist="38100" dir="2700000" algn="tl">
                  <a:srgbClr val="000000"/>
                </a:outerShdw>
              </a:effectLst>
            </a:endParaRPr>
          </a:p>
        </p:txBody>
      </p:sp>
      <p:sp>
        <p:nvSpPr>
          <p:cNvPr id="2140" name="Rectangle 92">
            <a:hlinkClick r:id="" action="ppaction://hlinkshowjump?jump=nextslide"/>
          </p:cNvPr>
          <p:cNvSpPr>
            <a:spLocks noChangeAspect="1" noChangeArrowheads="1"/>
          </p:cNvSpPr>
          <p:nvPr/>
        </p:nvSpPr>
        <p:spPr bwMode="auto">
          <a:xfrm>
            <a:off x="5546725" y="173038"/>
            <a:ext cx="1581150" cy="731837"/>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ru-RU" sz="2000" b="1" dirty="0" smtClean="0">
                <a:solidFill>
                  <a:srgbClr val="FFFF00"/>
                </a:solidFill>
                <a:effectLst>
                  <a:outerShdw blurRad="38100" dist="38100" dir="2700000" algn="tl">
                    <a:srgbClr val="000000"/>
                  </a:outerShdw>
                </a:effectLst>
              </a:rPr>
              <a:t>Задача </a:t>
            </a:r>
          </a:p>
          <a:p>
            <a:pPr algn="ctr">
              <a:defRPr/>
            </a:pPr>
            <a:r>
              <a:rPr lang="ru-RU" sz="2000" b="1" dirty="0" smtClean="0">
                <a:solidFill>
                  <a:srgbClr val="FFFF00"/>
                </a:solidFill>
                <a:effectLst>
                  <a:outerShdw blurRad="38100" dist="38100" dir="2700000" algn="tl">
                    <a:srgbClr val="000000"/>
                  </a:outerShdw>
                </a:effectLst>
              </a:rPr>
              <a:t>(вероятность)</a:t>
            </a:r>
            <a:endParaRPr lang="en-US" sz="2000" b="1" dirty="0">
              <a:solidFill>
                <a:srgbClr val="FFFF00"/>
              </a:solidFill>
              <a:effectLst>
                <a:outerShdw blurRad="38100" dist="38100" dir="2700000" algn="tl">
                  <a:srgbClr val="000000"/>
                </a:outerShdw>
              </a:effectLst>
            </a:endParaRPr>
          </a:p>
        </p:txBody>
      </p:sp>
      <p:sp>
        <p:nvSpPr>
          <p:cNvPr id="2141" name="Rectangle 93">
            <a:hlinkClick r:id="rId30" action="ppaction://hlinksldjump"/>
          </p:cNvPr>
          <p:cNvSpPr>
            <a:spLocks noChangeAspect="1" noChangeArrowheads="1"/>
          </p:cNvSpPr>
          <p:nvPr/>
        </p:nvSpPr>
        <p:spPr bwMode="auto">
          <a:xfrm>
            <a:off x="7167563" y="180976"/>
            <a:ext cx="1581150" cy="731837"/>
          </a:xfrm>
          <a:prstGeom prst="rect">
            <a:avLst/>
          </a:prstGeom>
          <a:gradFill rotWithShape="0">
            <a:gsLst>
              <a:gs pos="0">
                <a:srgbClr val="3366FF"/>
              </a:gs>
              <a:gs pos="50000">
                <a:srgbClr val="000066"/>
              </a:gs>
              <a:gs pos="100000">
                <a:srgbClr val="3366FF"/>
              </a:gs>
            </a:gsLst>
            <a:lin ang="0" scaled="1"/>
          </a:gradFill>
          <a:ln w="9525">
            <a:solidFill>
              <a:schemeClr val="tx1"/>
            </a:solidFill>
            <a:miter lim="800000"/>
            <a:headEnd/>
            <a:tailEnd/>
          </a:ln>
          <a:effectLst/>
        </p:spPr>
        <p:txBody>
          <a:bodyPr wrap="none" anchor="ctr"/>
          <a:lstStyle/>
          <a:p>
            <a:pPr algn="ctr">
              <a:defRPr/>
            </a:pPr>
            <a:r>
              <a:rPr lang="ru-RU" sz="2000" b="1" dirty="0">
                <a:solidFill>
                  <a:srgbClr val="FFFF00"/>
                </a:solidFill>
                <a:effectLst>
                  <a:outerShdw blurRad="38100" dist="38100" dir="2700000" algn="tl">
                    <a:srgbClr val="000000"/>
                  </a:outerShdw>
                </a:effectLst>
              </a:rPr>
              <a:t>Геометрия</a:t>
            </a:r>
            <a:endParaRPr lang="en-US" sz="2000" b="1" dirty="0">
              <a:solidFill>
                <a:srgbClr val="FFFF00"/>
              </a:solidFill>
              <a:effectLst>
                <a:outerShdw blurRad="38100" dist="38100" dir="2700000" algn="tl">
                  <a:srgbClr val="000000"/>
                </a:outerShdw>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1500"/>
                                  </p:stCondLst>
                                  <p:childTnLst>
                                    <p:set>
                                      <p:cBhvr>
                                        <p:cTn id="6" dur="1" fill="hold">
                                          <p:stCondLst>
                                            <p:cond delay="0"/>
                                          </p:stCondLst>
                                        </p:cTn>
                                        <p:tgtEl>
                                          <p:spTgt spid="2138"/>
                                        </p:tgtEl>
                                        <p:attrNameLst>
                                          <p:attrName>style.visibility</p:attrName>
                                        </p:attrNameLst>
                                      </p:cBhvr>
                                      <p:to>
                                        <p:strVal val="visible"/>
                                      </p:to>
                                    </p:set>
                                    <p:anim calcmode="lin" valueType="num">
                                      <p:cBhvr additive="base">
                                        <p:cTn id="7" dur="500" fill="hold"/>
                                        <p:tgtEl>
                                          <p:spTgt spid="2138"/>
                                        </p:tgtEl>
                                        <p:attrNameLst>
                                          <p:attrName>ppt_x</p:attrName>
                                        </p:attrNameLst>
                                      </p:cBhvr>
                                      <p:tavLst>
                                        <p:tav tm="0">
                                          <p:val>
                                            <p:strVal val="#ppt_x"/>
                                          </p:val>
                                        </p:tav>
                                        <p:tav tm="100000">
                                          <p:val>
                                            <p:strVal val="#ppt_x"/>
                                          </p:val>
                                        </p:tav>
                                      </p:tavLst>
                                    </p:anim>
                                    <p:anim calcmode="lin" valueType="num">
                                      <p:cBhvr additive="base">
                                        <p:cTn id="8" dur="500" fill="hold"/>
                                        <p:tgtEl>
                                          <p:spTgt spid="213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par>
                                <p:cTn id="9" presetID="2" presetClass="entr" presetSubtype="1" fill="hold" grpId="0" nodeType="withEffect">
                                  <p:stCondLst>
                                    <p:cond delay="1500"/>
                                  </p:stCondLst>
                                  <p:childTnLst>
                                    <p:set>
                                      <p:cBhvr>
                                        <p:cTn id="10" dur="1" fill="hold">
                                          <p:stCondLst>
                                            <p:cond delay="0"/>
                                          </p:stCondLst>
                                        </p:cTn>
                                        <p:tgtEl>
                                          <p:spTgt spid="2141"/>
                                        </p:tgtEl>
                                        <p:attrNameLst>
                                          <p:attrName>style.visibility</p:attrName>
                                        </p:attrNameLst>
                                      </p:cBhvr>
                                      <p:to>
                                        <p:strVal val="visible"/>
                                      </p:to>
                                    </p:set>
                                    <p:anim calcmode="lin" valueType="num">
                                      <p:cBhvr additive="base">
                                        <p:cTn id="11" dur="500" fill="hold"/>
                                        <p:tgtEl>
                                          <p:spTgt spid="2141"/>
                                        </p:tgtEl>
                                        <p:attrNameLst>
                                          <p:attrName>ppt_x</p:attrName>
                                        </p:attrNameLst>
                                      </p:cBhvr>
                                      <p:tavLst>
                                        <p:tav tm="0">
                                          <p:val>
                                            <p:strVal val="#ppt_x"/>
                                          </p:val>
                                        </p:tav>
                                        <p:tav tm="100000">
                                          <p:val>
                                            <p:strVal val="#ppt_x"/>
                                          </p:val>
                                        </p:tav>
                                      </p:tavLst>
                                    </p:anim>
                                    <p:anim calcmode="lin" valueType="num">
                                      <p:cBhvr additive="base">
                                        <p:cTn id="12" dur="500" fill="hold"/>
                                        <p:tgtEl>
                                          <p:spTgt spid="2141"/>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hoosh.wav"/>
                                        </p:tgtEl>
                                      </p:cMediaNode>
                                    </p:audio>
                                  </p:subTnLst>
                                </p:cTn>
                              </p:par>
                              <p:par>
                                <p:cTn id="13" presetID="2" presetClass="entr" presetSubtype="1" fill="hold" grpId="0" nodeType="withEffect">
                                  <p:stCondLst>
                                    <p:cond delay="1500"/>
                                  </p:stCondLst>
                                  <p:childTnLst>
                                    <p:set>
                                      <p:cBhvr>
                                        <p:cTn id="14" dur="1" fill="hold">
                                          <p:stCondLst>
                                            <p:cond delay="0"/>
                                          </p:stCondLst>
                                        </p:cTn>
                                        <p:tgtEl>
                                          <p:spTgt spid="2139"/>
                                        </p:tgtEl>
                                        <p:attrNameLst>
                                          <p:attrName>style.visibility</p:attrName>
                                        </p:attrNameLst>
                                      </p:cBhvr>
                                      <p:to>
                                        <p:strVal val="visible"/>
                                      </p:to>
                                    </p:set>
                                    <p:anim calcmode="lin" valueType="num">
                                      <p:cBhvr additive="base">
                                        <p:cTn id="15" dur="500" fill="hold"/>
                                        <p:tgtEl>
                                          <p:spTgt spid="2139"/>
                                        </p:tgtEl>
                                        <p:attrNameLst>
                                          <p:attrName>ppt_x</p:attrName>
                                        </p:attrNameLst>
                                      </p:cBhvr>
                                      <p:tavLst>
                                        <p:tav tm="0">
                                          <p:val>
                                            <p:strVal val="#ppt_x"/>
                                          </p:val>
                                        </p:tav>
                                        <p:tav tm="100000">
                                          <p:val>
                                            <p:strVal val="#ppt_x"/>
                                          </p:val>
                                        </p:tav>
                                      </p:tavLst>
                                    </p:anim>
                                    <p:anim calcmode="lin" valueType="num">
                                      <p:cBhvr additive="base">
                                        <p:cTn id="16" dur="500" fill="hold"/>
                                        <p:tgtEl>
                                          <p:spTgt spid="2139"/>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3" name="whoosh.wav"/>
                                        </p:tgtEl>
                                      </p:cMediaNode>
                                    </p:audio>
                                  </p:subTnLst>
                                </p:cTn>
                              </p:par>
                              <p:par>
                                <p:cTn id="17" presetID="2" presetClass="entr" presetSubtype="1" fill="hold" grpId="0" nodeType="withEffect">
                                  <p:stCondLst>
                                    <p:cond delay="1500"/>
                                  </p:stCondLst>
                                  <p:childTnLst>
                                    <p:set>
                                      <p:cBhvr>
                                        <p:cTn id="18" dur="1" fill="hold">
                                          <p:stCondLst>
                                            <p:cond delay="0"/>
                                          </p:stCondLst>
                                        </p:cTn>
                                        <p:tgtEl>
                                          <p:spTgt spid="2113"/>
                                        </p:tgtEl>
                                        <p:attrNameLst>
                                          <p:attrName>style.visibility</p:attrName>
                                        </p:attrNameLst>
                                      </p:cBhvr>
                                      <p:to>
                                        <p:strVal val="visible"/>
                                      </p:to>
                                    </p:set>
                                    <p:anim calcmode="lin" valueType="num">
                                      <p:cBhvr additive="base">
                                        <p:cTn id="19" dur="500" fill="hold"/>
                                        <p:tgtEl>
                                          <p:spTgt spid="2113"/>
                                        </p:tgtEl>
                                        <p:attrNameLst>
                                          <p:attrName>ppt_x</p:attrName>
                                        </p:attrNameLst>
                                      </p:cBhvr>
                                      <p:tavLst>
                                        <p:tav tm="0">
                                          <p:val>
                                            <p:strVal val="#ppt_x"/>
                                          </p:val>
                                        </p:tav>
                                        <p:tav tm="100000">
                                          <p:val>
                                            <p:strVal val="#ppt_x"/>
                                          </p:val>
                                        </p:tav>
                                      </p:tavLst>
                                    </p:anim>
                                    <p:anim calcmode="lin" valueType="num">
                                      <p:cBhvr additive="base">
                                        <p:cTn id="20" dur="500" fill="hold"/>
                                        <p:tgtEl>
                                          <p:spTgt spid="2113"/>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par>
                                <p:cTn id="21" presetID="2" presetClass="entr" presetSubtype="1" fill="hold" grpId="0" nodeType="withEffect">
                                  <p:stCondLst>
                                    <p:cond delay="1500"/>
                                  </p:stCondLst>
                                  <p:childTnLst>
                                    <p:set>
                                      <p:cBhvr>
                                        <p:cTn id="22" dur="1" fill="hold">
                                          <p:stCondLst>
                                            <p:cond delay="0"/>
                                          </p:stCondLst>
                                        </p:cTn>
                                        <p:tgtEl>
                                          <p:spTgt spid="2140"/>
                                        </p:tgtEl>
                                        <p:attrNameLst>
                                          <p:attrName>style.visibility</p:attrName>
                                        </p:attrNameLst>
                                      </p:cBhvr>
                                      <p:to>
                                        <p:strVal val="visible"/>
                                      </p:to>
                                    </p:set>
                                    <p:anim calcmode="lin" valueType="num">
                                      <p:cBhvr additive="base">
                                        <p:cTn id="23" dur="500" fill="hold"/>
                                        <p:tgtEl>
                                          <p:spTgt spid="2140"/>
                                        </p:tgtEl>
                                        <p:attrNameLst>
                                          <p:attrName>ppt_x</p:attrName>
                                        </p:attrNameLst>
                                      </p:cBhvr>
                                      <p:tavLst>
                                        <p:tav tm="0">
                                          <p:val>
                                            <p:strVal val="#ppt_x"/>
                                          </p:val>
                                        </p:tav>
                                        <p:tav tm="100000">
                                          <p:val>
                                            <p:strVal val="#ppt_x"/>
                                          </p:val>
                                        </p:tav>
                                      </p:tavLst>
                                    </p:anim>
                                    <p:anim calcmode="lin" valueType="num">
                                      <p:cBhvr additive="base">
                                        <p:cTn id="24" dur="500" fill="hold"/>
                                        <p:tgtEl>
                                          <p:spTgt spid="214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whoosh.wav"/>
                                        </p:tgtEl>
                                      </p:cMediaNode>
                                    </p:audio>
                                  </p:subTnLst>
                                </p:cTn>
                              </p:par>
                              <p:par>
                                <p:cTn id="25" presetID="1" presetClass="entr" presetSubtype="0" fill="hold" grpId="0" nodeType="withEffect">
                                  <p:stCondLst>
                                    <p:cond delay="1500"/>
                                  </p:stCondLst>
                                  <p:childTnLst>
                                    <p:set>
                                      <p:cBhvr>
                                        <p:cTn id="26" dur="1" fill="hold">
                                          <p:stCondLst>
                                            <p:cond delay="499"/>
                                          </p:stCondLst>
                                        </p:cTn>
                                        <p:tgtEl>
                                          <p:spTgt spid="2115"/>
                                        </p:tgtEl>
                                        <p:attrNameLst>
                                          <p:attrName>style.visibility</p:attrName>
                                        </p:attrNameLst>
                                      </p:cBhvr>
                                      <p:to>
                                        <p:strVal val="visible"/>
                                      </p:to>
                                    </p:set>
                                  </p:childTnLst>
                                  <p:subTnLst>
                                    <p:audio>
                                      <p:cMediaNode>
                                        <p:cTn display="0" masterRel="sameClick">
                                          <p:stCondLst>
                                            <p:cond evt="begin" delay="0">
                                              <p:tn val="25"/>
                                            </p:cond>
                                          </p:stCondLst>
                                          <p:endCondLst>
                                            <p:cond evt="onStopAudio" delay="0">
                                              <p:tgtEl>
                                                <p:sldTgt/>
                                              </p:tgtEl>
                                            </p:cond>
                                          </p:endCondLst>
                                        </p:cTn>
                                        <p:tgtEl>
                                          <p:sndTgt r:embed="rId4" name="laser.wav"/>
                                        </p:tgtEl>
                                      </p:cMediaNode>
                                    </p:audio>
                                  </p:subTnLst>
                                </p:cTn>
                              </p:par>
                              <p:par>
                                <p:cTn id="27" presetID="1" presetClass="entr" presetSubtype="0" fill="hold" grpId="0" nodeType="withEffect">
                                  <p:stCondLst>
                                    <p:cond delay="1500"/>
                                  </p:stCondLst>
                                  <p:childTnLst>
                                    <p:set>
                                      <p:cBhvr>
                                        <p:cTn id="28" dur="1" fill="hold">
                                          <p:stCondLst>
                                            <p:cond delay="499"/>
                                          </p:stCondLst>
                                        </p:cTn>
                                        <p:tgtEl>
                                          <p:spTgt spid="2124"/>
                                        </p:tgtEl>
                                        <p:attrNameLst>
                                          <p:attrName>style.visibility</p:attrName>
                                        </p:attrNameLst>
                                      </p:cBhvr>
                                      <p:to>
                                        <p:strVal val="visible"/>
                                      </p:to>
                                    </p:set>
                                  </p:childTnLst>
                                  <p:subTnLst>
                                    <p:audio>
                                      <p:cMediaNode>
                                        <p:cTn display="0" masterRel="sameClick">
                                          <p:stCondLst>
                                            <p:cond evt="begin" delay="0">
                                              <p:tn val="27"/>
                                            </p:cond>
                                          </p:stCondLst>
                                          <p:endCondLst>
                                            <p:cond evt="onStopAudio" delay="0">
                                              <p:tgtEl>
                                                <p:sldTgt/>
                                              </p:tgtEl>
                                            </p:cond>
                                          </p:endCondLst>
                                        </p:cTn>
                                        <p:tgtEl>
                                          <p:sndTgt r:embed="rId4" name="laser.wav"/>
                                        </p:tgtEl>
                                      </p:cMediaNode>
                                    </p:audio>
                                  </p:subTnLst>
                                </p:cTn>
                              </p:par>
                              <p:par>
                                <p:cTn id="29" presetID="1" presetClass="entr" presetSubtype="0" fill="hold" grpId="0" nodeType="withEffect">
                                  <p:stCondLst>
                                    <p:cond delay="1500"/>
                                  </p:stCondLst>
                                  <p:childTnLst>
                                    <p:set>
                                      <p:cBhvr>
                                        <p:cTn id="30" dur="1" fill="hold">
                                          <p:stCondLst>
                                            <p:cond delay="499"/>
                                          </p:stCondLst>
                                        </p:cTn>
                                        <p:tgtEl>
                                          <p:spTgt spid="2134"/>
                                        </p:tgtEl>
                                        <p:attrNameLst>
                                          <p:attrName>style.visibility</p:attrName>
                                        </p:attrNameLst>
                                      </p:cBhvr>
                                      <p:to>
                                        <p:strVal val="visible"/>
                                      </p:to>
                                    </p:set>
                                  </p:childTnLst>
                                  <p:subTnLst>
                                    <p:audio>
                                      <p:cMediaNode>
                                        <p:cTn display="0" masterRel="sameClick">
                                          <p:stCondLst>
                                            <p:cond evt="begin" delay="0">
                                              <p:tn val="29"/>
                                            </p:cond>
                                          </p:stCondLst>
                                          <p:endCondLst>
                                            <p:cond evt="onStopAudio" delay="0">
                                              <p:tgtEl>
                                                <p:sldTgt/>
                                              </p:tgtEl>
                                            </p:cond>
                                          </p:endCondLst>
                                        </p:cTn>
                                        <p:tgtEl>
                                          <p:sndTgt r:embed="rId4" name="laser.wav"/>
                                        </p:tgtEl>
                                      </p:cMediaNode>
                                    </p:audio>
                                  </p:subTnLst>
                                </p:cTn>
                              </p:par>
                              <p:par>
                                <p:cTn id="31" presetID="1" presetClass="entr" presetSubtype="0" fill="hold" grpId="0" nodeType="withEffect">
                                  <p:stCondLst>
                                    <p:cond delay="1500"/>
                                  </p:stCondLst>
                                  <p:childTnLst>
                                    <p:set>
                                      <p:cBhvr>
                                        <p:cTn id="32" dur="1" fill="hold">
                                          <p:stCondLst>
                                            <p:cond delay="499"/>
                                          </p:stCondLst>
                                        </p:cTn>
                                        <p:tgtEl>
                                          <p:spTgt spid="2132"/>
                                        </p:tgtEl>
                                        <p:attrNameLst>
                                          <p:attrName>style.visibility</p:attrName>
                                        </p:attrNameLst>
                                      </p:cBhvr>
                                      <p:to>
                                        <p:strVal val="visible"/>
                                      </p:to>
                                    </p:set>
                                  </p:childTnLst>
                                  <p:subTnLst>
                                    <p:audio>
                                      <p:cMediaNode>
                                        <p:cTn display="0" masterRel="sameClick">
                                          <p:stCondLst>
                                            <p:cond evt="begin" delay="0">
                                              <p:tn val="31"/>
                                            </p:cond>
                                          </p:stCondLst>
                                          <p:endCondLst>
                                            <p:cond evt="onStopAudio" delay="0">
                                              <p:tgtEl>
                                                <p:sldTgt/>
                                              </p:tgtEl>
                                            </p:cond>
                                          </p:endCondLst>
                                        </p:cTn>
                                        <p:tgtEl>
                                          <p:sndTgt r:embed="rId4" name="laser.wav"/>
                                        </p:tgtEl>
                                      </p:cMediaNode>
                                    </p:audio>
                                  </p:subTnLst>
                                </p:cTn>
                              </p:par>
                              <p:par>
                                <p:cTn id="33" presetID="1" presetClass="entr" presetSubtype="0" fill="hold" grpId="0" nodeType="withEffect">
                                  <p:stCondLst>
                                    <p:cond delay="1500"/>
                                  </p:stCondLst>
                                  <p:childTnLst>
                                    <p:set>
                                      <p:cBhvr>
                                        <p:cTn id="34" dur="1" fill="hold">
                                          <p:stCondLst>
                                            <p:cond delay="499"/>
                                          </p:stCondLst>
                                        </p:cTn>
                                        <p:tgtEl>
                                          <p:spTgt spid="2118"/>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4" name="laser.wav"/>
                                        </p:tgtEl>
                                      </p:cMediaNode>
                                    </p:audio>
                                  </p:subTnLst>
                                </p:cTn>
                              </p:par>
                            </p:childTnLst>
                          </p:cTn>
                        </p:par>
                        <p:par>
                          <p:cTn id="35" fill="hold">
                            <p:stCondLst>
                              <p:cond delay="2000"/>
                            </p:stCondLst>
                            <p:childTnLst>
                              <p:par>
                                <p:cTn id="36" presetID="1" presetClass="entr" presetSubtype="0" fill="hold" grpId="0" nodeType="afterEffect">
                                  <p:stCondLst>
                                    <p:cond delay="0"/>
                                  </p:stCondLst>
                                  <p:childTnLst>
                                    <p:set>
                                      <p:cBhvr>
                                        <p:cTn id="37" dur="1" fill="hold">
                                          <p:stCondLst>
                                            <p:cond delay="499"/>
                                          </p:stCondLst>
                                        </p:cTn>
                                        <p:tgtEl>
                                          <p:spTgt spid="2117"/>
                                        </p:tgtEl>
                                        <p:attrNameLst>
                                          <p:attrName>style.visibility</p:attrName>
                                        </p:attrNameLst>
                                      </p:cBhvr>
                                      <p:to>
                                        <p:strVal val="visible"/>
                                      </p:to>
                                    </p:set>
                                  </p:childTnLst>
                                  <p:subTnLst>
                                    <p:audio>
                                      <p:cMediaNode>
                                        <p:cTn display="0" masterRel="sameClick">
                                          <p:stCondLst>
                                            <p:cond evt="begin" delay="0">
                                              <p:tn val="36"/>
                                            </p:cond>
                                          </p:stCondLst>
                                          <p:endCondLst>
                                            <p:cond evt="onStopAudio" delay="0">
                                              <p:tgtEl>
                                                <p:sldTgt/>
                                              </p:tgtEl>
                                            </p:cond>
                                          </p:endCondLst>
                                        </p:cTn>
                                        <p:tgtEl>
                                          <p:sndTgt r:embed="rId4" name="laser.wav"/>
                                        </p:tgtEl>
                                      </p:cMediaNode>
                                    </p:audio>
                                  </p:subTnLst>
                                </p:cTn>
                              </p:par>
                            </p:childTnLst>
                          </p:cTn>
                        </p:par>
                        <p:par>
                          <p:cTn id="38" fill="hold">
                            <p:stCondLst>
                              <p:cond delay="2500"/>
                            </p:stCondLst>
                            <p:childTnLst>
                              <p:par>
                                <p:cTn id="39" presetID="1" presetClass="entr" presetSubtype="0" fill="hold" grpId="0" nodeType="afterEffect">
                                  <p:stCondLst>
                                    <p:cond delay="0"/>
                                  </p:stCondLst>
                                  <p:childTnLst>
                                    <p:set>
                                      <p:cBhvr>
                                        <p:cTn id="40" dur="1" fill="hold">
                                          <p:stCondLst>
                                            <p:cond delay="499"/>
                                          </p:stCondLst>
                                        </p:cTn>
                                        <p:tgtEl>
                                          <p:spTgt spid="2133"/>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4" name="laser.wav"/>
                                        </p:tgtEl>
                                      </p:cMediaNode>
                                    </p:audio>
                                  </p:subTnLst>
                                </p:cTn>
                              </p:par>
                            </p:childTnLst>
                          </p:cTn>
                        </p:par>
                        <p:par>
                          <p:cTn id="41" fill="hold">
                            <p:stCondLst>
                              <p:cond delay="3000"/>
                            </p:stCondLst>
                            <p:childTnLst>
                              <p:par>
                                <p:cTn id="42" presetID="1" presetClass="entr" presetSubtype="0" fill="hold" grpId="0" nodeType="afterEffect">
                                  <p:stCondLst>
                                    <p:cond delay="0"/>
                                  </p:stCondLst>
                                  <p:childTnLst>
                                    <p:set>
                                      <p:cBhvr>
                                        <p:cTn id="43" dur="1" fill="hold">
                                          <p:stCondLst>
                                            <p:cond delay="499"/>
                                          </p:stCondLst>
                                        </p:cTn>
                                        <p:tgtEl>
                                          <p:spTgt spid="2136"/>
                                        </p:tgtEl>
                                        <p:attrNameLst>
                                          <p:attrName>style.visibility</p:attrName>
                                        </p:attrNameLst>
                                      </p:cBhvr>
                                      <p:to>
                                        <p:strVal val="visible"/>
                                      </p:to>
                                    </p:set>
                                  </p:childTnLst>
                                  <p:subTnLst>
                                    <p:audio>
                                      <p:cMediaNode>
                                        <p:cTn display="0" masterRel="sameClick">
                                          <p:stCondLst>
                                            <p:cond evt="begin" delay="0">
                                              <p:tn val="42"/>
                                            </p:cond>
                                          </p:stCondLst>
                                          <p:endCondLst>
                                            <p:cond evt="onStopAudio" delay="0">
                                              <p:tgtEl>
                                                <p:sldTgt/>
                                              </p:tgtEl>
                                            </p:cond>
                                          </p:endCondLst>
                                        </p:cTn>
                                        <p:tgtEl>
                                          <p:sndTgt r:embed="rId4" name="laser.wav"/>
                                        </p:tgtEl>
                                      </p:cMediaNode>
                                    </p:audio>
                                  </p:subTnLst>
                                </p:cTn>
                              </p:par>
                            </p:childTnLst>
                          </p:cTn>
                        </p:par>
                        <p:par>
                          <p:cTn id="44" fill="hold">
                            <p:stCondLst>
                              <p:cond delay="3500"/>
                            </p:stCondLst>
                            <p:childTnLst>
                              <p:par>
                                <p:cTn id="45" presetID="1" presetClass="entr" presetSubtype="0" fill="hold" grpId="0" nodeType="afterEffect">
                                  <p:stCondLst>
                                    <p:cond delay="0"/>
                                  </p:stCondLst>
                                  <p:childTnLst>
                                    <p:set>
                                      <p:cBhvr>
                                        <p:cTn id="46" dur="1" fill="hold">
                                          <p:stCondLst>
                                            <p:cond delay="499"/>
                                          </p:stCondLst>
                                        </p:cTn>
                                        <p:tgtEl>
                                          <p:spTgt spid="2129"/>
                                        </p:tgtEl>
                                        <p:attrNameLst>
                                          <p:attrName>style.visibility</p:attrName>
                                        </p:attrNameLst>
                                      </p:cBhvr>
                                      <p:to>
                                        <p:strVal val="visible"/>
                                      </p:to>
                                    </p:set>
                                  </p:childTnLst>
                                  <p:subTnLst>
                                    <p:audio>
                                      <p:cMediaNode>
                                        <p:cTn display="0" masterRel="sameClick">
                                          <p:stCondLst>
                                            <p:cond evt="begin" delay="0">
                                              <p:tn val="45"/>
                                            </p:cond>
                                          </p:stCondLst>
                                          <p:endCondLst>
                                            <p:cond evt="onStopAudio" delay="0">
                                              <p:tgtEl>
                                                <p:sldTgt/>
                                              </p:tgtEl>
                                            </p:cond>
                                          </p:endCondLst>
                                        </p:cTn>
                                        <p:tgtEl>
                                          <p:sndTgt r:embed="rId4" name="laser.wav"/>
                                        </p:tgtEl>
                                      </p:cMediaNode>
                                    </p:audio>
                                  </p:subTnLst>
                                </p:cTn>
                              </p:par>
                            </p:childTnLst>
                          </p:cTn>
                        </p:par>
                        <p:par>
                          <p:cTn id="47" fill="hold">
                            <p:stCondLst>
                              <p:cond delay="4000"/>
                            </p:stCondLst>
                            <p:childTnLst>
                              <p:par>
                                <p:cTn id="48" presetID="1" presetClass="entr" presetSubtype="0" fill="hold" grpId="0" nodeType="afterEffect">
                                  <p:stCondLst>
                                    <p:cond delay="0"/>
                                  </p:stCondLst>
                                  <p:childTnLst>
                                    <p:set>
                                      <p:cBhvr>
                                        <p:cTn id="49" dur="1" fill="hold">
                                          <p:stCondLst>
                                            <p:cond delay="499"/>
                                          </p:stCondLst>
                                        </p:cTn>
                                        <p:tgtEl>
                                          <p:spTgt spid="2112"/>
                                        </p:tgtEl>
                                        <p:attrNameLst>
                                          <p:attrName>style.visibility</p:attrName>
                                        </p:attrNameLst>
                                      </p:cBhvr>
                                      <p:to>
                                        <p:strVal val="visible"/>
                                      </p:to>
                                    </p:set>
                                  </p:childTnLst>
                                  <p:subTnLst>
                                    <p:audio>
                                      <p:cMediaNode>
                                        <p:cTn display="0" masterRel="sameClick">
                                          <p:stCondLst>
                                            <p:cond evt="begin" delay="0">
                                              <p:tn val="48"/>
                                            </p:cond>
                                          </p:stCondLst>
                                          <p:endCondLst>
                                            <p:cond evt="onStopAudio" delay="0">
                                              <p:tgtEl>
                                                <p:sldTgt/>
                                              </p:tgtEl>
                                            </p:cond>
                                          </p:endCondLst>
                                        </p:cTn>
                                        <p:tgtEl>
                                          <p:sndTgt r:embed="rId4" name="laser.wav"/>
                                        </p:tgtEl>
                                      </p:cMediaNode>
                                    </p:audio>
                                  </p:subTnLst>
                                </p:cTn>
                              </p:par>
                            </p:childTnLst>
                          </p:cTn>
                        </p:par>
                        <p:par>
                          <p:cTn id="50" fill="hold">
                            <p:stCondLst>
                              <p:cond delay="4500"/>
                            </p:stCondLst>
                            <p:childTnLst>
                              <p:par>
                                <p:cTn id="51" presetID="1" presetClass="entr" presetSubtype="0" fill="hold" grpId="0" nodeType="afterEffect">
                                  <p:stCondLst>
                                    <p:cond delay="0"/>
                                  </p:stCondLst>
                                  <p:childTnLst>
                                    <p:set>
                                      <p:cBhvr>
                                        <p:cTn id="52" dur="1" fill="hold">
                                          <p:stCondLst>
                                            <p:cond delay="499"/>
                                          </p:stCondLst>
                                        </p:cTn>
                                        <p:tgtEl>
                                          <p:spTgt spid="2120"/>
                                        </p:tgtEl>
                                        <p:attrNameLst>
                                          <p:attrName>style.visibility</p:attrName>
                                        </p:attrNameLst>
                                      </p:cBhvr>
                                      <p:to>
                                        <p:strVal val="visible"/>
                                      </p:to>
                                    </p:set>
                                  </p:childTnLst>
                                  <p:subTnLst>
                                    <p:audio>
                                      <p:cMediaNode>
                                        <p:cTn display="0" masterRel="sameClick">
                                          <p:stCondLst>
                                            <p:cond evt="begin" delay="0">
                                              <p:tn val="51"/>
                                            </p:cond>
                                          </p:stCondLst>
                                          <p:endCondLst>
                                            <p:cond evt="onStopAudio" delay="0">
                                              <p:tgtEl>
                                                <p:sldTgt/>
                                              </p:tgtEl>
                                            </p:cond>
                                          </p:endCondLst>
                                        </p:cTn>
                                        <p:tgtEl>
                                          <p:sndTgt r:embed="rId4" name="laser.wav"/>
                                        </p:tgtEl>
                                      </p:cMediaNode>
                                    </p:audio>
                                  </p:subTnLst>
                                </p:cTn>
                              </p:par>
                            </p:childTnLst>
                          </p:cTn>
                        </p:par>
                        <p:par>
                          <p:cTn id="53" fill="hold">
                            <p:stCondLst>
                              <p:cond delay="5000"/>
                            </p:stCondLst>
                            <p:childTnLst>
                              <p:par>
                                <p:cTn id="54" presetID="1" presetClass="entr" presetSubtype="0" fill="hold" grpId="0" nodeType="afterEffect">
                                  <p:stCondLst>
                                    <p:cond delay="0"/>
                                  </p:stCondLst>
                                  <p:childTnLst>
                                    <p:set>
                                      <p:cBhvr>
                                        <p:cTn id="55" dur="1" fill="hold">
                                          <p:stCondLst>
                                            <p:cond delay="499"/>
                                          </p:stCondLst>
                                        </p:cTn>
                                        <p:tgtEl>
                                          <p:spTgt spid="2127"/>
                                        </p:tgtEl>
                                        <p:attrNameLst>
                                          <p:attrName>style.visibility</p:attrName>
                                        </p:attrNameLst>
                                      </p:cBhvr>
                                      <p:to>
                                        <p:strVal val="visible"/>
                                      </p:to>
                                    </p:set>
                                  </p:childTnLst>
                                  <p:subTnLst>
                                    <p:audio>
                                      <p:cMediaNode>
                                        <p:cTn display="0" masterRel="sameClick">
                                          <p:stCondLst>
                                            <p:cond evt="begin" delay="0">
                                              <p:tn val="54"/>
                                            </p:cond>
                                          </p:stCondLst>
                                          <p:endCondLst>
                                            <p:cond evt="onStopAudio" delay="0">
                                              <p:tgtEl>
                                                <p:sldTgt/>
                                              </p:tgtEl>
                                            </p:cond>
                                          </p:endCondLst>
                                        </p:cTn>
                                        <p:tgtEl>
                                          <p:sndTgt r:embed="rId4" name="laser.wav"/>
                                        </p:tgtEl>
                                      </p:cMediaNode>
                                    </p:audio>
                                  </p:subTnLst>
                                </p:cTn>
                              </p:par>
                            </p:childTnLst>
                          </p:cTn>
                        </p:par>
                        <p:par>
                          <p:cTn id="56" fill="hold">
                            <p:stCondLst>
                              <p:cond delay="5500"/>
                            </p:stCondLst>
                            <p:childTnLst>
                              <p:par>
                                <p:cTn id="57" presetID="1" presetClass="entr" presetSubtype="0" fill="hold" grpId="0" nodeType="afterEffect">
                                  <p:stCondLst>
                                    <p:cond delay="0"/>
                                  </p:stCondLst>
                                  <p:childTnLst>
                                    <p:set>
                                      <p:cBhvr>
                                        <p:cTn id="58" dur="1" fill="hold">
                                          <p:stCondLst>
                                            <p:cond delay="499"/>
                                          </p:stCondLst>
                                        </p:cTn>
                                        <p:tgtEl>
                                          <p:spTgt spid="2114"/>
                                        </p:tgtEl>
                                        <p:attrNameLst>
                                          <p:attrName>style.visibility</p:attrName>
                                        </p:attrNameLst>
                                      </p:cBhvr>
                                      <p:to>
                                        <p:strVal val="visible"/>
                                      </p:to>
                                    </p:set>
                                  </p:childTnLst>
                                  <p:subTnLst>
                                    <p:audio>
                                      <p:cMediaNode>
                                        <p:cTn display="0" masterRel="sameClick">
                                          <p:stCondLst>
                                            <p:cond evt="begin" delay="0">
                                              <p:tn val="57"/>
                                            </p:cond>
                                          </p:stCondLst>
                                          <p:endCondLst>
                                            <p:cond evt="onStopAudio" delay="0">
                                              <p:tgtEl>
                                                <p:sldTgt/>
                                              </p:tgtEl>
                                            </p:cond>
                                          </p:endCondLst>
                                        </p:cTn>
                                        <p:tgtEl>
                                          <p:sndTgt r:embed="rId4" name="laser.wav"/>
                                        </p:tgtEl>
                                      </p:cMediaNode>
                                    </p:audio>
                                  </p:subTnLst>
                                </p:cTn>
                              </p:par>
                            </p:childTnLst>
                          </p:cTn>
                        </p:par>
                        <p:par>
                          <p:cTn id="59" fill="hold">
                            <p:stCondLst>
                              <p:cond delay="6000"/>
                            </p:stCondLst>
                            <p:childTnLst>
                              <p:par>
                                <p:cTn id="60" presetID="1" presetClass="entr" presetSubtype="0" fill="hold" grpId="0" nodeType="afterEffect">
                                  <p:stCondLst>
                                    <p:cond delay="0"/>
                                  </p:stCondLst>
                                  <p:childTnLst>
                                    <p:set>
                                      <p:cBhvr>
                                        <p:cTn id="61" dur="1" fill="hold">
                                          <p:stCondLst>
                                            <p:cond delay="499"/>
                                          </p:stCondLst>
                                        </p:cTn>
                                        <p:tgtEl>
                                          <p:spTgt spid="2125"/>
                                        </p:tgtEl>
                                        <p:attrNameLst>
                                          <p:attrName>style.visibility</p:attrName>
                                        </p:attrNameLst>
                                      </p:cBhvr>
                                      <p:to>
                                        <p:strVal val="visible"/>
                                      </p:to>
                                    </p:set>
                                  </p:childTnLst>
                                  <p:subTnLst>
                                    <p:audio>
                                      <p:cMediaNode>
                                        <p:cTn display="0" masterRel="sameClick">
                                          <p:stCondLst>
                                            <p:cond evt="begin" delay="0">
                                              <p:tn val="60"/>
                                            </p:cond>
                                          </p:stCondLst>
                                          <p:endCondLst>
                                            <p:cond evt="onStopAudio" delay="0">
                                              <p:tgtEl>
                                                <p:sldTgt/>
                                              </p:tgtEl>
                                            </p:cond>
                                          </p:endCondLst>
                                        </p:cTn>
                                        <p:tgtEl>
                                          <p:sndTgt r:embed="rId4" name="laser.wav"/>
                                        </p:tgtEl>
                                      </p:cMediaNode>
                                    </p:audio>
                                  </p:subTnLst>
                                </p:cTn>
                              </p:par>
                            </p:childTnLst>
                          </p:cTn>
                        </p:par>
                        <p:par>
                          <p:cTn id="62" fill="hold">
                            <p:stCondLst>
                              <p:cond delay="6500"/>
                            </p:stCondLst>
                            <p:childTnLst>
                              <p:par>
                                <p:cTn id="63" presetID="1" presetClass="entr" presetSubtype="0" fill="hold" grpId="0" nodeType="afterEffect">
                                  <p:stCondLst>
                                    <p:cond delay="0"/>
                                  </p:stCondLst>
                                  <p:childTnLst>
                                    <p:set>
                                      <p:cBhvr>
                                        <p:cTn id="64" dur="1" fill="hold">
                                          <p:stCondLst>
                                            <p:cond delay="499"/>
                                          </p:stCondLst>
                                        </p:cTn>
                                        <p:tgtEl>
                                          <p:spTgt spid="2137"/>
                                        </p:tgtEl>
                                        <p:attrNameLst>
                                          <p:attrName>style.visibility</p:attrName>
                                        </p:attrNameLst>
                                      </p:cBhvr>
                                      <p:to>
                                        <p:strVal val="visible"/>
                                      </p:to>
                                    </p:set>
                                  </p:childTnLst>
                                  <p:subTnLst>
                                    <p:audio>
                                      <p:cMediaNode>
                                        <p:cTn display="0" masterRel="sameClick">
                                          <p:stCondLst>
                                            <p:cond evt="begin" delay="0">
                                              <p:tn val="63"/>
                                            </p:cond>
                                          </p:stCondLst>
                                          <p:endCondLst>
                                            <p:cond evt="onStopAudio" delay="0">
                                              <p:tgtEl>
                                                <p:sldTgt/>
                                              </p:tgtEl>
                                            </p:cond>
                                          </p:endCondLst>
                                        </p:cTn>
                                        <p:tgtEl>
                                          <p:sndTgt r:embed="rId4" name="laser.wav"/>
                                        </p:tgtEl>
                                      </p:cMediaNode>
                                    </p:audio>
                                  </p:subTnLst>
                                </p:cTn>
                              </p:par>
                            </p:childTnLst>
                          </p:cTn>
                        </p:par>
                        <p:par>
                          <p:cTn id="65" fill="hold">
                            <p:stCondLst>
                              <p:cond delay="7000"/>
                            </p:stCondLst>
                            <p:childTnLst>
                              <p:par>
                                <p:cTn id="66" presetID="1" presetClass="entr" presetSubtype="0" fill="hold" grpId="0" nodeType="afterEffect">
                                  <p:stCondLst>
                                    <p:cond delay="0"/>
                                  </p:stCondLst>
                                  <p:childTnLst>
                                    <p:set>
                                      <p:cBhvr>
                                        <p:cTn id="67" dur="1" fill="hold">
                                          <p:stCondLst>
                                            <p:cond delay="499"/>
                                          </p:stCondLst>
                                        </p:cTn>
                                        <p:tgtEl>
                                          <p:spTgt spid="2126"/>
                                        </p:tgtEl>
                                        <p:attrNameLst>
                                          <p:attrName>style.visibility</p:attrName>
                                        </p:attrNameLst>
                                      </p:cBhvr>
                                      <p:to>
                                        <p:strVal val="visible"/>
                                      </p:to>
                                    </p:set>
                                  </p:childTnLst>
                                  <p:subTnLst>
                                    <p:audio>
                                      <p:cMediaNode>
                                        <p:cTn display="0" masterRel="sameClick">
                                          <p:stCondLst>
                                            <p:cond evt="begin" delay="0">
                                              <p:tn val="66"/>
                                            </p:cond>
                                          </p:stCondLst>
                                          <p:endCondLst>
                                            <p:cond evt="onStopAudio" delay="0">
                                              <p:tgtEl>
                                                <p:sldTgt/>
                                              </p:tgtEl>
                                            </p:cond>
                                          </p:endCondLst>
                                        </p:cTn>
                                        <p:tgtEl>
                                          <p:sndTgt r:embed="rId4" name="laser.wav"/>
                                        </p:tgtEl>
                                      </p:cMediaNode>
                                    </p:audio>
                                  </p:subTnLst>
                                </p:cTn>
                              </p:par>
                            </p:childTnLst>
                          </p:cTn>
                        </p:par>
                        <p:par>
                          <p:cTn id="68" fill="hold">
                            <p:stCondLst>
                              <p:cond delay="7500"/>
                            </p:stCondLst>
                            <p:childTnLst>
                              <p:par>
                                <p:cTn id="69" presetID="1" presetClass="entr" presetSubtype="0" fill="hold" grpId="0" nodeType="afterEffect">
                                  <p:stCondLst>
                                    <p:cond delay="0"/>
                                  </p:stCondLst>
                                  <p:childTnLst>
                                    <p:set>
                                      <p:cBhvr>
                                        <p:cTn id="70" dur="1" fill="hold">
                                          <p:stCondLst>
                                            <p:cond delay="499"/>
                                          </p:stCondLst>
                                        </p:cTn>
                                        <p:tgtEl>
                                          <p:spTgt spid="2121"/>
                                        </p:tgtEl>
                                        <p:attrNameLst>
                                          <p:attrName>style.visibility</p:attrName>
                                        </p:attrNameLst>
                                      </p:cBhvr>
                                      <p:to>
                                        <p:strVal val="visible"/>
                                      </p:to>
                                    </p:set>
                                  </p:childTnLst>
                                  <p:subTnLst>
                                    <p:audio>
                                      <p:cMediaNode>
                                        <p:cTn display="0" masterRel="sameClick">
                                          <p:stCondLst>
                                            <p:cond evt="begin" delay="0">
                                              <p:tn val="69"/>
                                            </p:cond>
                                          </p:stCondLst>
                                          <p:endCondLst>
                                            <p:cond evt="onStopAudio" delay="0">
                                              <p:tgtEl>
                                                <p:sldTgt/>
                                              </p:tgtEl>
                                            </p:cond>
                                          </p:endCondLst>
                                        </p:cTn>
                                        <p:tgtEl>
                                          <p:sndTgt r:embed="rId4" name="laser.wav"/>
                                        </p:tgtEl>
                                      </p:cMediaNode>
                                    </p:audio>
                                  </p:subTnLst>
                                </p:cTn>
                              </p:par>
                            </p:childTnLst>
                          </p:cTn>
                        </p:par>
                        <p:par>
                          <p:cTn id="71" fill="hold">
                            <p:stCondLst>
                              <p:cond delay="8000"/>
                            </p:stCondLst>
                            <p:childTnLst>
                              <p:par>
                                <p:cTn id="72" presetID="1" presetClass="entr" presetSubtype="0" fill="hold" grpId="0" nodeType="afterEffect">
                                  <p:stCondLst>
                                    <p:cond delay="0"/>
                                  </p:stCondLst>
                                  <p:childTnLst>
                                    <p:set>
                                      <p:cBhvr>
                                        <p:cTn id="73" dur="1" fill="hold">
                                          <p:stCondLst>
                                            <p:cond delay="499"/>
                                          </p:stCondLst>
                                        </p:cTn>
                                        <p:tgtEl>
                                          <p:spTgt spid="2131"/>
                                        </p:tgtEl>
                                        <p:attrNameLst>
                                          <p:attrName>style.visibility</p:attrName>
                                        </p:attrNameLst>
                                      </p:cBhvr>
                                      <p:to>
                                        <p:strVal val="visible"/>
                                      </p:to>
                                    </p:set>
                                  </p:childTnLst>
                                  <p:subTnLst>
                                    <p:audio>
                                      <p:cMediaNode>
                                        <p:cTn display="0" masterRel="sameClick">
                                          <p:stCondLst>
                                            <p:cond evt="begin" delay="0">
                                              <p:tn val="72"/>
                                            </p:cond>
                                          </p:stCondLst>
                                          <p:endCondLst>
                                            <p:cond evt="onStopAudio" delay="0">
                                              <p:tgtEl>
                                                <p:sldTgt/>
                                              </p:tgtEl>
                                            </p:cond>
                                          </p:endCondLst>
                                        </p:cTn>
                                        <p:tgtEl>
                                          <p:sndTgt r:embed="rId4" name="laser.wav"/>
                                        </p:tgtEl>
                                      </p:cMediaNode>
                                    </p:audio>
                                  </p:subTnLst>
                                </p:cTn>
                              </p:par>
                            </p:childTnLst>
                          </p:cTn>
                        </p:par>
                        <p:par>
                          <p:cTn id="74" fill="hold">
                            <p:stCondLst>
                              <p:cond delay="8500"/>
                            </p:stCondLst>
                            <p:childTnLst>
                              <p:par>
                                <p:cTn id="75" presetID="1" presetClass="entr" presetSubtype="0" fill="hold" grpId="0" nodeType="afterEffect">
                                  <p:stCondLst>
                                    <p:cond delay="0"/>
                                  </p:stCondLst>
                                  <p:childTnLst>
                                    <p:set>
                                      <p:cBhvr>
                                        <p:cTn id="76" dur="1" fill="hold">
                                          <p:stCondLst>
                                            <p:cond delay="499"/>
                                          </p:stCondLst>
                                        </p:cTn>
                                        <p:tgtEl>
                                          <p:spTgt spid="2116"/>
                                        </p:tgtEl>
                                        <p:attrNameLst>
                                          <p:attrName>style.visibility</p:attrName>
                                        </p:attrNameLst>
                                      </p:cBhvr>
                                      <p:to>
                                        <p:strVal val="visible"/>
                                      </p:to>
                                    </p:set>
                                  </p:childTnLst>
                                  <p:subTnLst>
                                    <p:audio>
                                      <p:cMediaNode>
                                        <p:cTn display="0" masterRel="sameClick">
                                          <p:stCondLst>
                                            <p:cond evt="begin" delay="0">
                                              <p:tn val="75"/>
                                            </p:cond>
                                          </p:stCondLst>
                                          <p:endCondLst>
                                            <p:cond evt="onStopAudio" delay="0">
                                              <p:tgtEl>
                                                <p:sldTgt/>
                                              </p:tgtEl>
                                            </p:cond>
                                          </p:endCondLst>
                                        </p:cTn>
                                        <p:tgtEl>
                                          <p:sndTgt r:embed="rId4" name="laser.wav"/>
                                        </p:tgtEl>
                                      </p:cMediaNode>
                                    </p:audio>
                                  </p:subTnLst>
                                </p:cTn>
                              </p:par>
                            </p:childTnLst>
                          </p:cTn>
                        </p:par>
                        <p:par>
                          <p:cTn id="77" fill="hold">
                            <p:stCondLst>
                              <p:cond delay="9000"/>
                            </p:stCondLst>
                            <p:childTnLst>
                              <p:par>
                                <p:cTn id="78" presetID="1" presetClass="entr" presetSubtype="0" fill="hold" grpId="0" nodeType="afterEffect">
                                  <p:stCondLst>
                                    <p:cond delay="0"/>
                                  </p:stCondLst>
                                  <p:childTnLst>
                                    <p:set>
                                      <p:cBhvr>
                                        <p:cTn id="79" dur="1" fill="hold">
                                          <p:stCondLst>
                                            <p:cond delay="499"/>
                                          </p:stCondLst>
                                        </p:cTn>
                                        <p:tgtEl>
                                          <p:spTgt spid="2123"/>
                                        </p:tgtEl>
                                        <p:attrNameLst>
                                          <p:attrName>style.visibility</p:attrName>
                                        </p:attrNameLst>
                                      </p:cBhvr>
                                      <p:to>
                                        <p:strVal val="visible"/>
                                      </p:to>
                                    </p:set>
                                  </p:childTnLst>
                                  <p:subTnLst>
                                    <p:audio>
                                      <p:cMediaNode>
                                        <p:cTn display="0" masterRel="sameClick">
                                          <p:stCondLst>
                                            <p:cond evt="begin" delay="0">
                                              <p:tn val="78"/>
                                            </p:cond>
                                          </p:stCondLst>
                                          <p:endCondLst>
                                            <p:cond evt="onStopAudio" delay="0">
                                              <p:tgtEl>
                                                <p:sldTgt/>
                                              </p:tgtEl>
                                            </p:cond>
                                          </p:endCondLst>
                                        </p:cTn>
                                        <p:tgtEl>
                                          <p:sndTgt r:embed="rId4" name="laser.wav"/>
                                        </p:tgtEl>
                                      </p:cMediaNode>
                                    </p:audio>
                                  </p:subTnLst>
                                </p:cTn>
                              </p:par>
                            </p:childTnLst>
                          </p:cTn>
                        </p:par>
                        <p:par>
                          <p:cTn id="80" fill="hold">
                            <p:stCondLst>
                              <p:cond delay="9500"/>
                            </p:stCondLst>
                            <p:childTnLst>
                              <p:par>
                                <p:cTn id="81" presetID="1" presetClass="entr" presetSubtype="0" fill="hold" grpId="0" nodeType="afterEffect">
                                  <p:stCondLst>
                                    <p:cond delay="0"/>
                                  </p:stCondLst>
                                  <p:childTnLst>
                                    <p:set>
                                      <p:cBhvr>
                                        <p:cTn id="82" dur="1" fill="hold">
                                          <p:stCondLst>
                                            <p:cond delay="499"/>
                                          </p:stCondLst>
                                        </p:cTn>
                                        <p:tgtEl>
                                          <p:spTgt spid="2135"/>
                                        </p:tgtEl>
                                        <p:attrNameLst>
                                          <p:attrName>style.visibility</p:attrName>
                                        </p:attrNameLst>
                                      </p:cBhvr>
                                      <p:to>
                                        <p:strVal val="visible"/>
                                      </p:to>
                                    </p:set>
                                  </p:childTnLst>
                                  <p:subTnLst>
                                    <p:audio>
                                      <p:cMediaNode>
                                        <p:cTn display="0" masterRel="sameClick">
                                          <p:stCondLst>
                                            <p:cond evt="begin" delay="0">
                                              <p:tn val="81"/>
                                            </p:cond>
                                          </p:stCondLst>
                                          <p:endCondLst>
                                            <p:cond evt="onStopAudio" delay="0">
                                              <p:tgtEl>
                                                <p:sldTgt/>
                                              </p:tgtEl>
                                            </p:cond>
                                          </p:endCondLst>
                                        </p:cTn>
                                        <p:tgtEl>
                                          <p:sndTgt r:embed="rId4" name="laser.wav"/>
                                        </p:tgtEl>
                                      </p:cMediaNode>
                                    </p:audio>
                                  </p:subTnLst>
                                </p:cTn>
                              </p:par>
                            </p:childTnLst>
                          </p:cTn>
                        </p:par>
                        <p:par>
                          <p:cTn id="83" fill="hold">
                            <p:stCondLst>
                              <p:cond delay="10000"/>
                            </p:stCondLst>
                            <p:childTnLst>
                              <p:par>
                                <p:cTn id="84" presetID="1" presetClass="entr" presetSubtype="0" fill="hold" grpId="0" nodeType="afterEffect">
                                  <p:stCondLst>
                                    <p:cond delay="0"/>
                                  </p:stCondLst>
                                  <p:childTnLst>
                                    <p:set>
                                      <p:cBhvr>
                                        <p:cTn id="85" dur="1" fill="hold">
                                          <p:stCondLst>
                                            <p:cond delay="499"/>
                                          </p:stCondLst>
                                        </p:cTn>
                                        <p:tgtEl>
                                          <p:spTgt spid="2128"/>
                                        </p:tgtEl>
                                        <p:attrNameLst>
                                          <p:attrName>style.visibility</p:attrName>
                                        </p:attrNameLst>
                                      </p:cBhvr>
                                      <p:to>
                                        <p:strVal val="visible"/>
                                      </p:to>
                                    </p:set>
                                  </p:childTnLst>
                                  <p:subTnLst>
                                    <p:audio>
                                      <p:cMediaNode>
                                        <p:cTn display="0" masterRel="sameClick">
                                          <p:stCondLst>
                                            <p:cond evt="begin" delay="0">
                                              <p:tn val="84"/>
                                            </p:cond>
                                          </p:stCondLst>
                                          <p:endCondLst>
                                            <p:cond evt="onStopAudio" delay="0">
                                              <p:tgtEl>
                                                <p:sldTgt/>
                                              </p:tgtEl>
                                            </p:cond>
                                          </p:endCondLst>
                                        </p:cTn>
                                        <p:tgtEl>
                                          <p:sndTgt r:embed="rId4" name="laser.wav"/>
                                        </p:tgtEl>
                                      </p:cMediaNode>
                                    </p:audio>
                                  </p:subTnLst>
                                </p:cTn>
                              </p:par>
                            </p:childTnLst>
                          </p:cTn>
                        </p:par>
                        <p:par>
                          <p:cTn id="86" fill="hold">
                            <p:stCondLst>
                              <p:cond delay="10500"/>
                            </p:stCondLst>
                            <p:childTnLst>
                              <p:par>
                                <p:cTn id="87" presetID="1" presetClass="entr" presetSubtype="0" fill="hold" grpId="0" nodeType="afterEffect">
                                  <p:stCondLst>
                                    <p:cond delay="0"/>
                                  </p:stCondLst>
                                  <p:childTnLst>
                                    <p:set>
                                      <p:cBhvr>
                                        <p:cTn id="88" dur="1" fill="hold">
                                          <p:stCondLst>
                                            <p:cond delay="499"/>
                                          </p:stCondLst>
                                        </p:cTn>
                                        <p:tgtEl>
                                          <p:spTgt spid="2122"/>
                                        </p:tgtEl>
                                        <p:attrNameLst>
                                          <p:attrName>style.visibility</p:attrName>
                                        </p:attrNameLst>
                                      </p:cBhvr>
                                      <p:to>
                                        <p:strVal val="visible"/>
                                      </p:to>
                                    </p:set>
                                  </p:childTnLst>
                                  <p:subTnLst>
                                    <p:audio>
                                      <p:cMediaNode>
                                        <p:cTn display="0" masterRel="sameClick">
                                          <p:stCondLst>
                                            <p:cond evt="begin" delay="0">
                                              <p:tn val="87"/>
                                            </p:cond>
                                          </p:stCondLst>
                                          <p:endCondLst>
                                            <p:cond evt="onStopAudio" delay="0">
                                              <p:tgtEl>
                                                <p:sldTgt/>
                                              </p:tgtEl>
                                            </p:cond>
                                          </p:endCondLst>
                                        </p:cTn>
                                        <p:tgtEl>
                                          <p:sndTgt r:embed="rId4" name="laser.wav"/>
                                        </p:tgtEl>
                                      </p:cMediaNode>
                                    </p:audio>
                                  </p:subTnLst>
                                </p:cTn>
                              </p:par>
                            </p:childTnLst>
                          </p:cTn>
                        </p:par>
                        <p:par>
                          <p:cTn id="89" fill="hold">
                            <p:stCondLst>
                              <p:cond delay="11000"/>
                            </p:stCondLst>
                            <p:childTnLst>
                              <p:par>
                                <p:cTn id="90" presetID="1" presetClass="entr" presetSubtype="0" fill="hold" grpId="0" nodeType="afterEffect">
                                  <p:stCondLst>
                                    <p:cond delay="0"/>
                                  </p:stCondLst>
                                  <p:childTnLst>
                                    <p:set>
                                      <p:cBhvr>
                                        <p:cTn id="91" dur="1" fill="hold">
                                          <p:stCondLst>
                                            <p:cond delay="499"/>
                                          </p:stCondLst>
                                        </p:cTn>
                                        <p:tgtEl>
                                          <p:spTgt spid="2119"/>
                                        </p:tgtEl>
                                        <p:attrNameLst>
                                          <p:attrName>style.visibility</p:attrName>
                                        </p:attrNameLst>
                                      </p:cBhvr>
                                      <p:to>
                                        <p:strVal val="visible"/>
                                      </p:to>
                                    </p:set>
                                  </p:childTnLst>
                                  <p:subTnLst>
                                    <p:audio>
                                      <p:cMediaNode>
                                        <p:cTn display="0" masterRel="sameClick">
                                          <p:stCondLst>
                                            <p:cond evt="begin" delay="0">
                                              <p:tn val="90"/>
                                            </p:cond>
                                          </p:stCondLst>
                                          <p:endCondLst>
                                            <p:cond evt="onStopAudio" delay="0">
                                              <p:tgtEl>
                                                <p:sldTgt/>
                                              </p:tgtEl>
                                            </p:cond>
                                          </p:endCondLst>
                                        </p:cTn>
                                        <p:tgtEl>
                                          <p:sndTgt r:embed="rId4" name="laser.wav"/>
                                        </p:tgtEl>
                                      </p:cMediaNode>
                                    </p:audio>
                                  </p:subTnLst>
                                </p:cTn>
                              </p:par>
                            </p:childTnLst>
                          </p:cTn>
                        </p:par>
                        <p:par>
                          <p:cTn id="92" fill="hold">
                            <p:stCondLst>
                              <p:cond delay="11500"/>
                            </p:stCondLst>
                            <p:childTnLst>
                              <p:par>
                                <p:cTn id="93" presetID="1" presetClass="entr" presetSubtype="0" fill="hold" grpId="0" nodeType="afterEffect">
                                  <p:stCondLst>
                                    <p:cond delay="0"/>
                                  </p:stCondLst>
                                  <p:childTnLst>
                                    <p:set>
                                      <p:cBhvr>
                                        <p:cTn id="94" dur="1" fill="hold">
                                          <p:stCondLst>
                                            <p:cond delay="499"/>
                                          </p:stCondLst>
                                        </p:cTn>
                                        <p:tgtEl>
                                          <p:spTgt spid="2130"/>
                                        </p:tgtEl>
                                        <p:attrNameLst>
                                          <p:attrName>style.visibility</p:attrName>
                                        </p:attrNameLst>
                                      </p:cBhvr>
                                      <p:to>
                                        <p:strVal val="visible"/>
                                      </p:to>
                                    </p:set>
                                  </p:childTnLst>
                                  <p:subTnLst>
                                    <p:audio>
                                      <p:cMediaNode>
                                        <p:cTn display="0" masterRel="sameClick">
                                          <p:stCondLst>
                                            <p:cond evt="begin" delay="0">
                                              <p:tn val="93"/>
                                            </p:cond>
                                          </p:stCondLst>
                                          <p:endCondLst>
                                            <p:cond evt="onStopAudio" delay="0">
                                              <p:tgtEl>
                                                <p:sldTgt/>
                                              </p:tgtEl>
                                            </p:cond>
                                          </p:endCondLst>
                                        </p:cTn>
                                        <p:tgtEl>
                                          <p:sndTgt r:embed="rId4" name="laser.wav"/>
                                        </p:tgtEl>
                                      </p:cMediaNode>
                                    </p:audio>
                                  </p:subTnLst>
                                </p:cTn>
                              </p:par>
                            </p:childTnLst>
                          </p:cTn>
                        </p:par>
                        <p:par>
                          <p:cTn id="95" fill="hold">
                            <p:stCondLst>
                              <p:cond delay="12000"/>
                            </p:stCondLst>
                            <p:childTnLst>
                              <p:par>
                                <p:cTn id="96" presetID="1" presetClass="entr" presetSubtype="0" fill="hold" grpId="0" nodeType="afterEffect" nodePh="1">
                                  <p:stCondLst>
                                    <p:cond delay="0"/>
                                  </p:stCondLst>
                                  <p:endCondLst>
                                    <p:cond evt="begin" delay="0">
                                      <p:tn val="96"/>
                                    </p:cond>
                                  </p:endCondLst>
                                  <p:childTnLst>
                                    <p:set>
                                      <p:cBhvr>
                                        <p:cTn id="97" dur="1" fill="hold">
                                          <p:stCondLst>
                                            <p:cond delay="0"/>
                                          </p:stCondLst>
                                        </p:cTn>
                                        <p:tgtEl>
                                          <p:spTgt spid="2172"/>
                                        </p:tgtEl>
                                        <p:attrNameLst>
                                          <p:attrName>style.visibility</p:attrName>
                                        </p:attrNameLst>
                                      </p:cBhvr>
                                      <p:to>
                                        <p:strVal val="visible"/>
                                      </p:to>
                                    </p:set>
                                  </p:childTnLst>
                                  <p:subTnLst>
                                    <p:audio>
                                      <p:cMediaNode>
                                        <p:cTn display="0" masterRel="sameClick">
                                          <p:stCondLst>
                                            <p:cond evt="begin" delay="0">
                                              <p:tn val="96"/>
                                            </p:cond>
                                          </p:stCondLst>
                                          <p:endCondLst>
                                            <p:cond evt="onStopAudio" delay="0">
                                              <p:tgtEl>
                                                <p:sldTgt/>
                                              </p:tgtEl>
                                            </p:cond>
                                          </p:endCondLst>
                                        </p:cTn>
                                        <p:tgtEl>
                                          <p:sndTgt r:embed="rId4"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2" grpId="0" animBg="1"/>
      <p:bldP spid="2112" grpId="0" animBg="1" autoUpdateAnimBg="0"/>
      <p:bldP spid="2114" grpId="0" animBg="1" autoUpdateAnimBg="0"/>
      <p:bldP spid="2115" grpId="0" animBg="1" autoUpdateAnimBg="0"/>
      <p:bldP spid="2116" grpId="0" animBg="1" autoUpdateAnimBg="0"/>
      <p:bldP spid="2117" grpId="0" animBg="1" autoUpdateAnimBg="0"/>
      <p:bldP spid="2118" grpId="0" animBg="1" autoUpdateAnimBg="0"/>
      <p:bldP spid="2119" grpId="0" animBg="1" autoUpdateAnimBg="0"/>
      <p:bldP spid="2120" grpId="0" animBg="1" autoUpdateAnimBg="0"/>
      <p:bldP spid="2121" grpId="0" animBg="1" autoUpdateAnimBg="0"/>
      <p:bldP spid="2122" grpId="0" animBg="1" autoUpdateAnimBg="0"/>
      <p:bldP spid="2123" grpId="0" animBg="1" autoUpdateAnimBg="0"/>
      <p:bldP spid="2124" grpId="0" animBg="1" autoUpdateAnimBg="0"/>
      <p:bldP spid="2125" grpId="0" animBg="1" autoUpdateAnimBg="0"/>
      <p:bldP spid="2126" grpId="0" animBg="1" autoUpdateAnimBg="0"/>
      <p:bldP spid="2127" grpId="0" animBg="1" autoUpdateAnimBg="0"/>
      <p:bldP spid="2128" grpId="0" animBg="1" autoUpdateAnimBg="0"/>
      <p:bldP spid="2129" grpId="0" animBg="1" autoUpdateAnimBg="0"/>
      <p:bldP spid="2130" grpId="0" animBg="1" autoUpdateAnimBg="0"/>
      <p:bldP spid="2131" grpId="0" animBg="1" autoUpdateAnimBg="0"/>
      <p:bldP spid="2132" grpId="0" animBg="1" autoUpdateAnimBg="0"/>
      <p:bldP spid="2133" grpId="0" animBg="1" autoUpdateAnimBg="0"/>
      <p:bldP spid="2134" grpId="0" animBg="1" autoUpdateAnimBg="0"/>
      <p:bldP spid="2135" grpId="0" animBg="1" autoUpdateAnimBg="0"/>
      <p:bldP spid="2136" grpId="0" animBg="1" autoUpdateAnimBg="0"/>
      <p:bldP spid="2137" grpId="0" animBg="1" autoUpdateAnimBg="0"/>
      <p:bldP spid="2113" grpId="0" animBg="1" autoUpdateAnimBg="0"/>
      <p:bldP spid="2138" grpId="0" animBg="1" autoUpdateAnimBg="0"/>
      <p:bldP spid="2139" grpId="0" animBg="1" autoUpdateAnimBg="0"/>
      <p:bldP spid="2140" grpId="0" animBg="1" autoUpdateAnimBg="0"/>
      <p:bldP spid="2141" grpId="0"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noChangeArrowheads="1"/>
          </p:cNvPicPr>
          <p:nvPr/>
        </p:nvPicPr>
        <p:blipFill>
          <a:blip r:embed="rId3"/>
          <a:srcRect/>
          <a:stretch>
            <a:fillRect/>
          </a:stretch>
        </p:blipFill>
        <p:spPr bwMode="auto">
          <a:xfrm>
            <a:off x="0" y="0"/>
            <a:ext cx="9240838" cy="6858000"/>
          </a:xfrm>
          <a:prstGeom prst="rect">
            <a:avLst/>
          </a:prstGeom>
          <a:noFill/>
          <a:ln w="9525">
            <a:noFill/>
            <a:miter lim="800000"/>
            <a:headEnd/>
            <a:tailEnd/>
          </a:ln>
        </p:spPr>
      </p:pic>
      <p:sp>
        <p:nvSpPr>
          <p:cNvPr id="26629" name="AutoShape 5">
            <a:hlinkClick r:id="rId4" action="ppaction://hlinksldjump"/>
          </p:cNvPr>
          <p:cNvSpPr>
            <a:spLocks noChangeArrowheads="1"/>
          </p:cNvSpPr>
          <p:nvPr/>
        </p:nvSpPr>
        <p:spPr bwMode="auto">
          <a:xfrm>
            <a:off x="8059619" y="6071335"/>
            <a:ext cx="811425"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6" name="Rectangle 4"/>
          <p:cNvSpPr>
            <a:spLocks noChangeArrowheads="1"/>
          </p:cNvSpPr>
          <p:nvPr/>
        </p:nvSpPr>
        <p:spPr bwMode="auto">
          <a:xfrm>
            <a:off x="1596212" y="256990"/>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Задача </a:t>
            </a:r>
            <a:r>
              <a:rPr lang="en-US" sz="3600" b="1" i="1" u="sng" dirty="0" smtClean="0">
                <a:solidFill>
                  <a:srgbClr val="002060"/>
                </a:solidFill>
                <a:latin typeface="Georgia" pitchFamily="18" charset="0"/>
              </a:rPr>
              <a:t> </a:t>
            </a:r>
            <a:r>
              <a:rPr lang="ru-RU" sz="3600" b="1" i="1" u="sng" dirty="0" smtClean="0">
                <a:solidFill>
                  <a:srgbClr val="002060"/>
                </a:solidFill>
                <a:latin typeface="Georgia" pitchFamily="18" charset="0"/>
              </a:rPr>
              <a:t>(вероятность) за </a:t>
            </a:r>
            <a:r>
              <a:rPr lang="ru-RU" sz="3600" b="1" i="1" u="sng" dirty="0">
                <a:solidFill>
                  <a:srgbClr val="002060"/>
                </a:solidFill>
                <a:latin typeface="Georgia" pitchFamily="18" charset="0"/>
              </a:rPr>
              <a:t>3</a:t>
            </a:r>
            <a:r>
              <a:rPr lang="en-US" sz="3600" b="1" i="1" u="sng" dirty="0" smtClean="0">
                <a:solidFill>
                  <a:srgbClr val="002060"/>
                </a:solidFill>
                <a:latin typeface="Georgia" pitchFamily="18" charset="0"/>
              </a:rPr>
              <a:t>00</a:t>
            </a:r>
            <a:endParaRPr lang="en-US" sz="3600" b="1" i="1" u="sng" dirty="0">
              <a:solidFill>
                <a:srgbClr val="002060"/>
              </a:solidFill>
              <a:latin typeface="Georgia" pitchFamily="18" charset="0"/>
            </a:endParaRPr>
          </a:p>
        </p:txBody>
      </p:sp>
      <p:sp>
        <p:nvSpPr>
          <p:cNvPr id="8" name="TextBox 7"/>
          <p:cNvSpPr txBox="1"/>
          <p:nvPr/>
        </p:nvSpPr>
        <p:spPr>
          <a:xfrm>
            <a:off x="609600" y="1517023"/>
            <a:ext cx="8153400" cy="1569660"/>
          </a:xfrm>
          <a:prstGeom prst="rect">
            <a:avLst/>
          </a:prstGeom>
          <a:noFill/>
        </p:spPr>
        <p:txBody>
          <a:bodyPr wrap="square" rtlCol="0">
            <a:spAutoFit/>
          </a:bodyPr>
          <a:lstStyle/>
          <a:p>
            <a:pPr algn="just"/>
            <a:r>
              <a:rPr lang="ru-RU" sz="3200" dirty="0" smtClean="0"/>
              <a:t>  Какова вероятность того, что случайно выбранный телефонный номер оканчивается двумя чётными цифрами?</a:t>
            </a:r>
            <a:endParaRPr lang="ru-RU" sz="3200" b="1" i="1" dirty="0">
              <a:latin typeface="+mn-lt"/>
            </a:endParaRPr>
          </a:p>
        </p:txBody>
      </p:sp>
      <p:sp>
        <p:nvSpPr>
          <p:cNvPr id="9" name="TextBox 8"/>
          <p:cNvSpPr txBox="1"/>
          <p:nvPr/>
        </p:nvSpPr>
        <p:spPr>
          <a:xfrm>
            <a:off x="3908297" y="4161105"/>
            <a:ext cx="992579" cy="646331"/>
          </a:xfrm>
          <a:prstGeom prst="rect">
            <a:avLst/>
          </a:prstGeom>
          <a:noFill/>
        </p:spPr>
        <p:txBody>
          <a:bodyPr wrap="none" rtlCol="0">
            <a:spAutoFit/>
          </a:bodyPr>
          <a:lstStyle/>
          <a:p>
            <a:r>
              <a:rPr lang="ru-RU" sz="3600" b="1" i="1" dirty="0" smtClean="0">
                <a:latin typeface="+mn-lt"/>
              </a:rPr>
              <a:t>0,25</a:t>
            </a:r>
            <a:endParaRPr lang="ru-RU" sz="3600" b="1" i="1" dirty="0">
              <a:latin typeface="+mn-lt"/>
            </a:endParaRPr>
          </a:p>
        </p:txBody>
      </p:sp>
      <p:sp>
        <p:nvSpPr>
          <p:cNvPr id="10" name="TextBox 9"/>
          <p:cNvSpPr txBox="1"/>
          <p:nvPr/>
        </p:nvSpPr>
        <p:spPr>
          <a:xfrm>
            <a:off x="1949355" y="4144695"/>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AutoShape 5">
            <a:hlinkClick r:id="rId3" action="ppaction://hlinksldjump"/>
          </p:cNvPr>
          <p:cNvSpPr>
            <a:spLocks noChangeArrowheads="1"/>
          </p:cNvSpPr>
          <p:nvPr/>
        </p:nvSpPr>
        <p:spPr bwMode="auto">
          <a:xfrm>
            <a:off x="7718425" y="6329363"/>
            <a:ext cx="1176338"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pic>
        <p:nvPicPr>
          <p:cNvPr id="6" name="Picture 6"/>
          <p:cNvPicPr>
            <a:picLocks noChangeAspect="1" noChangeArrowheads="1"/>
          </p:cNvPicPr>
          <p:nvPr/>
        </p:nvPicPr>
        <p:blipFill>
          <a:blip r:embed="rId4"/>
          <a:srcRect/>
          <a:stretch>
            <a:fillRect/>
          </a:stretch>
        </p:blipFill>
        <p:spPr bwMode="auto">
          <a:xfrm>
            <a:off x="0" y="0"/>
            <a:ext cx="9240838" cy="6858000"/>
          </a:xfrm>
          <a:prstGeom prst="rect">
            <a:avLst/>
          </a:prstGeom>
          <a:noFill/>
          <a:ln w="9525">
            <a:noFill/>
            <a:miter lim="800000"/>
            <a:headEnd/>
            <a:tailEnd/>
          </a:ln>
        </p:spPr>
      </p:pic>
      <p:sp>
        <p:nvSpPr>
          <p:cNvPr id="7" name="Rectangle 4"/>
          <p:cNvSpPr>
            <a:spLocks noChangeArrowheads="1"/>
          </p:cNvSpPr>
          <p:nvPr/>
        </p:nvSpPr>
        <p:spPr bwMode="auto">
          <a:xfrm>
            <a:off x="1490118" y="210523"/>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Задача (вероятность) </a:t>
            </a:r>
            <a:r>
              <a:rPr lang="en-US" sz="3600" b="1" i="1" u="sng" dirty="0" smtClean="0">
                <a:solidFill>
                  <a:srgbClr val="002060"/>
                </a:solidFill>
                <a:latin typeface="Georgia" pitchFamily="18" charset="0"/>
              </a:rPr>
              <a:t> </a:t>
            </a:r>
            <a:r>
              <a:rPr lang="ru-RU" sz="3600" b="1" i="1" u="sng" dirty="0">
                <a:solidFill>
                  <a:srgbClr val="002060"/>
                </a:solidFill>
                <a:latin typeface="Georgia" pitchFamily="18" charset="0"/>
              </a:rPr>
              <a:t>за 4</a:t>
            </a:r>
            <a:r>
              <a:rPr lang="en-US" sz="3600" b="1" i="1" u="sng" dirty="0" smtClean="0">
                <a:solidFill>
                  <a:srgbClr val="002060"/>
                </a:solidFill>
                <a:latin typeface="Georgia" pitchFamily="18" charset="0"/>
              </a:rPr>
              <a:t>00</a:t>
            </a:r>
            <a:endParaRPr lang="en-US" sz="3600" b="1" i="1" u="sng" dirty="0">
              <a:solidFill>
                <a:srgbClr val="002060"/>
              </a:solidFill>
              <a:latin typeface="Georgia" pitchFamily="18" charset="0"/>
            </a:endParaRPr>
          </a:p>
        </p:txBody>
      </p:sp>
      <p:sp>
        <p:nvSpPr>
          <p:cNvPr id="10" name="TextBox 9"/>
          <p:cNvSpPr txBox="1"/>
          <p:nvPr/>
        </p:nvSpPr>
        <p:spPr>
          <a:xfrm>
            <a:off x="272143" y="1337481"/>
            <a:ext cx="8686800" cy="3539430"/>
          </a:xfrm>
          <a:prstGeom prst="rect">
            <a:avLst/>
          </a:prstGeom>
          <a:noFill/>
        </p:spPr>
        <p:txBody>
          <a:bodyPr wrap="square" rtlCol="0">
            <a:spAutoFit/>
          </a:bodyPr>
          <a:lstStyle/>
          <a:p>
            <a:pPr algn="just"/>
            <a:r>
              <a:rPr lang="ru-RU" sz="3200" b="1" i="1" dirty="0" smtClean="0">
                <a:latin typeface="+mn-lt"/>
              </a:rPr>
              <a:t>  </a:t>
            </a:r>
            <a:r>
              <a:rPr lang="ru-RU" sz="3200" dirty="0" smtClean="0"/>
              <a:t>При изготовлении подшипников диаметром 67 мм вероятность того, что диаметр будет отличаться от заданного не больше, чем на 0,01 мм, равна 0,965. Найдите вероятность того, что случайный подшипник будет иметь диаметр меньше чем 66,99 мм или больше чем 67,01 мм.</a:t>
            </a:r>
            <a:r>
              <a:rPr lang="ru-RU" sz="3200" b="1" i="1" dirty="0" smtClean="0">
                <a:latin typeface="+mn-lt"/>
              </a:rPr>
              <a:t> </a:t>
            </a:r>
            <a:endParaRPr lang="ru-RU" sz="3200" b="1" i="1" dirty="0">
              <a:latin typeface="+mn-lt"/>
            </a:endParaRPr>
          </a:p>
        </p:txBody>
      </p:sp>
      <p:sp>
        <p:nvSpPr>
          <p:cNvPr id="11" name="TextBox 10"/>
          <p:cNvSpPr txBox="1"/>
          <p:nvPr/>
        </p:nvSpPr>
        <p:spPr>
          <a:xfrm>
            <a:off x="3851268" y="5146668"/>
            <a:ext cx="1471846" cy="707886"/>
          </a:xfrm>
          <a:prstGeom prst="rect">
            <a:avLst/>
          </a:prstGeom>
          <a:noFill/>
        </p:spPr>
        <p:txBody>
          <a:bodyPr wrap="square" rtlCol="0">
            <a:spAutoFit/>
          </a:bodyPr>
          <a:lstStyle/>
          <a:p>
            <a:r>
              <a:rPr lang="ru-RU" sz="4000" b="1" i="1" dirty="0" smtClean="0">
                <a:latin typeface="+mn-lt"/>
              </a:rPr>
              <a:t>0,035</a:t>
            </a:r>
            <a:endParaRPr lang="ru-RU" sz="4000" b="1" i="1" dirty="0">
              <a:latin typeface="+mn-lt"/>
            </a:endParaRPr>
          </a:p>
        </p:txBody>
      </p:sp>
      <p:sp>
        <p:nvSpPr>
          <p:cNvPr id="8" name="AutoShape 5">
            <a:hlinkClick r:id="rId3" action="ppaction://hlinksldjump"/>
          </p:cNvPr>
          <p:cNvSpPr>
            <a:spLocks noChangeArrowheads="1"/>
          </p:cNvSpPr>
          <p:nvPr/>
        </p:nvSpPr>
        <p:spPr bwMode="auto">
          <a:xfrm>
            <a:off x="8079621" y="6072862"/>
            <a:ext cx="723185"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9" name="TextBox 8"/>
          <p:cNvSpPr txBox="1"/>
          <p:nvPr/>
        </p:nvSpPr>
        <p:spPr>
          <a:xfrm>
            <a:off x="1995499" y="5116285"/>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AutoShape 5">
            <a:hlinkClick r:id="rId4" action="ppaction://hlinksldjump"/>
          </p:cNvPr>
          <p:cNvSpPr>
            <a:spLocks noChangeArrowheads="1"/>
          </p:cNvSpPr>
          <p:nvPr/>
        </p:nvSpPr>
        <p:spPr bwMode="auto">
          <a:xfrm>
            <a:off x="7718425" y="6329363"/>
            <a:ext cx="1176338"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pic>
        <p:nvPicPr>
          <p:cNvPr id="6" name="Picture 6"/>
          <p:cNvPicPr>
            <a:picLocks noChangeAspect="1" noChangeArrowheads="1"/>
          </p:cNvPicPr>
          <p:nvPr/>
        </p:nvPicPr>
        <p:blipFill>
          <a:blip r:embed="rId5"/>
          <a:srcRect/>
          <a:stretch>
            <a:fillRect/>
          </a:stretch>
        </p:blipFill>
        <p:spPr bwMode="auto">
          <a:xfrm>
            <a:off x="0" y="0"/>
            <a:ext cx="9240838" cy="6858000"/>
          </a:xfrm>
          <a:prstGeom prst="rect">
            <a:avLst/>
          </a:prstGeom>
          <a:noFill/>
          <a:ln w="9525">
            <a:noFill/>
            <a:miter lim="800000"/>
            <a:headEnd/>
            <a:tailEnd/>
          </a:ln>
        </p:spPr>
      </p:pic>
      <p:sp>
        <p:nvSpPr>
          <p:cNvPr id="7" name="Rectangle 4"/>
          <p:cNvSpPr>
            <a:spLocks noChangeArrowheads="1"/>
          </p:cNvSpPr>
          <p:nvPr/>
        </p:nvSpPr>
        <p:spPr bwMode="auto">
          <a:xfrm>
            <a:off x="1498240" y="267876"/>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Задача </a:t>
            </a:r>
            <a:r>
              <a:rPr lang="en-US" sz="3600" b="1" i="1" u="sng" dirty="0" smtClean="0">
                <a:solidFill>
                  <a:srgbClr val="002060"/>
                </a:solidFill>
                <a:latin typeface="Georgia" pitchFamily="18" charset="0"/>
              </a:rPr>
              <a:t> </a:t>
            </a:r>
            <a:r>
              <a:rPr lang="ru-RU" sz="3600" b="1" i="1" u="sng" dirty="0" smtClean="0">
                <a:solidFill>
                  <a:srgbClr val="002060"/>
                </a:solidFill>
                <a:latin typeface="Georgia" pitchFamily="18" charset="0"/>
              </a:rPr>
              <a:t>(вероятность) за 5</a:t>
            </a:r>
            <a:r>
              <a:rPr lang="en-US" sz="3600" b="1" i="1" u="sng" dirty="0" smtClean="0">
                <a:solidFill>
                  <a:srgbClr val="002060"/>
                </a:solidFill>
                <a:latin typeface="Georgia" pitchFamily="18" charset="0"/>
              </a:rPr>
              <a:t>00</a:t>
            </a:r>
            <a:endParaRPr lang="en-US" sz="3600" b="1" i="1" u="sng" dirty="0">
              <a:solidFill>
                <a:srgbClr val="002060"/>
              </a:solidFill>
              <a:latin typeface="Georgia" pitchFamily="18" charset="0"/>
            </a:endParaRPr>
          </a:p>
        </p:txBody>
      </p:sp>
      <p:graphicFrame>
        <p:nvGraphicFramePr>
          <p:cNvPr id="23559" name="Object 7"/>
          <p:cNvGraphicFramePr>
            <a:graphicFrameLocks noChangeAspect="1"/>
          </p:cNvGraphicFramePr>
          <p:nvPr>
            <p:extLst>
              <p:ext uri="{D42A27DB-BD31-4B8C-83A1-F6EECF244321}">
                <p14:modId xmlns="" xmlns:p14="http://schemas.microsoft.com/office/powerpoint/2010/main" val="4194650515"/>
              </p:ext>
            </p:extLst>
          </p:nvPr>
        </p:nvGraphicFramePr>
        <p:xfrm>
          <a:off x="4747532" y="5502729"/>
          <a:ext cx="2116138" cy="1841500"/>
        </p:xfrm>
        <a:graphic>
          <a:graphicData uri="http://schemas.openxmlformats.org/presentationml/2006/ole">
            <p:oleObj spid="_x0000_s23612" name="Формула" r:id="rId6" imgW="304668" imgH="431613" progId="Equation.3">
              <p:embed/>
            </p:oleObj>
          </a:graphicData>
        </a:graphic>
      </p:graphicFrame>
      <p:sp>
        <p:nvSpPr>
          <p:cNvPr id="8" name="AutoShape 5">
            <a:hlinkClick r:id="rId4" action="ppaction://hlinksldjump"/>
          </p:cNvPr>
          <p:cNvSpPr>
            <a:spLocks noChangeArrowheads="1"/>
          </p:cNvSpPr>
          <p:nvPr/>
        </p:nvSpPr>
        <p:spPr bwMode="auto">
          <a:xfrm>
            <a:off x="8093269" y="6059214"/>
            <a:ext cx="764128"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9" name="TextBox 8"/>
          <p:cNvSpPr txBox="1"/>
          <p:nvPr/>
        </p:nvSpPr>
        <p:spPr>
          <a:xfrm>
            <a:off x="2960103" y="5547585"/>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sp>
        <p:nvSpPr>
          <p:cNvPr id="2" name="TextBox 1"/>
          <p:cNvSpPr txBox="1"/>
          <p:nvPr/>
        </p:nvSpPr>
        <p:spPr>
          <a:xfrm>
            <a:off x="425195" y="1238399"/>
            <a:ext cx="8325134" cy="4031873"/>
          </a:xfrm>
          <a:prstGeom prst="rect">
            <a:avLst/>
          </a:prstGeom>
          <a:noFill/>
        </p:spPr>
        <p:txBody>
          <a:bodyPr wrap="square" rtlCol="0">
            <a:spAutoFit/>
          </a:bodyPr>
          <a:lstStyle/>
          <a:p>
            <a:pPr algn="just"/>
            <a:r>
              <a:rPr lang="en-US" sz="3200" b="1" i="1" dirty="0" smtClean="0">
                <a:latin typeface="+mn-lt"/>
              </a:rPr>
              <a:t>  </a:t>
            </a:r>
            <a:r>
              <a:rPr lang="ru-RU" sz="3200" dirty="0" smtClean="0"/>
              <a:t>В торговом центре два одинаковых автомата продают кофе. Вероятность того, что к концу дня в автомате закончится кофе, равна 0,2. Вероятность того, что кофе закончится в обоих автоматах, равна 0,16. Найдите вероятность того, что к концу дня кофе останется в обоих автоматах.</a:t>
            </a:r>
            <a:endParaRPr lang="ru-RU" sz="32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3559"/>
                                        </p:tgtEl>
                                        <p:attrNameLst>
                                          <p:attrName>style.visibility</p:attrName>
                                        </p:attrNameLst>
                                      </p:cBhvr>
                                      <p:to>
                                        <p:strVal val="visible"/>
                                      </p:to>
                                    </p:set>
                                    <p:animEffect transition="in" filter="wipe(left)">
                                      <p:cBhvr>
                                        <p:cTn id="7" dur="500"/>
                                        <p:tgtEl>
                                          <p:spTgt spid="235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AutoShape 5">
            <a:hlinkClick r:id="rId3" action="ppaction://hlinksldjump"/>
          </p:cNvPr>
          <p:cNvSpPr>
            <a:spLocks noChangeArrowheads="1"/>
          </p:cNvSpPr>
          <p:nvPr/>
        </p:nvSpPr>
        <p:spPr bwMode="auto">
          <a:xfrm>
            <a:off x="7718425" y="6329363"/>
            <a:ext cx="1176338"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pic>
        <p:nvPicPr>
          <p:cNvPr id="6" name="Picture 6"/>
          <p:cNvPicPr>
            <a:picLocks noChangeAspect="1" noChangeArrowheads="1"/>
          </p:cNvPicPr>
          <p:nvPr/>
        </p:nvPicPr>
        <p:blipFill>
          <a:blip r:embed="rId4"/>
          <a:srcRect/>
          <a:stretch>
            <a:fillRect/>
          </a:stretch>
        </p:blipFill>
        <p:spPr bwMode="auto">
          <a:xfrm>
            <a:off x="0" y="0"/>
            <a:ext cx="9240838" cy="6858000"/>
          </a:xfrm>
          <a:prstGeom prst="rect">
            <a:avLst/>
          </a:prstGeom>
          <a:noFill/>
          <a:ln w="9525">
            <a:noFill/>
            <a:miter lim="800000"/>
            <a:headEnd/>
            <a:tailEnd/>
          </a:ln>
        </p:spPr>
      </p:pic>
      <p:sp>
        <p:nvSpPr>
          <p:cNvPr id="7" name="Rectangle 4"/>
          <p:cNvSpPr>
            <a:spLocks noChangeArrowheads="1"/>
          </p:cNvSpPr>
          <p:nvPr/>
        </p:nvSpPr>
        <p:spPr bwMode="auto">
          <a:xfrm>
            <a:off x="1062812" y="278762"/>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Геометрия </a:t>
            </a:r>
            <a:r>
              <a:rPr lang="en-US" sz="3600" b="1" i="1" u="sng" dirty="0" smtClean="0">
                <a:solidFill>
                  <a:srgbClr val="002060"/>
                </a:solidFill>
                <a:latin typeface="Georgia" pitchFamily="18" charset="0"/>
              </a:rPr>
              <a:t> </a:t>
            </a:r>
            <a:r>
              <a:rPr lang="ru-RU" sz="3600" b="1" i="1" u="sng" dirty="0">
                <a:solidFill>
                  <a:srgbClr val="002060"/>
                </a:solidFill>
                <a:latin typeface="Georgia" pitchFamily="18" charset="0"/>
              </a:rPr>
              <a:t>за 1</a:t>
            </a:r>
            <a:r>
              <a:rPr lang="en-US" sz="3600" b="1" i="1" u="sng" dirty="0" smtClean="0">
                <a:solidFill>
                  <a:srgbClr val="002060"/>
                </a:solidFill>
                <a:latin typeface="Georgia" pitchFamily="18" charset="0"/>
              </a:rPr>
              <a:t>00</a:t>
            </a:r>
            <a:endParaRPr lang="en-US" sz="3600" b="1" i="1" u="sng" dirty="0">
              <a:solidFill>
                <a:srgbClr val="002060"/>
              </a:solidFill>
              <a:latin typeface="Georgia" pitchFamily="18" charset="0"/>
            </a:endParaRPr>
          </a:p>
        </p:txBody>
      </p:sp>
      <p:sp>
        <p:nvSpPr>
          <p:cNvPr id="8" name="TextBox 7"/>
          <p:cNvSpPr txBox="1"/>
          <p:nvPr/>
        </p:nvSpPr>
        <p:spPr>
          <a:xfrm>
            <a:off x="349660" y="1117416"/>
            <a:ext cx="8478655" cy="3046988"/>
          </a:xfrm>
          <a:prstGeom prst="rect">
            <a:avLst/>
          </a:prstGeom>
          <a:noFill/>
        </p:spPr>
        <p:txBody>
          <a:bodyPr wrap="square" rtlCol="0">
            <a:spAutoFit/>
          </a:bodyPr>
          <a:lstStyle/>
          <a:p>
            <a:pPr algn="just"/>
            <a:r>
              <a:rPr lang="ru-RU" sz="3200" b="1" i="1" dirty="0" smtClean="0">
                <a:latin typeface="+mn-lt"/>
              </a:rPr>
              <a:t>  </a:t>
            </a:r>
            <a:r>
              <a:rPr lang="ru-RU" sz="3000" dirty="0" smtClean="0"/>
              <a:t>Найдите угол </a:t>
            </a:r>
            <a:r>
              <a:rPr lang="ru-RU" sz="3000" i="1" dirty="0" smtClean="0"/>
              <a:t>ACO</a:t>
            </a:r>
            <a:r>
              <a:rPr lang="ru-RU" sz="3000" dirty="0" smtClean="0"/>
              <a:t>, если его сторона </a:t>
            </a:r>
            <a:r>
              <a:rPr lang="ru-RU" sz="3000" i="1" dirty="0" smtClean="0"/>
              <a:t>CA</a:t>
            </a:r>
            <a:r>
              <a:rPr lang="ru-RU" sz="3000" dirty="0" smtClean="0"/>
              <a:t> касается окружности, сторона </a:t>
            </a:r>
            <a:r>
              <a:rPr lang="ru-RU" sz="3000" i="1" dirty="0" smtClean="0"/>
              <a:t>CO</a:t>
            </a:r>
            <a:r>
              <a:rPr lang="ru-RU" sz="3000" dirty="0" smtClean="0"/>
              <a:t> пересекает окружность в точке </a:t>
            </a:r>
            <a:r>
              <a:rPr lang="ru-RU" sz="3000" i="1" dirty="0" smtClean="0"/>
              <a:t>B</a:t>
            </a:r>
            <a:r>
              <a:rPr lang="ru-RU" sz="3000" dirty="0" smtClean="0"/>
              <a:t>, дуга </a:t>
            </a:r>
            <a:r>
              <a:rPr lang="ru-RU" sz="3000" i="1" dirty="0" smtClean="0"/>
              <a:t>АВ</a:t>
            </a:r>
            <a:r>
              <a:rPr lang="ru-RU" sz="3000" dirty="0" smtClean="0"/>
              <a:t> окружности, заключённая внутри этого угла равна 64°. Ответ дайте в градусах</a:t>
            </a:r>
            <a:r>
              <a:rPr lang="ru-RU" sz="3200" dirty="0" smtClean="0"/>
              <a:t>.</a:t>
            </a:r>
          </a:p>
          <a:p>
            <a:endParaRPr lang="ru-RU" sz="3200" b="1" i="1" dirty="0" smtClean="0">
              <a:latin typeface="+mn-lt"/>
            </a:endParaRPr>
          </a:p>
        </p:txBody>
      </p:sp>
      <p:sp>
        <p:nvSpPr>
          <p:cNvPr id="13" name="TextBox 12"/>
          <p:cNvSpPr txBox="1"/>
          <p:nvPr/>
        </p:nvSpPr>
        <p:spPr>
          <a:xfrm>
            <a:off x="3998293" y="5930075"/>
            <a:ext cx="595035" cy="584775"/>
          </a:xfrm>
          <a:prstGeom prst="rect">
            <a:avLst/>
          </a:prstGeom>
          <a:noFill/>
        </p:spPr>
        <p:txBody>
          <a:bodyPr wrap="none" rtlCol="0">
            <a:spAutoFit/>
          </a:bodyPr>
          <a:lstStyle/>
          <a:p>
            <a:r>
              <a:rPr lang="ru-RU" sz="3200" b="1" i="1" dirty="0" smtClean="0">
                <a:latin typeface="+mn-lt"/>
              </a:rPr>
              <a:t>58</a:t>
            </a:r>
            <a:endParaRPr lang="ru-RU" sz="3200" b="1" i="1" dirty="0">
              <a:latin typeface="+mn-lt"/>
            </a:endParaRPr>
          </a:p>
        </p:txBody>
      </p:sp>
      <p:sp>
        <p:nvSpPr>
          <p:cNvPr id="9" name="AutoShape 5">
            <a:hlinkClick r:id="rId3" action="ppaction://hlinksldjump"/>
          </p:cNvPr>
          <p:cNvSpPr>
            <a:spLocks noChangeArrowheads="1"/>
          </p:cNvSpPr>
          <p:nvPr/>
        </p:nvSpPr>
        <p:spPr bwMode="auto">
          <a:xfrm>
            <a:off x="8079621" y="6045567"/>
            <a:ext cx="764128"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10" name="TextBox 9"/>
          <p:cNvSpPr txBox="1"/>
          <p:nvPr/>
        </p:nvSpPr>
        <p:spPr>
          <a:xfrm>
            <a:off x="1992573" y="5899298"/>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pic>
        <p:nvPicPr>
          <p:cNvPr id="11" name="Рисунок 10"/>
          <p:cNvPicPr/>
          <p:nvPr/>
        </p:nvPicPr>
        <p:blipFill>
          <a:blip r:embed="rId5" cstate="print"/>
          <a:srcRect/>
          <a:stretch>
            <a:fillRect/>
          </a:stretch>
        </p:blipFill>
        <p:spPr bwMode="auto">
          <a:xfrm>
            <a:off x="4399189" y="3690258"/>
            <a:ext cx="2600325" cy="1516425"/>
          </a:xfrm>
          <a:prstGeom prst="rect">
            <a:avLst/>
          </a:prstGeom>
          <a:noFill/>
          <a:ln w="9525">
            <a:noFill/>
            <a:miter lim="800000"/>
            <a:headEnd/>
            <a:tailEnd/>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AutoShape 5">
            <a:hlinkClick r:id="rId3" action="ppaction://hlinksldjump"/>
          </p:cNvPr>
          <p:cNvSpPr>
            <a:spLocks noChangeArrowheads="1"/>
          </p:cNvSpPr>
          <p:nvPr/>
        </p:nvSpPr>
        <p:spPr bwMode="auto">
          <a:xfrm>
            <a:off x="7718425" y="6329363"/>
            <a:ext cx="1176338"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pic>
        <p:nvPicPr>
          <p:cNvPr id="6" name="Picture 6"/>
          <p:cNvPicPr>
            <a:picLocks noChangeAspect="1" noChangeArrowheads="1"/>
          </p:cNvPicPr>
          <p:nvPr/>
        </p:nvPicPr>
        <p:blipFill>
          <a:blip r:embed="rId4"/>
          <a:srcRect/>
          <a:stretch>
            <a:fillRect/>
          </a:stretch>
        </p:blipFill>
        <p:spPr bwMode="auto">
          <a:xfrm>
            <a:off x="0" y="0"/>
            <a:ext cx="9240838" cy="6858000"/>
          </a:xfrm>
          <a:prstGeom prst="rect">
            <a:avLst/>
          </a:prstGeom>
          <a:noFill/>
          <a:ln w="9525">
            <a:noFill/>
            <a:miter lim="800000"/>
            <a:headEnd/>
            <a:tailEnd/>
          </a:ln>
        </p:spPr>
      </p:pic>
      <p:sp>
        <p:nvSpPr>
          <p:cNvPr id="7" name="Rectangle 4"/>
          <p:cNvSpPr>
            <a:spLocks noChangeArrowheads="1"/>
          </p:cNvSpPr>
          <p:nvPr/>
        </p:nvSpPr>
        <p:spPr bwMode="auto">
          <a:xfrm>
            <a:off x="1596212" y="452933"/>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Геометрия </a:t>
            </a:r>
            <a:r>
              <a:rPr lang="en-US" sz="3600" b="1" i="1" u="sng" dirty="0" smtClean="0">
                <a:solidFill>
                  <a:srgbClr val="002060"/>
                </a:solidFill>
                <a:latin typeface="Georgia" pitchFamily="18" charset="0"/>
              </a:rPr>
              <a:t> </a:t>
            </a:r>
            <a:r>
              <a:rPr lang="ru-RU" sz="3600" b="1" i="1" u="sng" dirty="0">
                <a:solidFill>
                  <a:srgbClr val="002060"/>
                </a:solidFill>
                <a:latin typeface="Georgia" pitchFamily="18" charset="0"/>
              </a:rPr>
              <a:t>за </a:t>
            </a:r>
            <a:r>
              <a:rPr lang="ru-RU" sz="3600" b="1" i="1" u="sng" dirty="0" smtClean="0">
                <a:solidFill>
                  <a:srgbClr val="002060"/>
                </a:solidFill>
                <a:latin typeface="Georgia" pitchFamily="18" charset="0"/>
              </a:rPr>
              <a:t>2</a:t>
            </a:r>
            <a:r>
              <a:rPr lang="en-US" sz="3600" b="1" i="1" u="sng" dirty="0" smtClean="0">
                <a:solidFill>
                  <a:srgbClr val="002060"/>
                </a:solidFill>
                <a:latin typeface="Georgia" pitchFamily="18" charset="0"/>
              </a:rPr>
              <a:t>00</a:t>
            </a:r>
            <a:endParaRPr lang="en-US" sz="3600" b="1" i="1" u="sng" dirty="0">
              <a:solidFill>
                <a:srgbClr val="002060"/>
              </a:solidFill>
              <a:latin typeface="Georgia" pitchFamily="18" charset="0"/>
            </a:endParaRPr>
          </a:p>
        </p:txBody>
      </p:sp>
      <p:sp>
        <p:nvSpPr>
          <p:cNvPr id="12" name="TextBox 11"/>
          <p:cNvSpPr txBox="1"/>
          <p:nvPr/>
        </p:nvSpPr>
        <p:spPr>
          <a:xfrm>
            <a:off x="261258" y="1333303"/>
            <a:ext cx="8675914" cy="3046988"/>
          </a:xfrm>
          <a:prstGeom prst="rect">
            <a:avLst/>
          </a:prstGeom>
          <a:noFill/>
          <a:ln>
            <a:noFill/>
          </a:ln>
        </p:spPr>
        <p:txBody>
          <a:bodyPr wrap="square" rtlCol="0">
            <a:spAutoFit/>
          </a:bodyPr>
          <a:lstStyle/>
          <a:p>
            <a:r>
              <a:rPr lang="ru-RU" sz="3200" dirty="0" smtClean="0"/>
              <a:t>  Дуга окружности </a:t>
            </a:r>
            <a:r>
              <a:rPr lang="ru-RU" sz="3200" i="1" dirty="0" smtClean="0"/>
              <a:t>AC</a:t>
            </a:r>
            <a:r>
              <a:rPr lang="ru-RU" sz="3200" dirty="0" smtClean="0"/>
              <a:t>, не содержащая точки </a:t>
            </a:r>
            <a:r>
              <a:rPr lang="ru-RU" sz="3200" i="1" dirty="0" smtClean="0"/>
              <a:t>B</a:t>
            </a:r>
            <a:r>
              <a:rPr lang="ru-RU" sz="3200" dirty="0" smtClean="0"/>
              <a:t>, составляет 200°. А дуга окружности </a:t>
            </a:r>
            <a:r>
              <a:rPr lang="ru-RU" sz="3200" i="1" dirty="0" smtClean="0"/>
              <a:t>BC</a:t>
            </a:r>
            <a:r>
              <a:rPr lang="ru-RU" sz="3200" dirty="0" smtClean="0"/>
              <a:t>, не содержащая точки </a:t>
            </a:r>
            <a:r>
              <a:rPr lang="ru-RU" sz="3200" i="1" dirty="0" smtClean="0"/>
              <a:t>A</a:t>
            </a:r>
            <a:r>
              <a:rPr lang="ru-RU" sz="3200" dirty="0" smtClean="0"/>
              <a:t>, составляет 80°. Найдите вписанный угол </a:t>
            </a:r>
            <a:r>
              <a:rPr lang="ru-RU" sz="3200" i="1" dirty="0" smtClean="0"/>
              <a:t>ACB</a:t>
            </a:r>
            <a:r>
              <a:rPr lang="ru-RU" sz="3200" dirty="0" smtClean="0"/>
              <a:t>. Ответ дайте в градусах.</a:t>
            </a:r>
          </a:p>
          <a:p>
            <a:endParaRPr lang="ru-RU" sz="3200" b="1" i="1" dirty="0">
              <a:latin typeface="+mn-lt"/>
            </a:endParaRPr>
          </a:p>
        </p:txBody>
      </p:sp>
      <p:sp>
        <p:nvSpPr>
          <p:cNvPr id="13" name="TextBox 12"/>
          <p:cNvSpPr txBox="1"/>
          <p:nvPr/>
        </p:nvSpPr>
        <p:spPr>
          <a:xfrm>
            <a:off x="3666861" y="5687380"/>
            <a:ext cx="646331" cy="646331"/>
          </a:xfrm>
          <a:prstGeom prst="rect">
            <a:avLst/>
          </a:prstGeom>
          <a:noFill/>
        </p:spPr>
        <p:txBody>
          <a:bodyPr wrap="none" rtlCol="0">
            <a:spAutoFit/>
          </a:bodyPr>
          <a:lstStyle/>
          <a:p>
            <a:r>
              <a:rPr lang="ru-RU" sz="3600" b="1" i="1" dirty="0" smtClean="0">
                <a:latin typeface="+mn-lt"/>
              </a:rPr>
              <a:t>40</a:t>
            </a:r>
            <a:endParaRPr lang="ru-RU" sz="3600" b="1" i="1" dirty="0">
              <a:latin typeface="+mn-lt"/>
            </a:endParaRPr>
          </a:p>
        </p:txBody>
      </p:sp>
      <p:sp>
        <p:nvSpPr>
          <p:cNvPr id="14" name="AutoShape 5">
            <a:hlinkClick r:id="rId3" action="ppaction://hlinksldjump"/>
          </p:cNvPr>
          <p:cNvSpPr>
            <a:spLocks noChangeArrowheads="1"/>
          </p:cNvSpPr>
          <p:nvPr/>
        </p:nvSpPr>
        <p:spPr bwMode="auto">
          <a:xfrm>
            <a:off x="8065974" y="6072862"/>
            <a:ext cx="736832"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15" name="TextBox 14"/>
          <p:cNvSpPr txBox="1"/>
          <p:nvPr/>
        </p:nvSpPr>
        <p:spPr>
          <a:xfrm>
            <a:off x="1457385" y="5722636"/>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pic>
        <p:nvPicPr>
          <p:cNvPr id="10" name="Рисунок 9"/>
          <p:cNvPicPr/>
          <p:nvPr/>
        </p:nvPicPr>
        <p:blipFill>
          <a:blip r:embed="rId5" cstate="print"/>
          <a:srcRect/>
          <a:stretch>
            <a:fillRect/>
          </a:stretch>
        </p:blipFill>
        <p:spPr bwMode="auto">
          <a:xfrm>
            <a:off x="3278504" y="3363686"/>
            <a:ext cx="2654209" cy="2097649"/>
          </a:xfrm>
          <a:prstGeom prst="rect">
            <a:avLst/>
          </a:prstGeom>
          <a:noFill/>
          <a:ln w="9525">
            <a:noFill/>
            <a:miter lim="800000"/>
            <a:headEnd/>
            <a:tailEnd/>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6"/>
          <p:cNvPicPr>
            <a:picLocks noChangeAspect="1" noChangeArrowheads="1"/>
          </p:cNvPicPr>
          <p:nvPr/>
        </p:nvPicPr>
        <p:blipFill>
          <a:blip r:embed="rId3"/>
          <a:srcRect/>
          <a:stretch>
            <a:fillRect/>
          </a:stretch>
        </p:blipFill>
        <p:spPr bwMode="auto">
          <a:xfrm>
            <a:off x="-96838" y="0"/>
            <a:ext cx="9240838" cy="6858000"/>
          </a:xfrm>
          <a:prstGeom prst="rect">
            <a:avLst/>
          </a:prstGeom>
          <a:noFill/>
          <a:ln w="9525">
            <a:noFill/>
            <a:miter lim="800000"/>
            <a:headEnd/>
            <a:tailEnd/>
          </a:ln>
        </p:spPr>
      </p:pic>
      <p:graphicFrame>
        <p:nvGraphicFramePr>
          <p:cNvPr id="23" name="Объект 22"/>
          <p:cNvGraphicFramePr>
            <a:graphicFrameLocks noChangeAspect="1"/>
          </p:cNvGraphicFramePr>
          <p:nvPr/>
        </p:nvGraphicFramePr>
        <p:xfrm>
          <a:off x="4514850" y="3321050"/>
          <a:ext cx="114300" cy="215900"/>
        </p:xfrm>
        <a:graphic>
          <a:graphicData uri="http://schemas.openxmlformats.org/presentationml/2006/ole">
            <p:oleObj spid="_x0000_s70691" name="Формула" r:id="rId4" imgW="114151" imgH="215619" progId="Equation.3">
              <p:embed/>
            </p:oleObj>
          </a:graphicData>
        </a:graphic>
      </p:graphicFrame>
      <p:sp>
        <p:nvSpPr>
          <p:cNvPr id="37" name="TextBox 36"/>
          <p:cNvSpPr txBox="1"/>
          <p:nvPr/>
        </p:nvSpPr>
        <p:spPr>
          <a:xfrm>
            <a:off x="337457" y="1268247"/>
            <a:ext cx="8534399" cy="3046988"/>
          </a:xfrm>
          <a:prstGeom prst="rect">
            <a:avLst/>
          </a:prstGeom>
          <a:noFill/>
          <a:ln>
            <a:noFill/>
          </a:ln>
        </p:spPr>
        <p:txBody>
          <a:bodyPr wrap="square" rtlCol="0">
            <a:spAutoFit/>
          </a:bodyPr>
          <a:lstStyle/>
          <a:p>
            <a:pPr algn="just"/>
            <a:r>
              <a:rPr lang="ru-RU" sz="3200" dirty="0" smtClean="0"/>
              <a:t>  В правильной треугольной пирамиде </a:t>
            </a:r>
            <a:r>
              <a:rPr lang="ru-RU" sz="3200" i="1" dirty="0" smtClean="0"/>
              <a:t>SABC</a:t>
            </a:r>
            <a:r>
              <a:rPr lang="ru-RU" sz="3200" dirty="0" smtClean="0"/>
              <a:t> точка </a:t>
            </a:r>
            <a:r>
              <a:rPr lang="ru-RU" sz="3200" i="1" dirty="0" smtClean="0"/>
              <a:t>M</a:t>
            </a:r>
            <a:r>
              <a:rPr lang="ru-RU" sz="3200" dirty="0" smtClean="0"/>
              <a:t> – середина ребра </a:t>
            </a:r>
            <a:r>
              <a:rPr lang="ru-RU" sz="3200" i="1" dirty="0" smtClean="0"/>
              <a:t>AB</a:t>
            </a:r>
            <a:r>
              <a:rPr lang="ru-RU" sz="3200" dirty="0" smtClean="0"/>
              <a:t>,             </a:t>
            </a:r>
            <a:r>
              <a:rPr lang="ru-RU" sz="3200" i="1" dirty="0" smtClean="0"/>
              <a:t>S</a:t>
            </a:r>
            <a:r>
              <a:rPr lang="ru-RU" sz="3200" dirty="0" smtClean="0"/>
              <a:t> – вершина. Известно, что </a:t>
            </a:r>
            <a:r>
              <a:rPr lang="ru-RU" sz="3200" i="1" dirty="0" smtClean="0"/>
              <a:t>BC</a:t>
            </a:r>
            <a:r>
              <a:rPr lang="ru-RU" sz="3200" dirty="0" smtClean="0"/>
              <a:t> = 3, а площадь боковой поверхности пирамиды равна 45. Найдите длину отрезка </a:t>
            </a:r>
            <a:r>
              <a:rPr lang="ru-RU" sz="3200" i="1" dirty="0" smtClean="0"/>
              <a:t>SM</a:t>
            </a:r>
            <a:r>
              <a:rPr lang="ru-RU" sz="3200" dirty="0" smtClean="0"/>
              <a:t>.</a:t>
            </a:r>
          </a:p>
          <a:p>
            <a:endParaRPr lang="ru-RU" sz="3200" b="1" i="1" dirty="0">
              <a:latin typeface="Georgia" pitchFamily="18" charset="0"/>
            </a:endParaRPr>
          </a:p>
        </p:txBody>
      </p:sp>
      <p:sp>
        <p:nvSpPr>
          <p:cNvPr id="28" name="TextBox 27"/>
          <p:cNvSpPr txBox="1"/>
          <p:nvPr/>
        </p:nvSpPr>
        <p:spPr>
          <a:xfrm>
            <a:off x="4121622" y="5691279"/>
            <a:ext cx="646331" cy="646331"/>
          </a:xfrm>
          <a:prstGeom prst="rect">
            <a:avLst/>
          </a:prstGeom>
          <a:noFill/>
        </p:spPr>
        <p:txBody>
          <a:bodyPr wrap="none" rtlCol="0">
            <a:spAutoFit/>
          </a:bodyPr>
          <a:lstStyle/>
          <a:p>
            <a:r>
              <a:rPr lang="ru-RU" sz="3600" b="1" i="1" dirty="0" smtClean="0">
                <a:latin typeface="+mn-lt"/>
              </a:rPr>
              <a:t>10</a:t>
            </a:r>
            <a:endParaRPr lang="ru-RU" sz="3600" b="1" i="1" dirty="0">
              <a:latin typeface="+mn-lt"/>
            </a:endParaRPr>
          </a:p>
        </p:txBody>
      </p:sp>
      <p:sp>
        <p:nvSpPr>
          <p:cNvPr id="29" name="Rectangle 4"/>
          <p:cNvSpPr>
            <a:spLocks noChangeArrowheads="1"/>
          </p:cNvSpPr>
          <p:nvPr/>
        </p:nvSpPr>
        <p:spPr bwMode="auto">
          <a:xfrm>
            <a:off x="653380" y="270941"/>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Геометрия </a:t>
            </a:r>
            <a:r>
              <a:rPr lang="en-US" sz="3600" b="1" i="1" u="sng" dirty="0" smtClean="0">
                <a:solidFill>
                  <a:srgbClr val="002060"/>
                </a:solidFill>
                <a:latin typeface="Georgia" pitchFamily="18" charset="0"/>
              </a:rPr>
              <a:t> </a:t>
            </a:r>
            <a:r>
              <a:rPr lang="ru-RU" sz="3600" b="1" i="1" u="sng" dirty="0">
                <a:solidFill>
                  <a:srgbClr val="002060"/>
                </a:solidFill>
                <a:latin typeface="Georgia" pitchFamily="18" charset="0"/>
              </a:rPr>
              <a:t>за 3</a:t>
            </a:r>
            <a:r>
              <a:rPr lang="en-US" sz="3600" b="1" i="1" u="sng" dirty="0" smtClean="0">
                <a:solidFill>
                  <a:srgbClr val="002060"/>
                </a:solidFill>
                <a:latin typeface="Georgia" pitchFamily="18" charset="0"/>
              </a:rPr>
              <a:t>00</a:t>
            </a:r>
            <a:endParaRPr lang="en-US" sz="3600" b="1" i="1" u="sng" dirty="0">
              <a:solidFill>
                <a:srgbClr val="002060"/>
              </a:solidFill>
              <a:latin typeface="Georgia" pitchFamily="18" charset="0"/>
            </a:endParaRPr>
          </a:p>
        </p:txBody>
      </p:sp>
      <p:sp>
        <p:nvSpPr>
          <p:cNvPr id="30" name="AutoShape 5">
            <a:hlinkClick r:id="rId5" action="ppaction://hlinksldjump"/>
          </p:cNvPr>
          <p:cNvSpPr>
            <a:spLocks noChangeArrowheads="1"/>
          </p:cNvSpPr>
          <p:nvPr/>
        </p:nvSpPr>
        <p:spPr bwMode="auto">
          <a:xfrm>
            <a:off x="8175156" y="6030678"/>
            <a:ext cx="750480"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31" name="TextBox 30"/>
          <p:cNvSpPr txBox="1"/>
          <p:nvPr/>
        </p:nvSpPr>
        <p:spPr>
          <a:xfrm>
            <a:off x="2402006" y="5650173"/>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pic>
        <p:nvPicPr>
          <p:cNvPr id="10" name="Рисунок 9"/>
          <p:cNvPicPr/>
          <p:nvPr/>
        </p:nvPicPr>
        <p:blipFill>
          <a:blip r:embed="rId6"/>
          <a:srcRect/>
          <a:stretch>
            <a:fillRect/>
          </a:stretch>
        </p:blipFill>
        <p:spPr bwMode="auto">
          <a:xfrm>
            <a:off x="5338087" y="3777343"/>
            <a:ext cx="2238370" cy="2142870"/>
          </a:xfrm>
          <a:prstGeom prst="rect">
            <a:avLst/>
          </a:prstGeom>
          <a:noFill/>
          <a:ln w="9525">
            <a:noFill/>
            <a:miter lim="800000"/>
            <a:headEnd/>
            <a:tailEnd/>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AutoShape 5">
            <a:hlinkClick r:id="rId3" action="ppaction://hlinksldjump"/>
          </p:cNvPr>
          <p:cNvSpPr>
            <a:spLocks noChangeArrowheads="1"/>
          </p:cNvSpPr>
          <p:nvPr/>
        </p:nvSpPr>
        <p:spPr bwMode="auto">
          <a:xfrm>
            <a:off x="7718425" y="6329363"/>
            <a:ext cx="1176338"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pic>
        <p:nvPicPr>
          <p:cNvPr id="6" name="Picture 6"/>
          <p:cNvPicPr>
            <a:picLocks noChangeAspect="1" noChangeArrowheads="1"/>
          </p:cNvPicPr>
          <p:nvPr/>
        </p:nvPicPr>
        <p:blipFill>
          <a:blip r:embed="rId4"/>
          <a:srcRect/>
          <a:stretch>
            <a:fillRect/>
          </a:stretch>
        </p:blipFill>
        <p:spPr bwMode="auto">
          <a:xfrm>
            <a:off x="0" y="0"/>
            <a:ext cx="9240838" cy="6858000"/>
          </a:xfrm>
          <a:prstGeom prst="rect">
            <a:avLst/>
          </a:prstGeom>
          <a:noFill/>
          <a:ln w="9525">
            <a:noFill/>
            <a:miter lim="800000"/>
            <a:headEnd/>
            <a:tailEnd/>
          </a:ln>
        </p:spPr>
      </p:pic>
      <p:sp>
        <p:nvSpPr>
          <p:cNvPr id="7" name="Rectangle 4"/>
          <p:cNvSpPr>
            <a:spLocks noChangeArrowheads="1"/>
          </p:cNvSpPr>
          <p:nvPr/>
        </p:nvSpPr>
        <p:spPr bwMode="auto">
          <a:xfrm>
            <a:off x="653380" y="270941"/>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Геометрия </a:t>
            </a:r>
            <a:r>
              <a:rPr lang="en-US" sz="3600" b="1" i="1" u="sng" dirty="0" smtClean="0">
                <a:solidFill>
                  <a:srgbClr val="002060"/>
                </a:solidFill>
                <a:latin typeface="Georgia" pitchFamily="18" charset="0"/>
              </a:rPr>
              <a:t> </a:t>
            </a:r>
            <a:r>
              <a:rPr lang="ru-RU" sz="3600" b="1" i="1" u="sng" dirty="0">
                <a:solidFill>
                  <a:srgbClr val="002060"/>
                </a:solidFill>
                <a:latin typeface="Georgia" pitchFamily="18" charset="0"/>
              </a:rPr>
              <a:t>за </a:t>
            </a:r>
            <a:r>
              <a:rPr lang="ru-RU" sz="3600" b="1" i="1" u="sng" dirty="0" smtClean="0">
                <a:solidFill>
                  <a:srgbClr val="002060"/>
                </a:solidFill>
                <a:latin typeface="Georgia" pitchFamily="18" charset="0"/>
              </a:rPr>
              <a:t>4</a:t>
            </a:r>
            <a:r>
              <a:rPr lang="en-US" sz="3600" b="1" i="1" u="sng" dirty="0" smtClean="0">
                <a:solidFill>
                  <a:srgbClr val="002060"/>
                </a:solidFill>
                <a:latin typeface="Georgia" pitchFamily="18" charset="0"/>
              </a:rPr>
              <a:t>00</a:t>
            </a:r>
            <a:endParaRPr lang="en-US" sz="3600" b="1" i="1" u="sng" dirty="0">
              <a:solidFill>
                <a:srgbClr val="002060"/>
              </a:solidFill>
              <a:latin typeface="Georgia" pitchFamily="18" charset="0"/>
            </a:endParaRPr>
          </a:p>
        </p:txBody>
      </p:sp>
      <p:sp>
        <p:nvSpPr>
          <p:cNvPr id="30" name="TextBox 29"/>
          <p:cNvSpPr txBox="1"/>
          <p:nvPr/>
        </p:nvSpPr>
        <p:spPr>
          <a:xfrm>
            <a:off x="3841283" y="4381685"/>
            <a:ext cx="761747" cy="646331"/>
          </a:xfrm>
          <a:prstGeom prst="rect">
            <a:avLst/>
          </a:prstGeom>
          <a:noFill/>
        </p:spPr>
        <p:txBody>
          <a:bodyPr wrap="none" rtlCol="0">
            <a:spAutoFit/>
          </a:bodyPr>
          <a:lstStyle/>
          <a:p>
            <a:r>
              <a:rPr lang="ru-RU" sz="3600" b="1" i="1" dirty="0" smtClean="0">
                <a:latin typeface="+mn-lt"/>
              </a:rPr>
              <a:t>0,8</a:t>
            </a:r>
            <a:endParaRPr lang="ru-RU" sz="3600" b="1" i="1" dirty="0">
              <a:latin typeface="+mn-lt"/>
            </a:endParaRPr>
          </a:p>
        </p:txBody>
      </p:sp>
      <p:sp>
        <p:nvSpPr>
          <p:cNvPr id="15" name="AutoShape 5">
            <a:hlinkClick r:id="rId3" action="ppaction://hlinksldjump"/>
          </p:cNvPr>
          <p:cNvSpPr>
            <a:spLocks noChangeArrowheads="1"/>
          </p:cNvSpPr>
          <p:nvPr/>
        </p:nvSpPr>
        <p:spPr bwMode="auto">
          <a:xfrm>
            <a:off x="8093269" y="6003382"/>
            <a:ext cx="682241"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17" name="TextBox 16"/>
          <p:cNvSpPr txBox="1"/>
          <p:nvPr/>
        </p:nvSpPr>
        <p:spPr>
          <a:xfrm>
            <a:off x="1882253" y="4396203"/>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sp>
        <p:nvSpPr>
          <p:cNvPr id="10" name="TextBox 9"/>
          <p:cNvSpPr txBox="1"/>
          <p:nvPr/>
        </p:nvSpPr>
        <p:spPr>
          <a:xfrm>
            <a:off x="359230" y="1589315"/>
            <a:ext cx="8392884" cy="1754326"/>
          </a:xfrm>
          <a:prstGeom prst="rect">
            <a:avLst/>
          </a:prstGeom>
          <a:noFill/>
        </p:spPr>
        <p:txBody>
          <a:bodyPr wrap="square" rtlCol="0">
            <a:spAutoFit/>
          </a:bodyPr>
          <a:lstStyle/>
          <a:p>
            <a:pPr algn="just"/>
            <a:r>
              <a:rPr lang="ru-RU" sz="3200" dirty="0" smtClean="0"/>
              <a:t>  Основания равнобедренной трапеции равны 11 и 41. Боковые стороны равны 25. Найдите синус острого угла трапеции.</a:t>
            </a:r>
          </a:p>
          <a:p>
            <a:endParaRPr lang="ru-RU"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AutoShape 5">
            <a:hlinkClick r:id="rId4" action="ppaction://hlinksldjump"/>
          </p:cNvPr>
          <p:cNvSpPr>
            <a:spLocks noChangeArrowheads="1"/>
          </p:cNvSpPr>
          <p:nvPr/>
        </p:nvSpPr>
        <p:spPr bwMode="auto">
          <a:xfrm>
            <a:off x="7718425" y="6329363"/>
            <a:ext cx="1176338"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pic>
        <p:nvPicPr>
          <p:cNvPr id="6" name="Picture 6"/>
          <p:cNvPicPr>
            <a:picLocks noChangeAspect="1" noChangeArrowheads="1"/>
          </p:cNvPicPr>
          <p:nvPr/>
        </p:nvPicPr>
        <p:blipFill>
          <a:blip r:embed="rId5"/>
          <a:srcRect/>
          <a:stretch>
            <a:fillRect/>
          </a:stretch>
        </p:blipFill>
        <p:spPr bwMode="auto">
          <a:xfrm>
            <a:off x="0" y="0"/>
            <a:ext cx="9240838" cy="6858000"/>
          </a:xfrm>
          <a:prstGeom prst="rect">
            <a:avLst/>
          </a:prstGeom>
          <a:noFill/>
          <a:ln w="9525">
            <a:noFill/>
            <a:miter lim="800000"/>
            <a:headEnd/>
            <a:tailEnd/>
          </a:ln>
        </p:spPr>
      </p:pic>
      <p:sp>
        <p:nvSpPr>
          <p:cNvPr id="7" name="Rectangle 4"/>
          <p:cNvSpPr>
            <a:spLocks noChangeArrowheads="1"/>
          </p:cNvSpPr>
          <p:nvPr/>
        </p:nvSpPr>
        <p:spPr bwMode="auto">
          <a:xfrm>
            <a:off x="653380" y="270941"/>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Геометрия </a:t>
            </a:r>
            <a:r>
              <a:rPr lang="en-US" sz="3600" b="1" i="1" u="sng" dirty="0" smtClean="0">
                <a:solidFill>
                  <a:srgbClr val="002060"/>
                </a:solidFill>
                <a:latin typeface="Georgia" pitchFamily="18" charset="0"/>
              </a:rPr>
              <a:t> </a:t>
            </a:r>
            <a:r>
              <a:rPr lang="ru-RU" sz="3600" b="1" i="1" u="sng" dirty="0">
                <a:solidFill>
                  <a:srgbClr val="002060"/>
                </a:solidFill>
                <a:latin typeface="Georgia" pitchFamily="18" charset="0"/>
              </a:rPr>
              <a:t>за 5</a:t>
            </a:r>
            <a:r>
              <a:rPr lang="en-US" sz="3600" b="1" i="1" u="sng" dirty="0" smtClean="0">
                <a:solidFill>
                  <a:srgbClr val="002060"/>
                </a:solidFill>
                <a:latin typeface="Georgia" pitchFamily="18" charset="0"/>
              </a:rPr>
              <a:t>00</a:t>
            </a:r>
            <a:endParaRPr lang="en-US" sz="3600" b="1" i="1" u="sng" dirty="0">
              <a:solidFill>
                <a:srgbClr val="002060"/>
              </a:solidFill>
              <a:latin typeface="Georgia" pitchFamily="18" charset="0"/>
            </a:endParaRPr>
          </a:p>
        </p:txBody>
      </p:sp>
      <p:graphicFrame>
        <p:nvGraphicFramePr>
          <p:cNvPr id="9" name="Объект 8"/>
          <p:cNvGraphicFramePr>
            <a:graphicFrameLocks noChangeAspect="1"/>
          </p:cNvGraphicFramePr>
          <p:nvPr>
            <p:extLst>
              <p:ext uri="{D42A27DB-BD31-4B8C-83A1-F6EECF244321}">
                <p14:modId xmlns="" xmlns:p14="http://schemas.microsoft.com/office/powerpoint/2010/main" val="1097775343"/>
              </p:ext>
            </p:extLst>
          </p:nvPr>
        </p:nvGraphicFramePr>
        <p:xfrm>
          <a:off x="4835525" y="4998357"/>
          <a:ext cx="858838" cy="571500"/>
        </p:xfrm>
        <a:graphic>
          <a:graphicData uri="http://schemas.openxmlformats.org/presentationml/2006/ole">
            <p:oleObj spid="_x0000_s74788" name="Формула" r:id="rId6" imgW="266353" imgH="177569" progId="Equation.3">
              <p:embed/>
            </p:oleObj>
          </a:graphicData>
        </a:graphic>
      </p:graphicFrame>
      <p:sp>
        <p:nvSpPr>
          <p:cNvPr id="10" name="AutoShape 5">
            <a:hlinkClick r:id="rId4" action="ppaction://hlinksldjump"/>
          </p:cNvPr>
          <p:cNvSpPr>
            <a:spLocks noChangeArrowheads="1"/>
          </p:cNvSpPr>
          <p:nvPr/>
        </p:nvSpPr>
        <p:spPr bwMode="auto">
          <a:xfrm>
            <a:off x="8093269" y="6030678"/>
            <a:ext cx="764128"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11" name="TextBox 10"/>
          <p:cNvSpPr txBox="1"/>
          <p:nvPr/>
        </p:nvSpPr>
        <p:spPr>
          <a:xfrm>
            <a:off x="2911360" y="4838944"/>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sp>
        <p:nvSpPr>
          <p:cNvPr id="2" name="TextBox 1"/>
          <p:cNvSpPr txBox="1"/>
          <p:nvPr/>
        </p:nvSpPr>
        <p:spPr>
          <a:xfrm>
            <a:off x="326247" y="1384435"/>
            <a:ext cx="8414982" cy="2554545"/>
          </a:xfrm>
          <a:prstGeom prst="rect">
            <a:avLst/>
          </a:prstGeom>
          <a:noFill/>
        </p:spPr>
        <p:txBody>
          <a:bodyPr wrap="square" rtlCol="0">
            <a:spAutoFit/>
          </a:bodyPr>
          <a:lstStyle/>
          <a:p>
            <a:pPr algn="just"/>
            <a:r>
              <a:rPr lang="ru-RU" sz="3200" b="1" dirty="0" smtClean="0">
                <a:latin typeface="+mn-lt"/>
              </a:rPr>
              <a:t> </a:t>
            </a:r>
            <a:r>
              <a:rPr lang="ru-RU" sz="3200" dirty="0" smtClean="0"/>
              <a:t>Основанием прямой треугольной призмы служит прямоугольный треугольник с катетами 6 и 8, высота призмы равна 10. Найдите площадь ее поверхности.</a:t>
            </a:r>
          </a:p>
          <a:p>
            <a:endParaRPr lang="ru-RU" sz="3200" b="1" dirty="0">
              <a:latin typeface="+mn-lt"/>
            </a:endParaRPr>
          </a:p>
        </p:txBody>
      </p:sp>
      <p:sp>
        <p:nvSpPr>
          <p:cNvPr id="13" name="TextBox 12"/>
          <p:cNvSpPr txBox="1"/>
          <p:nvPr/>
        </p:nvSpPr>
        <p:spPr>
          <a:xfrm>
            <a:off x="2242457" y="1491343"/>
            <a:ext cx="184731" cy="276999"/>
          </a:xfrm>
          <a:prstGeom prst="rect">
            <a:avLst/>
          </a:prstGeom>
          <a:noFill/>
        </p:spPr>
        <p:txBody>
          <a:bodyPr wrap="none" rtlCol="0">
            <a:spAutoFit/>
          </a:bodyPr>
          <a:lstStyle/>
          <a:p>
            <a:endParaRPr lang="ru-RU"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7" name="AutoShape 5">
            <a:hlinkClick r:id="rId3" action="ppaction://hlinksldjump"/>
          </p:cNvPr>
          <p:cNvSpPr>
            <a:spLocks noChangeArrowheads="1"/>
          </p:cNvSpPr>
          <p:nvPr/>
        </p:nvSpPr>
        <p:spPr bwMode="auto">
          <a:xfrm>
            <a:off x="7718425" y="6329363"/>
            <a:ext cx="1176338"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pic>
        <p:nvPicPr>
          <p:cNvPr id="6" name="Picture 6"/>
          <p:cNvPicPr>
            <a:picLocks noChangeAspect="1" noChangeArrowheads="1"/>
          </p:cNvPicPr>
          <p:nvPr/>
        </p:nvPicPr>
        <p:blipFill>
          <a:blip r:embed="rId4"/>
          <a:srcRect/>
          <a:stretch>
            <a:fillRect/>
          </a:stretch>
        </p:blipFill>
        <p:spPr bwMode="auto">
          <a:xfrm>
            <a:off x="0" y="47103"/>
            <a:ext cx="9240838" cy="6858000"/>
          </a:xfrm>
          <a:prstGeom prst="rect">
            <a:avLst/>
          </a:prstGeom>
          <a:noFill/>
          <a:ln w="9525">
            <a:noFill/>
            <a:miter lim="800000"/>
            <a:headEnd/>
            <a:tailEnd/>
          </a:ln>
        </p:spPr>
      </p:pic>
      <p:sp>
        <p:nvSpPr>
          <p:cNvPr id="7" name="Rectangle 4"/>
          <p:cNvSpPr>
            <a:spLocks noChangeArrowheads="1"/>
          </p:cNvSpPr>
          <p:nvPr/>
        </p:nvSpPr>
        <p:spPr bwMode="auto">
          <a:xfrm>
            <a:off x="2181929" y="3145972"/>
            <a:ext cx="5326063" cy="631825"/>
          </a:xfrm>
          <a:prstGeom prst="rect">
            <a:avLst/>
          </a:prstGeom>
          <a:noFill/>
          <a:ln w="9525">
            <a:noFill/>
            <a:miter lim="800000"/>
            <a:headEnd/>
            <a:tailEnd/>
          </a:ln>
        </p:spPr>
        <p:txBody>
          <a:bodyPr wrap="none" anchor="ctr"/>
          <a:lstStyle/>
          <a:p>
            <a:pPr algn="ctr"/>
            <a:r>
              <a:rPr lang="ru-RU" sz="2800" b="1" i="1" dirty="0" err="1" smtClean="0">
                <a:solidFill>
                  <a:srgbClr val="002060"/>
                </a:solidFill>
                <a:latin typeface="Times New Roman" pitchFamily="18" charset="0"/>
                <a:cs typeface="Times New Roman" pitchFamily="18" charset="0"/>
              </a:rPr>
              <a:t>Вовденко</a:t>
            </a:r>
            <a:r>
              <a:rPr lang="ru-RU" sz="2800" b="1" i="1" dirty="0" smtClean="0">
                <a:solidFill>
                  <a:srgbClr val="002060"/>
                </a:solidFill>
                <a:latin typeface="Times New Roman" pitchFamily="18" charset="0"/>
                <a:cs typeface="Times New Roman" pitchFamily="18" charset="0"/>
              </a:rPr>
              <a:t> О.Л., учитель математики</a:t>
            </a:r>
          </a:p>
          <a:p>
            <a:pPr algn="ctr"/>
            <a:r>
              <a:rPr lang="ru-RU" sz="2800" b="1" i="1" dirty="0" smtClean="0">
                <a:solidFill>
                  <a:srgbClr val="002060"/>
                </a:solidFill>
                <a:latin typeface="Times New Roman" pitchFamily="18" charset="0"/>
                <a:cs typeface="Times New Roman" pitchFamily="18" charset="0"/>
              </a:rPr>
              <a:t>МБОУ многопрофильный лицей г.Липецка</a:t>
            </a:r>
            <a:endParaRPr lang="ru-RU" sz="2800" b="1" i="1"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44917200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6"/>
          <p:cNvPicPr>
            <a:picLocks noChangeAspect="1" noChangeArrowheads="1"/>
          </p:cNvPicPr>
          <p:nvPr/>
        </p:nvPicPr>
        <p:blipFill>
          <a:blip r:embed="rId4"/>
          <a:srcRect/>
          <a:stretch>
            <a:fillRect/>
          </a:stretch>
        </p:blipFill>
        <p:spPr bwMode="auto">
          <a:xfrm>
            <a:off x="0" y="0"/>
            <a:ext cx="9240838" cy="6858000"/>
          </a:xfrm>
          <a:prstGeom prst="rect">
            <a:avLst/>
          </a:prstGeom>
          <a:noFill/>
          <a:ln w="9525">
            <a:noFill/>
            <a:miter lim="800000"/>
            <a:headEnd/>
            <a:tailEnd/>
          </a:ln>
        </p:spPr>
      </p:pic>
      <p:sp>
        <p:nvSpPr>
          <p:cNvPr id="1029" name="AutoShape 5">
            <a:hlinkClick r:id="rId5" action="ppaction://hlinksldjump"/>
          </p:cNvPr>
          <p:cNvSpPr>
            <a:spLocks noChangeArrowheads="1"/>
          </p:cNvSpPr>
          <p:nvPr/>
        </p:nvSpPr>
        <p:spPr bwMode="auto">
          <a:xfrm>
            <a:off x="8141506" y="6192886"/>
            <a:ext cx="702244"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graphicFrame>
        <p:nvGraphicFramePr>
          <p:cNvPr id="7" name="Object 7"/>
          <p:cNvGraphicFramePr>
            <a:graphicFrameLocks noChangeAspect="1"/>
          </p:cNvGraphicFramePr>
          <p:nvPr>
            <p:extLst>
              <p:ext uri="{D42A27DB-BD31-4B8C-83A1-F6EECF244321}">
                <p14:modId xmlns="" xmlns:p14="http://schemas.microsoft.com/office/powerpoint/2010/main" val="1396709822"/>
              </p:ext>
            </p:extLst>
          </p:nvPr>
        </p:nvGraphicFramePr>
        <p:xfrm>
          <a:off x="3519488" y="4806950"/>
          <a:ext cx="3883025" cy="904875"/>
        </p:xfrm>
        <a:graphic>
          <a:graphicData uri="http://schemas.openxmlformats.org/presentationml/2006/ole">
            <p:oleObj spid="_x0000_s1077" name="Формула" r:id="rId6" imgW="457002" imgH="203112" progId="Equation.3">
              <p:embed/>
            </p:oleObj>
          </a:graphicData>
        </a:graphic>
      </p:graphicFrame>
      <p:sp>
        <p:nvSpPr>
          <p:cNvPr id="1030" name="Rectangle 4"/>
          <p:cNvSpPr>
            <a:spLocks noChangeArrowheads="1"/>
          </p:cNvSpPr>
          <p:nvPr/>
        </p:nvSpPr>
        <p:spPr bwMode="auto">
          <a:xfrm>
            <a:off x="1879079" y="377328"/>
            <a:ext cx="5021263" cy="631825"/>
          </a:xfrm>
          <a:prstGeom prst="rect">
            <a:avLst/>
          </a:prstGeom>
          <a:noFill/>
          <a:ln w="9525">
            <a:noFill/>
            <a:miter lim="800000"/>
            <a:headEnd/>
            <a:tailEnd/>
          </a:ln>
        </p:spPr>
        <p:txBody>
          <a:bodyPr wrap="none" anchor="ctr"/>
          <a:lstStyle/>
          <a:p>
            <a:pPr algn="ctr"/>
            <a:r>
              <a:rPr lang="ru-RU" sz="3600" b="1" i="1" u="sng" dirty="0">
                <a:solidFill>
                  <a:srgbClr val="002060"/>
                </a:solidFill>
                <a:latin typeface="Georgia" pitchFamily="18" charset="0"/>
              </a:rPr>
              <a:t>Уравнения </a:t>
            </a:r>
            <a:r>
              <a:rPr lang="en-US" sz="3600" b="1" i="1" u="sng" dirty="0">
                <a:solidFill>
                  <a:srgbClr val="002060"/>
                </a:solidFill>
                <a:latin typeface="Georgia" pitchFamily="18" charset="0"/>
              </a:rPr>
              <a:t> </a:t>
            </a:r>
            <a:r>
              <a:rPr lang="ru-RU" sz="3600" b="1" i="1" u="sng" dirty="0">
                <a:solidFill>
                  <a:srgbClr val="002060"/>
                </a:solidFill>
                <a:latin typeface="Georgia" pitchFamily="18" charset="0"/>
              </a:rPr>
              <a:t>за 1</a:t>
            </a:r>
            <a:r>
              <a:rPr lang="en-US" sz="3600" b="1" i="1" u="sng" dirty="0">
                <a:solidFill>
                  <a:srgbClr val="002060"/>
                </a:solidFill>
                <a:latin typeface="Georgia" pitchFamily="18" charset="0"/>
              </a:rPr>
              <a:t>00</a:t>
            </a:r>
          </a:p>
        </p:txBody>
      </p:sp>
      <p:sp>
        <p:nvSpPr>
          <p:cNvPr id="8" name="TextBox 7"/>
          <p:cNvSpPr txBox="1"/>
          <p:nvPr/>
        </p:nvSpPr>
        <p:spPr>
          <a:xfrm>
            <a:off x="1132764" y="4722125"/>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graphicFrame>
        <p:nvGraphicFramePr>
          <p:cNvPr id="3" name="Объект 2"/>
          <p:cNvGraphicFramePr>
            <a:graphicFrameLocks noChangeAspect="1"/>
          </p:cNvGraphicFramePr>
          <p:nvPr>
            <p:extLst>
              <p:ext uri="{D42A27DB-BD31-4B8C-83A1-F6EECF244321}">
                <p14:modId xmlns="" xmlns:p14="http://schemas.microsoft.com/office/powerpoint/2010/main" val="2533028665"/>
              </p:ext>
            </p:extLst>
          </p:nvPr>
        </p:nvGraphicFramePr>
        <p:xfrm>
          <a:off x="1401503" y="1971367"/>
          <a:ext cx="6437831" cy="1126674"/>
        </p:xfrm>
        <a:graphic>
          <a:graphicData uri="http://schemas.openxmlformats.org/presentationml/2006/ole">
            <p:oleObj spid="_x0000_s1078" name="Формула" r:id="rId7" imgW="1015559" imgH="177723" progId="Equation.3">
              <p:embed/>
            </p:oleObj>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6"/>
          <p:cNvPicPr>
            <a:picLocks noChangeAspect="1" noChangeArrowheads="1"/>
          </p:cNvPicPr>
          <p:nvPr/>
        </p:nvPicPr>
        <p:blipFill>
          <a:blip r:embed="rId4"/>
          <a:srcRect/>
          <a:stretch>
            <a:fillRect/>
          </a:stretch>
        </p:blipFill>
        <p:spPr bwMode="auto">
          <a:xfrm>
            <a:off x="0" y="0"/>
            <a:ext cx="9240838" cy="6858000"/>
          </a:xfrm>
          <a:prstGeom prst="rect">
            <a:avLst/>
          </a:prstGeom>
          <a:noFill/>
          <a:ln w="9525">
            <a:noFill/>
            <a:miter lim="800000"/>
            <a:headEnd/>
            <a:tailEnd/>
          </a:ln>
        </p:spPr>
      </p:pic>
      <p:sp>
        <p:nvSpPr>
          <p:cNvPr id="15365" name="AutoShape 5">
            <a:hlinkClick r:id="rId5" action="ppaction://hlinksldjump"/>
          </p:cNvPr>
          <p:cNvSpPr>
            <a:spLocks noChangeArrowheads="1"/>
          </p:cNvSpPr>
          <p:nvPr/>
        </p:nvSpPr>
        <p:spPr bwMode="auto">
          <a:xfrm>
            <a:off x="8100563" y="6138294"/>
            <a:ext cx="756835"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graphicFrame>
        <p:nvGraphicFramePr>
          <p:cNvPr id="2050" name="Object 6"/>
          <p:cNvGraphicFramePr>
            <a:graphicFrameLocks noChangeAspect="1"/>
          </p:cNvGraphicFramePr>
          <p:nvPr>
            <p:extLst>
              <p:ext uri="{D42A27DB-BD31-4B8C-83A1-F6EECF244321}">
                <p14:modId xmlns="" xmlns:p14="http://schemas.microsoft.com/office/powerpoint/2010/main" val="2222969806"/>
              </p:ext>
            </p:extLst>
          </p:nvPr>
        </p:nvGraphicFramePr>
        <p:xfrm>
          <a:off x="914400" y="1939925"/>
          <a:ext cx="7148513" cy="944563"/>
        </p:xfrm>
        <a:graphic>
          <a:graphicData uri="http://schemas.openxmlformats.org/presentationml/2006/ole">
            <p:oleObj spid="_x0000_s2101" name="Формула" r:id="rId6" imgW="1536033" imgH="203112" progId="Equation.3">
              <p:embed/>
            </p:oleObj>
          </a:graphicData>
        </a:graphic>
      </p:graphicFrame>
      <p:graphicFrame>
        <p:nvGraphicFramePr>
          <p:cNvPr id="7" name="Object 7"/>
          <p:cNvGraphicFramePr>
            <a:graphicFrameLocks noChangeAspect="1"/>
          </p:cNvGraphicFramePr>
          <p:nvPr>
            <p:extLst>
              <p:ext uri="{D42A27DB-BD31-4B8C-83A1-F6EECF244321}">
                <p14:modId xmlns="" xmlns:p14="http://schemas.microsoft.com/office/powerpoint/2010/main" val="3107903549"/>
              </p:ext>
            </p:extLst>
          </p:nvPr>
        </p:nvGraphicFramePr>
        <p:xfrm>
          <a:off x="3700463" y="4608513"/>
          <a:ext cx="2041525" cy="839787"/>
        </p:xfrm>
        <a:graphic>
          <a:graphicData uri="http://schemas.openxmlformats.org/presentationml/2006/ole">
            <p:oleObj spid="_x0000_s2102" name="Формула" r:id="rId7" imgW="431425" imgH="177646" progId="Equation.3">
              <p:embed/>
            </p:oleObj>
          </a:graphicData>
        </a:graphic>
      </p:graphicFrame>
      <p:sp>
        <p:nvSpPr>
          <p:cNvPr id="2054" name="Rectangle 4"/>
          <p:cNvSpPr>
            <a:spLocks noChangeArrowheads="1"/>
          </p:cNvSpPr>
          <p:nvPr/>
        </p:nvSpPr>
        <p:spPr bwMode="auto">
          <a:xfrm>
            <a:off x="2070147" y="268146"/>
            <a:ext cx="5021263" cy="631825"/>
          </a:xfrm>
          <a:prstGeom prst="rect">
            <a:avLst/>
          </a:prstGeom>
          <a:noFill/>
          <a:ln w="9525">
            <a:noFill/>
            <a:miter lim="800000"/>
            <a:headEnd/>
            <a:tailEnd/>
          </a:ln>
        </p:spPr>
        <p:txBody>
          <a:bodyPr wrap="none" anchor="ctr"/>
          <a:lstStyle/>
          <a:p>
            <a:pPr algn="ctr"/>
            <a:r>
              <a:rPr lang="ru-RU" sz="3600" b="1" i="1" u="sng" dirty="0">
                <a:solidFill>
                  <a:srgbClr val="002060"/>
                </a:solidFill>
                <a:latin typeface="Georgia" pitchFamily="18" charset="0"/>
              </a:rPr>
              <a:t>Уравнения </a:t>
            </a:r>
            <a:r>
              <a:rPr lang="en-US" sz="3600" b="1" i="1" u="sng" dirty="0">
                <a:solidFill>
                  <a:srgbClr val="002060"/>
                </a:solidFill>
                <a:latin typeface="Georgia" pitchFamily="18" charset="0"/>
              </a:rPr>
              <a:t> </a:t>
            </a:r>
            <a:r>
              <a:rPr lang="ru-RU" sz="3600" b="1" i="1" u="sng" dirty="0">
                <a:solidFill>
                  <a:srgbClr val="002060"/>
                </a:solidFill>
                <a:latin typeface="Georgia" pitchFamily="18" charset="0"/>
              </a:rPr>
              <a:t>за 2</a:t>
            </a:r>
            <a:r>
              <a:rPr lang="en-US" sz="3600" b="1" i="1" u="sng" dirty="0">
                <a:solidFill>
                  <a:srgbClr val="002060"/>
                </a:solidFill>
                <a:latin typeface="Georgia" pitchFamily="18" charset="0"/>
              </a:rPr>
              <a:t>00</a:t>
            </a:r>
          </a:p>
        </p:txBody>
      </p:sp>
      <p:sp>
        <p:nvSpPr>
          <p:cNvPr id="8" name="TextBox 7"/>
          <p:cNvSpPr txBox="1"/>
          <p:nvPr/>
        </p:nvSpPr>
        <p:spPr>
          <a:xfrm>
            <a:off x="2019869" y="4694830"/>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6"/>
          <p:cNvPicPr>
            <a:picLocks noChangeAspect="1" noChangeArrowheads="1"/>
          </p:cNvPicPr>
          <p:nvPr/>
        </p:nvPicPr>
        <p:blipFill>
          <a:blip r:embed="rId4"/>
          <a:srcRect/>
          <a:stretch>
            <a:fillRect/>
          </a:stretch>
        </p:blipFill>
        <p:spPr bwMode="auto">
          <a:xfrm>
            <a:off x="0" y="0"/>
            <a:ext cx="9240838" cy="6858000"/>
          </a:xfrm>
          <a:prstGeom prst="rect">
            <a:avLst/>
          </a:prstGeom>
          <a:noFill/>
          <a:ln w="9525">
            <a:noFill/>
            <a:miter lim="800000"/>
            <a:headEnd/>
            <a:tailEnd/>
          </a:ln>
        </p:spPr>
      </p:pic>
      <p:sp>
        <p:nvSpPr>
          <p:cNvPr id="16389" name="AutoShape 5">
            <a:hlinkClick r:id="rId5" action="ppaction://hlinksldjump"/>
          </p:cNvPr>
          <p:cNvSpPr>
            <a:spLocks noChangeArrowheads="1"/>
          </p:cNvSpPr>
          <p:nvPr/>
        </p:nvSpPr>
        <p:spPr bwMode="auto">
          <a:xfrm>
            <a:off x="8086914" y="6097351"/>
            <a:ext cx="756835"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3078" name="Rectangle 4"/>
          <p:cNvSpPr>
            <a:spLocks noChangeArrowheads="1"/>
          </p:cNvSpPr>
          <p:nvPr/>
        </p:nvSpPr>
        <p:spPr bwMode="auto">
          <a:xfrm>
            <a:off x="2265931" y="303260"/>
            <a:ext cx="5022850" cy="631825"/>
          </a:xfrm>
          <a:prstGeom prst="rect">
            <a:avLst/>
          </a:prstGeom>
          <a:noFill/>
          <a:ln w="9525">
            <a:noFill/>
            <a:miter lim="800000"/>
            <a:headEnd/>
            <a:tailEnd/>
          </a:ln>
        </p:spPr>
        <p:txBody>
          <a:bodyPr wrap="none" anchor="ctr"/>
          <a:lstStyle/>
          <a:p>
            <a:pPr algn="ctr"/>
            <a:r>
              <a:rPr lang="ru-RU" sz="3600" b="1" i="1" u="sng" dirty="0">
                <a:solidFill>
                  <a:srgbClr val="002060"/>
                </a:solidFill>
                <a:latin typeface="Georgia" pitchFamily="18" charset="0"/>
              </a:rPr>
              <a:t>Уравнения </a:t>
            </a:r>
            <a:r>
              <a:rPr lang="en-US" sz="3600" b="1" i="1" u="sng" dirty="0">
                <a:solidFill>
                  <a:srgbClr val="002060"/>
                </a:solidFill>
                <a:latin typeface="Georgia" pitchFamily="18" charset="0"/>
              </a:rPr>
              <a:t> </a:t>
            </a:r>
            <a:r>
              <a:rPr lang="ru-RU" sz="3600" b="1" i="1" u="sng" dirty="0">
                <a:solidFill>
                  <a:srgbClr val="002060"/>
                </a:solidFill>
                <a:latin typeface="Georgia" pitchFamily="18" charset="0"/>
              </a:rPr>
              <a:t>за 3</a:t>
            </a:r>
            <a:r>
              <a:rPr lang="en-US" sz="3600" b="1" i="1" u="sng" dirty="0">
                <a:solidFill>
                  <a:srgbClr val="002060"/>
                </a:solidFill>
                <a:latin typeface="Georgia" pitchFamily="18" charset="0"/>
              </a:rPr>
              <a:t>00</a:t>
            </a:r>
          </a:p>
        </p:txBody>
      </p:sp>
      <p:graphicFrame>
        <p:nvGraphicFramePr>
          <p:cNvPr id="3074" name="Object 8"/>
          <p:cNvGraphicFramePr>
            <a:graphicFrameLocks noChangeAspect="1"/>
          </p:cNvGraphicFramePr>
          <p:nvPr>
            <p:extLst>
              <p:ext uri="{D42A27DB-BD31-4B8C-83A1-F6EECF244321}">
                <p14:modId xmlns="" xmlns:p14="http://schemas.microsoft.com/office/powerpoint/2010/main" val="1890260334"/>
              </p:ext>
            </p:extLst>
          </p:nvPr>
        </p:nvGraphicFramePr>
        <p:xfrm>
          <a:off x="2927350" y="1984375"/>
          <a:ext cx="4263404" cy="1444625"/>
        </p:xfrm>
        <a:graphic>
          <a:graphicData uri="http://schemas.openxmlformats.org/presentationml/2006/ole">
            <p:oleObj spid="_x0000_s3126" name="Формула" r:id="rId6" imgW="672808" imgH="228501" progId="Equation.3">
              <p:embed/>
            </p:oleObj>
          </a:graphicData>
        </a:graphic>
      </p:graphicFrame>
      <p:graphicFrame>
        <p:nvGraphicFramePr>
          <p:cNvPr id="10" name="Object 9"/>
          <p:cNvGraphicFramePr>
            <a:graphicFrameLocks noChangeAspect="1"/>
          </p:cNvGraphicFramePr>
          <p:nvPr>
            <p:extLst>
              <p:ext uri="{D42A27DB-BD31-4B8C-83A1-F6EECF244321}">
                <p14:modId xmlns="" xmlns:p14="http://schemas.microsoft.com/office/powerpoint/2010/main" val="1500933588"/>
              </p:ext>
            </p:extLst>
          </p:nvPr>
        </p:nvGraphicFramePr>
        <p:xfrm>
          <a:off x="3954463" y="4373563"/>
          <a:ext cx="925512" cy="809625"/>
        </p:xfrm>
        <a:graphic>
          <a:graphicData uri="http://schemas.openxmlformats.org/presentationml/2006/ole">
            <p:oleObj spid="_x0000_s3127" name="Формула" r:id="rId7" imgW="202936" imgH="177569" progId="Equation.3">
              <p:embed/>
            </p:oleObj>
          </a:graphicData>
        </a:graphic>
      </p:graphicFrame>
      <p:sp>
        <p:nvSpPr>
          <p:cNvPr id="7" name="TextBox 6"/>
          <p:cNvSpPr txBox="1"/>
          <p:nvPr/>
        </p:nvSpPr>
        <p:spPr>
          <a:xfrm>
            <a:off x="1869743" y="4517408"/>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6"/>
          <p:cNvPicPr>
            <a:picLocks noChangeAspect="1" noChangeArrowheads="1"/>
          </p:cNvPicPr>
          <p:nvPr/>
        </p:nvPicPr>
        <p:blipFill>
          <a:blip r:embed="rId4"/>
          <a:srcRect/>
          <a:stretch>
            <a:fillRect/>
          </a:stretch>
        </p:blipFill>
        <p:spPr bwMode="auto">
          <a:xfrm>
            <a:off x="0" y="0"/>
            <a:ext cx="9240838" cy="6858000"/>
          </a:xfrm>
          <a:prstGeom prst="rect">
            <a:avLst/>
          </a:prstGeom>
          <a:noFill/>
          <a:ln w="9525">
            <a:noFill/>
            <a:miter lim="800000"/>
            <a:headEnd/>
            <a:tailEnd/>
          </a:ln>
        </p:spPr>
      </p:pic>
      <p:sp>
        <p:nvSpPr>
          <p:cNvPr id="4101" name="Rectangle 4"/>
          <p:cNvSpPr>
            <a:spLocks noChangeArrowheads="1"/>
          </p:cNvSpPr>
          <p:nvPr/>
        </p:nvSpPr>
        <p:spPr bwMode="auto">
          <a:xfrm>
            <a:off x="2807055" y="252341"/>
            <a:ext cx="3381375" cy="631825"/>
          </a:xfrm>
          <a:prstGeom prst="rect">
            <a:avLst/>
          </a:prstGeom>
          <a:noFill/>
          <a:ln w="9525">
            <a:noFill/>
            <a:miter lim="800000"/>
            <a:headEnd/>
            <a:tailEnd/>
          </a:ln>
        </p:spPr>
        <p:txBody>
          <a:bodyPr wrap="none" anchor="ctr"/>
          <a:lstStyle/>
          <a:p>
            <a:pPr algn="ctr"/>
            <a:r>
              <a:rPr lang="ru-RU" sz="3600" b="1" i="1" u="sng" dirty="0">
                <a:solidFill>
                  <a:srgbClr val="002060"/>
                </a:solidFill>
                <a:latin typeface="Georgia" pitchFamily="18" charset="0"/>
              </a:rPr>
              <a:t>Уравнения </a:t>
            </a:r>
            <a:r>
              <a:rPr lang="en-US" sz="3600" b="1" i="1" u="sng" dirty="0">
                <a:solidFill>
                  <a:srgbClr val="002060"/>
                </a:solidFill>
                <a:latin typeface="Georgia" pitchFamily="18" charset="0"/>
              </a:rPr>
              <a:t> </a:t>
            </a:r>
            <a:r>
              <a:rPr lang="ru-RU" sz="3600" b="1" i="1" u="sng" dirty="0">
                <a:solidFill>
                  <a:srgbClr val="002060"/>
                </a:solidFill>
                <a:latin typeface="Georgia" pitchFamily="18" charset="0"/>
              </a:rPr>
              <a:t>за </a:t>
            </a:r>
            <a:r>
              <a:rPr lang="en-US" sz="3600" b="1" i="1" u="sng" dirty="0">
                <a:solidFill>
                  <a:srgbClr val="002060"/>
                </a:solidFill>
                <a:latin typeface="Georgia" pitchFamily="18" charset="0"/>
              </a:rPr>
              <a:t>400</a:t>
            </a:r>
          </a:p>
        </p:txBody>
      </p:sp>
      <p:sp>
        <p:nvSpPr>
          <p:cNvPr id="17413" name="AutoShape 5">
            <a:hlinkClick r:id="rId5" action="ppaction://hlinksldjump"/>
          </p:cNvPr>
          <p:cNvSpPr>
            <a:spLocks noChangeArrowheads="1"/>
          </p:cNvSpPr>
          <p:nvPr/>
        </p:nvSpPr>
        <p:spPr bwMode="auto">
          <a:xfrm>
            <a:off x="8086915" y="6124647"/>
            <a:ext cx="729539"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graphicFrame>
        <p:nvGraphicFramePr>
          <p:cNvPr id="4098" name="Object 8"/>
          <p:cNvGraphicFramePr>
            <a:graphicFrameLocks noChangeAspect="1"/>
          </p:cNvGraphicFramePr>
          <p:nvPr>
            <p:extLst>
              <p:ext uri="{D42A27DB-BD31-4B8C-83A1-F6EECF244321}">
                <p14:modId xmlns="" xmlns:p14="http://schemas.microsoft.com/office/powerpoint/2010/main" val="2579451205"/>
              </p:ext>
            </p:extLst>
          </p:nvPr>
        </p:nvGraphicFramePr>
        <p:xfrm>
          <a:off x="2903538" y="1739900"/>
          <a:ext cx="3640137" cy="1111250"/>
        </p:xfrm>
        <a:graphic>
          <a:graphicData uri="http://schemas.openxmlformats.org/presentationml/2006/ole">
            <p:oleObj spid="_x0000_s4162" name="Формула" r:id="rId6" imgW="660400" imgH="279400" progId="Equation.3">
              <p:embed/>
            </p:oleObj>
          </a:graphicData>
        </a:graphic>
      </p:graphicFrame>
      <p:graphicFrame>
        <p:nvGraphicFramePr>
          <p:cNvPr id="8201" name="Object 9"/>
          <p:cNvGraphicFramePr>
            <a:graphicFrameLocks noChangeAspect="1"/>
          </p:cNvGraphicFramePr>
          <p:nvPr>
            <p:extLst>
              <p:ext uri="{D42A27DB-BD31-4B8C-83A1-F6EECF244321}">
                <p14:modId xmlns="" xmlns:p14="http://schemas.microsoft.com/office/powerpoint/2010/main" val="2975720849"/>
              </p:ext>
            </p:extLst>
          </p:nvPr>
        </p:nvGraphicFramePr>
        <p:xfrm>
          <a:off x="3759200" y="5383213"/>
          <a:ext cx="1281113" cy="1008062"/>
        </p:xfrm>
        <a:graphic>
          <a:graphicData uri="http://schemas.openxmlformats.org/presentationml/2006/ole">
            <p:oleObj spid="_x0000_s4163" name="Формула" r:id="rId7" imgW="203024" imgH="203024" progId="Equation.3">
              <p:embed/>
            </p:oleObj>
          </a:graphicData>
        </a:graphic>
      </p:graphicFrame>
      <p:sp>
        <p:nvSpPr>
          <p:cNvPr id="7" name="TextBox 6"/>
          <p:cNvSpPr txBox="1"/>
          <p:nvPr/>
        </p:nvSpPr>
        <p:spPr>
          <a:xfrm>
            <a:off x="2074459" y="5568286"/>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201"/>
                                        </p:tgtEl>
                                        <p:attrNameLst>
                                          <p:attrName>style.visibility</p:attrName>
                                        </p:attrNameLst>
                                      </p:cBhvr>
                                      <p:to>
                                        <p:strVal val="visible"/>
                                      </p:to>
                                    </p:set>
                                    <p:animEffect transition="in" filter="wipe(left)">
                                      <p:cBhvr>
                                        <p:cTn id="7" dur="500"/>
                                        <p:tgtEl>
                                          <p:spTgt spid="8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5" name="Picture 6"/>
          <p:cNvPicPr>
            <a:picLocks noChangeAspect="1" noChangeArrowheads="1"/>
          </p:cNvPicPr>
          <p:nvPr/>
        </p:nvPicPr>
        <p:blipFill>
          <a:blip r:embed="rId4"/>
          <a:srcRect/>
          <a:stretch>
            <a:fillRect/>
          </a:stretch>
        </p:blipFill>
        <p:spPr bwMode="auto">
          <a:xfrm>
            <a:off x="0" y="0"/>
            <a:ext cx="9240838" cy="6858000"/>
          </a:xfrm>
          <a:prstGeom prst="rect">
            <a:avLst/>
          </a:prstGeom>
          <a:noFill/>
          <a:ln w="9525">
            <a:noFill/>
            <a:miter lim="800000"/>
            <a:headEnd/>
            <a:tailEnd/>
          </a:ln>
        </p:spPr>
      </p:pic>
      <p:sp>
        <p:nvSpPr>
          <p:cNvPr id="18437" name="AutoShape 5">
            <a:hlinkClick r:id="rId5" action="ppaction://hlinksldjump"/>
          </p:cNvPr>
          <p:cNvSpPr>
            <a:spLocks noChangeArrowheads="1"/>
          </p:cNvSpPr>
          <p:nvPr/>
        </p:nvSpPr>
        <p:spPr bwMode="auto">
          <a:xfrm>
            <a:off x="8223392" y="6125926"/>
            <a:ext cx="674948"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5127" name="Rectangle 4"/>
          <p:cNvSpPr>
            <a:spLocks noChangeArrowheads="1"/>
          </p:cNvSpPr>
          <p:nvPr/>
        </p:nvSpPr>
        <p:spPr bwMode="auto">
          <a:xfrm>
            <a:off x="2017073" y="347237"/>
            <a:ext cx="5295900" cy="631825"/>
          </a:xfrm>
          <a:prstGeom prst="rect">
            <a:avLst/>
          </a:prstGeom>
          <a:noFill/>
          <a:ln w="9525">
            <a:noFill/>
            <a:miter lim="800000"/>
            <a:headEnd/>
            <a:tailEnd/>
          </a:ln>
        </p:spPr>
        <p:txBody>
          <a:bodyPr wrap="none" anchor="ctr"/>
          <a:lstStyle/>
          <a:p>
            <a:pPr algn="ctr"/>
            <a:r>
              <a:rPr lang="ru-RU" sz="3600" b="1" i="1" u="sng" dirty="0">
                <a:solidFill>
                  <a:srgbClr val="002060"/>
                </a:solidFill>
                <a:latin typeface="Georgia" pitchFamily="18" charset="0"/>
              </a:rPr>
              <a:t>Уравнения </a:t>
            </a:r>
            <a:r>
              <a:rPr lang="en-US" sz="3600" b="1" i="1" u="sng" dirty="0">
                <a:solidFill>
                  <a:srgbClr val="002060"/>
                </a:solidFill>
                <a:latin typeface="Georgia" pitchFamily="18" charset="0"/>
              </a:rPr>
              <a:t> </a:t>
            </a:r>
            <a:r>
              <a:rPr lang="ru-RU" sz="3600" b="1" i="1" u="sng" dirty="0">
                <a:solidFill>
                  <a:srgbClr val="002060"/>
                </a:solidFill>
                <a:latin typeface="Georgia" pitchFamily="18" charset="0"/>
              </a:rPr>
              <a:t>за 5</a:t>
            </a:r>
            <a:r>
              <a:rPr lang="en-US" sz="3600" b="1" i="1" u="sng" dirty="0">
                <a:solidFill>
                  <a:srgbClr val="002060"/>
                </a:solidFill>
                <a:latin typeface="Georgia" pitchFamily="18" charset="0"/>
              </a:rPr>
              <a:t>00</a:t>
            </a:r>
          </a:p>
        </p:txBody>
      </p:sp>
      <p:graphicFrame>
        <p:nvGraphicFramePr>
          <p:cNvPr id="5122" name="Object 6"/>
          <p:cNvGraphicFramePr>
            <a:graphicFrameLocks noChangeAspect="1"/>
          </p:cNvGraphicFramePr>
          <p:nvPr/>
        </p:nvGraphicFramePr>
        <p:xfrm>
          <a:off x="4514850" y="3321050"/>
          <a:ext cx="114300" cy="215900"/>
        </p:xfrm>
        <a:graphic>
          <a:graphicData uri="http://schemas.openxmlformats.org/presentationml/2006/ole">
            <p:oleObj spid="_x0000_s5203" name="Формула" r:id="rId6" imgW="114151" imgH="215619" progId="Equation.3">
              <p:embed/>
            </p:oleObj>
          </a:graphicData>
        </a:graphic>
      </p:graphicFrame>
      <p:graphicFrame>
        <p:nvGraphicFramePr>
          <p:cNvPr id="5123" name="Object 7"/>
          <p:cNvGraphicFramePr>
            <a:graphicFrameLocks noChangeAspect="1"/>
          </p:cNvGraphicFramePr>
          <p:nvPr>
            <p:extLst>
              <p:ext uri="{D42A27DB-BD31-4B8C-83A1-F6EECF244321}">
                <p14:modId xmlns="" xmlns:p14="http://schemas.microsoft.com/office/powerpoint/2010/main" val="88494524"/>
              </p:ext>
            </p:extLst>
          </p:nvPr>
        </p:nvGraphicFramePr>
        <p:xfrm>
          <a:off x="2694307" y="1590391"/>
          <a:ext cx="3852223" cy="2213484"/>
        </p:xfrm>
        <a:graphic>
          <a:graphicData uri="http://schemas.openxmlformats.org/presentationml/2006/ole">
            <p:oleObj spid="_x0000_s5204" name="Формула" r:id="rId7" imgW="685800" imgH="393700" progId="Equation.3">
              <p:embed/>
            </p:oleObj>
          </a:graphicData>
        </a:graphic>
      </p:graphicFrame>
      <p:graphicFrame>
        <p:nvGraphicFramePr>
          <p:cNvPr id="9224" name="Object 8"/>
          <p:cNvGraphicFramePr>
            <a:graphicFrameLocks noChangeAspect="1"/>
          </p:cNvGraphicFramePr>
          <p:nvPr>
            <p:extLst>
              <p:ext uri="{D42A27DB-BD31-4B8C-83A1-F6EECF244321}">
                <p14:modId xmlns="" xmlns:p14="http://schemas.microsoft.com/office/powerpoint/2010/main" val="2501008300"/>
              </p:ext>
            </p:extLst>
          </p:nvPr>
        </p:nvGraphicFramePr>
        <p:xfrm>
          <a:off x="4129088" y="4127500"/>
          <a:ext cx="487362" cy="920750"/>
        </p:xfrm>
        <a:graphic>
          <a:graphicData uri="http://schemas.openxmlformats.org/presentationml/2006/ole">
            <p:oleObj spid="_x0000_s5205" name="Формула" r:id="rId8" imgW="114151" imgH="215619" progId="Equation.3">
              <p:embed/>
            </p:oleObj>
          </a:graphicData>
        </a:graphic>
      </p:graphicFrame>
      <p:sp>
        <p:nvSpPr>
          <p:cNvPr id="8" name="TextBox 7"/>
          <p:cNvSpPr txBox="1"/>
          <p:nvPr/>
        </p:nvSpPr>
        <p:spPr>
          <a:xfrm>
            <a:off x="2251880" y="5729626"/>
            <a:ext cx="2021194" cy="646331"/>
          </a:xfrm>
          <a:prstGeom prst="rect">
            <a:avLst/>
          </a:prstGeom>
          <a:noFill/>
        </p:spPr>
        <p:txBody>
          <a:bodyPr wrap="none" rtlCol="0">
            <a:spAutoFit/>
          </a:bodyPr>
          <a:lstStyle/>
          <a:p>
            <a:r>
              <a:rPr lang="ru-RU" sz="3600" b="1" i="1" dirty="0" smtClean="0">
                <a:latin typeface="+mn-lt"/>
              </a:rPr>
              <a:t>Ответ:2</a:t>
            </a:r>
            <a:endParaRPr lang="ru-RU" sz="3600" b="1" i="1" dirty="0">
              <a:latin typeface="+mn-l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224"/>
                                        </p:tgtEl>
                                        <p:attrNameLst>
                                          <p:attrName>style.visibility</p:attrName>
                                        </p:attrNameLst>
                                      </p:cBhvr>
                                      <p:to>
                                        <p:strVal val="visible"/>
                                      </p:to>
                                    </p:set>
                                    <p:animEffect transition="in" filter="wipe(left)">
                                      <p:cBhvr>
                                        <p:cTn id="7" dur="500"/>
                                        <p:tgtEl>
                                          <p:spTgt spid="922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9" name="Picture 6"/>
          <p:cNvPicPr>
            <a:picLocks noChangeAspect="1" noChangeArrowheads="1"/>
          </p:cNvPicPr>
          <p:nvPr/>
        </p:nvPicPr>
        <p:blipFill>
          <a:blip r:embed="rId4"/>
          <a:srcRect/>
          <a:stretch>
            <a:fillRect/>
          </a:stretch>
        </p:blipFill>
        <p:spPr bwMode="auto">
          <a:xfrm>
            <a:off x="0" y="13648"/>
            <a:ext cx="9240838" cy="6858000"/>
          </a:xfrm>
          <a:prstGeom prst="rect">
            <a:avLst/>
          </a:prstGeom>
          <a:noFill/>
          <a:ln w="9525">
            <a:noFill/>
            <a:miter lim="800000"/>
            <a:headEnd/>
            <a:tailEnd/>
          </a:ln>
        </p:spPr>
      </p:pic>
      <p:sp>
        <p:nvSpPr>
          <p:cNvPr id="3083" name="AutoShape 11">
            <a:hlinkClick r:id="rId5" action="ppaction://hlinksldjump"/>
          </p:cNvPr>
          <p:cNvSpPr>
            <a:spLocks noChangeArrowheads="1"/>
          </p:cNvSpPr>
          <p:nvPr/>
        </p:nvSpPr>
        <p:spPr bwMode="auto">
          <a:xfrm>
            <a:off x="8086914" y="6110998"/>
            <a:ext cx="715891"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6151" name="Rectangle 4"/>
          <p:cNvSpPr>
            <a:spLocks noChangeArrowheads="1"/>
          </p:cNvSpPr>
          <p:nvPr/>
        </p:nvSpPr>
        <p:spPr bwMode="auto">
          <a:xfrm>
            <a:off x="1374112" y="295442"/>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Вычисли по формуле </a:t>
            </a:r>
            <a:r>
              <a:rPr lang="en-US" sz="3600" b="1" i="1" u="sng" dirty="0" smtClean="0">
                <a:solidFill>
                  <a:srgbClr val="002060"/>
                </a:solidFill>
                <a:latin typeface="Georgia" pitchFamily="18" charset="0"/>
              </a:rPr>
              <a:t> </a:t>
            </a:r>
            <a:r>
              <a:rPr lang="ru-RU" sz="3600" b="1" i="1" u="sng" dirty="0">
                <a:solidFill>
                  <a:srgbClr val="002060"/>
                </a:solidFill>
                <a:latin typeface="Georgia" pitchFamily="18" charset="0"/>
              </a:rPr>
              <a:t>за 1</a:t>
            </a:r>
            <a:r>
              <a:rPr lang="en-US" sz="3600" b="1" i="1" u="sng" dirty="0">
                <a:solidFill>
                  <a:srgbClr val="002060"/>
                </a:solidFill>
                <a:latin typeface="Georgia" pitchFamily="18" charset="0"/>
              </a:rPr>
              <a:t>00</a:t>
            </a:r>
          </a:p>
        </p:txBody>
      </p:sp>
      <p:graphicFrame>
        <p:nvGraphicFramePr>
          <p:cNvPr id="6146" name="Object 6"/>
          <p:cNvGraphicFramePr>
            <a:graphicFrameLocks noChangeAspect="1"/>
          </p:cNvGraphicFramePr>
          <p:nvPr/>
        </p:nvGraphicFramePr>
        <p:xfrm>
          <a:off x="4514850" y="3321050"/>
          <a:ext cx="114300" cy="215900"/>
        </p:xfrm>
        <a:graphic>
          <a:graphicData uri="http://schemas.openxmlformats.org/presentationml/2006/ole">
            <p:oleObj spid="_x0000_s6220" name="Формула" r:id="rId6" imgW="114151" imgH="215619" progId="Equation.3">
              <p:embed/>
            </p:oleObj>
          </a:graphicData>
        </a:graphic>
      </p:graphicFrame>
      <p:graphicFrame>
        <p:nvGraphicFramePr>
          <p:cNvPr id="10" name="Object 8"/>
          <p:cNvGraphicFramePr>
            <a:graphicFrameLocks noChangeAspect="1"/>
          </p:cNvGraphicFramePr>
          <p:nvPr>
            <p:extLst>
              <p:ext uri="{D42A27DB-BD31-4B8C-83A1-F6EECF244321}">
                <p14:modId xmlns="" xmlns:p14="http://schemas.microsoft.com/office/powerpoint/2010/main" val="3736440939"/>
              </p:ext>
            </p:extLst>
          </p:nvPr>
        </p:nvGraphicFramePr>
        <p:xfrm>
          <a:off x="5070475" y="4256088"/>
          <a:ext cx="630238" cy="588962"/>
        </p:xfrm>
        <a:graphic>
          <a:graphicData uri="http://schemas.openxmlformats.org/presentationml/2006/ole">
            <p:oleObj spid="_x0000_s6221" name="Формула" r:id="rId7" imgW="190335" imgH="177646" progId="Equation.3">
              <p:embed/>
            </p:oleObj>
          </a:graphicData>
        </a:graphic>
      </p:graphicFrame>
      <p:sp>
        <p:nvSpPr>
          <p:cNvPr id="8" name="TextBox 7"/>
          <p:cNvSpPr txBox="1"/>
          <p:nvPr/>
        </p:nvSpPr>
        <p:spPr>
          <a:xfrm>
            <a:off x="1937982" y="4421874"/>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sp>
        <p:nvSpPr>
          <p:cNvPr id="9" name="TextBox 8"/>
          <p:cNvSpPr txBox="1"/>
          <p:nvPr/>
        </p:nvSpPr>
        <p:spPr>
          <a:xfrm>
            <a:off x="555171" y="1539110"/>
            <a:ext cx="8414657" cy="1323439"/>
          </a:xfrm>
          <a:prstGeom prst="rect">
            <a:avLst/>
          </a:prstGeom>
          <a:noFill/>
        </p:spPr>
        <p:txBody>
          <a:bodyPr wrap="square" rtlCol="0">
            <a:spAutoFit/>
          </a:bodyPr>
          <a:lstStyle/>
          <a:p>
            <a:r>
              <a:rPr lang="ru-RU" sz="4000" b="1" i="1" dirty="0" smtClean="0">
                <a:latin typeface="+mn-lt"/>
              </a:rPr>
              <a:t>Найдите х из равенства </a:t>
            </a:r>
            <a:r>
              <a:rPr lang="en-US" sz="4000" b="1" i="1" dirty="0" smtClean="0">
                <a:latin typeface="+mn-lt"/>
              </a:rPr>
              <a:t> f</a:t>
            </a:r>
            <a:r>
              <a:rPr lang="ru-RU" sz="4000" b="1" i="1" dirty="0" smtClean="0">
                <a:latin typeface="+mn-lt"/>
              </a:rPr>
              <a:t> </a:t>
            </a:r>
            <a:r>
              <a:rPr lang="en-US" sz="4000" b="1" i="1" dirty="0" smtClean="0">
                <a:latin typeface="+mn-lt"/>
              </a:rPr>
              <a:t>=</a:t>
            </a:r>
            <a:r>
              <a:rPr lang="ru-RU" sz="4000" b="1" i="1" dirty="0" smtClean="0">
                <a:latin typeface="+mn-lt"/>
              </a:rPr>
              <a:t> </a:t>
            </a:r>
            <a:r>
              <a:rPr lang="en-US" sz="4000" b="1" i="1" dirty="0" err="1" smtClean="0">
                <a:latin typeface="+mn-lt"/>
              </a:rPr>
              <a:t>kx</a:t>
            </a:r>
            <a:r>
              <a:rPr lang="ru-RU" sz="4000" b="1" i="1" dirty="0" smtClean="0">
                <a:latin typeface="+mn-lt"/>
              </a:rPr>
              <a:t>, </a:t>
            </a:r>
            <a:endParaRPr lang="en-US" sz="4000" b="1" i="1" dirty="0" smtClean="0">
              <a:latin typeface="+mn-lt"/>
            </a:endParaRPr>
          </a:p>
          <a:p>
            <a:r>
              <a:rPr lang="ru-RU" sz="4000" b="1" i="1" dirty="0" smtClean="0">
                <a:latin typeface="+mn-lt"/>
              </a:rPr>
              <a:t>если </a:t>
            </a:r>
            <a:r>
              <a:rPr lang="en-US" sz="4000" b="1" i="1" dirty="0" smtClean="0">
                <a:latin typeface="+mn-lt"/>
              </a:rPr>
              <a:t> f = 17, k = 0,2</a:t>
            </a:r>
            <a:endParaRPr lang="ru-RU" sz="4000" b="1" i="1" dirty="0">
              <a:latin typeface="+mn-l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6"/>
          <p:cNvPicPr>
            <a:picLocks noChangeAspect="1" noChangeArrowheads="1"/>
          </p:cNvPicPr>
          <p:nvPr/>
        </p:nvPicPr>
        <p:blipFill>
          <a:blip r:embed="rId4"/>
          <a:srcRect/>
          <a:stretch>
            <a:fillRect/>
          </a:stretch>
        </p:blipFill>
        <p:spPr bwMode="auto">
          <a:xfrm>
            <a:off x="0" y="0"/>
            <a:ext cx="9240838" cy="6858000"/>
          </a:xfrm>
          <a:prstGeom prst="rect">
            <a:avLst/>
          </a:prstGeom>
          <a:noFill/>
          <a:ln w="9525">
            <a:noFill/>
            <a:miter lim="800000"/>
            <a:headEnd/>
            <a:tailEnd/>
          </a:ln>
        </p:spPr>
      </p:pic>
      <p:sp>
        <p:nvSpPr>
          <p:cNvPr id="7173" name="AutoShape 5">
            <a:hlinkClick r:id="rId5" action="ppaction://hlinksldjump"/>
          </p:cNvPr>
          <p:cNvSpPr>
            <a:spLocks noChangeArrowheads="1"/>
          </p:cNvSpPr>
          <p:nvPr/>
        </p:nvSpPr>
        <p:spPr bwMode="auto">
          <a:xfrm>
            <a:off x="8141505" y="6110999"/>
            <a:ext cx="715891" cy="500062"/>
          </a:xfrm>
          <a:prstGeom prst="leftArrow">
            <a:avLst>
              <a:gd name="adj1" fmla="val 50000"/>
              <a:gd name="adj2" fmla="val 58810"/>
            </a:avLst>
          </a:prstGeom>
          <a:solidFill>
            <a:srgbClr val="FFCC00"/>
          </a:solidFill>
          <a:ln w="9525">
            <a:solidFill>
              <a:schemeClr val="tx1"/>
            </a:solidFill>
            <a:miter lim="800000"/>
            <a:headEnd/>
            <a:tailEnd/>
          </a:ln>
        </p:spPr>
        <p:txBody>
          <a:bodyPr wrap="none" anchor="ctr"/>
          <a:lstStyle/>
          <a:p>
            <a:endParaRPr lang="ru-RU"/>
          </a:p>
        </p:txBody>
      </p:sp>
      <p:sp>
        <p:nvSpPr>
          <p:cNvPr id="7174" name="Rectangle 4"/>
          <p:cNvSpPr>
            <a:spLocks noChangeArrowheads="1"/>
          </p:cNvSpPr>
          <p:nvPr/>
        </p:nvSpPr>
        <p:spPr bwMode="auto">
          <a:xfrm>
            <a:off x="1333169" y="304280"/>
            <a:ext cx="5326063" cy="631825"/>
          </a:xfrm>
          <a:prstGeom prst="rect">
            <a:avLst/>
          </a:prstGeom>
          <a:noFill/>
          <a:ln w="9525">
            <a:noFill/>
            <a:miter lim="800000"/>
            <a:headEnd/>
            <a:tailEnd/>
          </a:ln>
        </p:spPr>
        <p:txBody>
          <a:bodyPr wrap="none" anchor="ctr"/>
          <a:lstStyle/>
          <a:p>
            <a:pPr algn="ctr"/>
            <a:r>
              <a:rPr lang="ru-RU" sz="3600" b="1" i="1" u="sng" dirty="0" smtClean="0">
                <a:solidFill>
                  <a:srgbClr val="002060"/>
                </a:solidFill>
                <a:latin typeface="Georgia" pitchFamily="18" charset="0"/>
              </a:rPr>
              <a:t>Вычисли по формуле </a:t>
            </a:r>
            <a:r>
              <a:rPr lang="en-US" sz="3600" b="1" i="1" u="sng" dirty="0" smtClean="0">
                <a:solidFill>
                  <a:srgbClr val="002060"/>
                </a:solidFill>
                <a:latin typeface="Georgia" pitchFamily="18" charset="0"/>
              </a:rPr>
              <a:t> </a:t>
            </a:r>
            <a:r>
              <a:rPr lang="ru-RU" sz="3600" b="1" i="1" u="sng" dirty="0">
                <a:solidFill>
                  <a:srgbClr val="002060"/>
                </a:solidFill>
                <a:latin typeface="Georgia" pitchFamily="18" charset="0"/>
              </a:rPr>
              <a:t>за 2</a:t>
            </a:r>
            <a:r>
              <a:rPr lang="en-US" sz="3600" b="1" i="1" u="sng" dirty="0">
                <a:solidFill>
                  <a:srgbClr val="002060"/>
                </a:solidFill>
                <a:latin typeface="Georgia" pitchFamily="18" charset="0"/>
              </a:rPr>
              <a:t>00</a:t>
            </a:r>
          </a:p>
        </p:txBody>
      </p:sp>
      <p:graphicFrame>
        <p:nvGraphicFramePr>
          <p:cNvPr id="8" name="Object 7"/>
          <p:cNvGraphicFramePr>
            <a:graphicFrameLocks noChangeAspect="1"/>
          </p:cNvGraphicFramePr>
          <p:nvPr>
            <p:extLst>
              <p:ext uri="{D42A27DB-BD31-4B8C-83A1-F6EECF244321}">
                <p14:modId xmlns="" xmlns:p14="http://schemas.microsoft.com/office/powerpoint/2010/main" val="3222205997"/>
              </p:ext>
            </p:extLst>
          </p:nvPr>
        </p:nvGraphicFramePr>
        <p:xfrm>
          <a:off x="4516438" y="5711825"/>
          <a:ext cx="623887" cy="582613"/>
        </p:xfrm>
        <a:graphic>
          <a:graphicData uri="http://schemas.openxmlformats.org/presentationml/2006/ole">
            <p:oleObj spid="_x0000_s7224" name="Формула" r:id="rId6" imgW="190335" imgH="177646" progId="Equation.3">
              <p:embed/>
            </p:oleObj>
          </a:graphicData>
        </a:graphic>
      </p:graphicFrame>
      <p:sp>
        <p:nvSpPr>
          <p:cNvPr id="7" name="TextBox 6"/>
          <p:cNvSpPr txBox="1"/>
          <p:nvPr/>
        </p:nvSpPr>
        <p:spPr>
          <a:xfrm>
            <a:off x="1487606" y="5787833"/>
            <a:ext cx="1790362" cy="646331"/>
          </a:xfrm>
          <a:prstGeom prst="rect">
            <a:avLst/>
          </a:prstGeom>
          <a:noFill/>
        </p:spPr>
        <p:txBody>
          <a:bodyPr wrap="none" rtlCol="0">
            <a:spAutoFit/>
          </a:bodyPr>
          <a:lstStyle/>
          <a:p>
            <a:r>
              <a:rPr lang="ru-RU" sz="3600" b="1" i="1" dirty="0" smtClean="0">
                <a:latin typeface="+mn-lt"/>
              </a:rPr>
              <a:t>Ответ:</a:t>
            </a:r>
            <a:endParaRPr lang="ru-RU" sz="3600" b="1" i="1" dirty="0">
              <a:latin typeface="+mn-lt"/>
            </a:endParaRPr>
          </a:p>
        </p:txBody>
      </p:sp>
      <p:sp>
        <p:nvSpPr>
          <p:cNvPr id="9" name="TextBox 8"/>
          <p:cNvSpPr txBox="1"/>
          <p:nvPr/>
        </p:nvSpPr>
        <p:spPr>
          <a:xfrm>
            <a:off x="284027" y="1232327"/>
            <a:ext cx="8849410" cy="4216539"/>
          </a:xfrm>
          <a:prstGeom prst="rect">
            <a:avLst/>
          </a:prstGeom>
          <a:noFill/>
        </p:spPr>
        <p:txBody>
          <a:bodyPr wrap="none" rtlCol="0">
            <a:spAutoFit/>
          </a:bodyPr>
          <a:lstStyle/>
          <a:p>
            <a:r>
              <a:rPr lang="ru-RU" sz="3800" b="1" i="1" dirty="0" smtClean="0">
                <a:latin typeface="+mn-lt"/>
              </a:rPr>
              <a:t>Площадь поверхности прямоугольного</a:t>
            </a:r>
          </a:p>
          <a:p>
            <a:r>
              <a:rPr lang="ru-RU" sz="3800" b="1" i="1" dirty="0">
                <a:latin typeface="+mn-lt"/>
              </a:rPr>
              <a:t>п</a:t>
            </a:r>
            <a:r>
              <a:rPr lang="ru-RU" sz="3800" b="1" i="1" dirty="0" smtClean="0">
                <a:latin typeface="+mn-lt"/>
              </a:rPr>
              <a:t>араллелепипеда с рёбрами </a:t>
            </a:r>
            <a:r>
              <a:rPr lang="en-US" sz="3800" b="1" i="1" dirty="0" err="1" smtClean="0">
                <a:latin typeface="+mn-lt"/>
              </a:rPr>
              <a:t>a,b,c</a:t>
            </a:r>
            <a:r>
              <a:rPr lang="en-US" sz="3800" b="1" i="1" dirty="0" smtClean="0">
                <a:latin typeface="+mn-lt"/>
              </a:rPr>
              <a:t> </a:t>
            </a:r>
            <a:r>
              <a:rPr lang="ru-RU" sz="3800" b="1" i="1" dirty="0" smtClean="0">
                <a:latin typeface="+mn-lt"/>
              </a:rPr>
              <a:t>можно</a:t>
            </a:r>
          </a:p>
          <a:p>
            <a:r>
              <a:rPr lang="ru-RU" sz="3800" b="1" i="1" dirty="0">
                <a:latin typeface="+mn-lt"/>
              </a:rPr>
              <a:t>н</a:t>
            </a:r>
            <a:r>
              <a:rPr lang="ru-RU" sz="3800" b="1" i="1" dirty="0" smtClean="0">
                <a:latin typeface="+mn-lt"/>
              </a:rPr>
              <a:t>айти по формуле </a:t>
            </a:r>
            <a:r>
              <a:rPr lang="en-US" sz="3800" b="1" i="1" dirty="0" smtClean="0">
                <a:latin typeface="+mn-lt"/>
              </a:rPr>
              <a:t> S=2(</a:t>
            </a:r>
            <a:r>
              <a:rPr lang="en-US" sz="3800" b="1" i="1" dirty="0" err="1" smtClean="0">
                <a:latin typeface="+mn-lt"/>
              </a:rPr>
              <a:t>ab+ac+bc</a:t>
            </a:r>
            <a:r>
              <a:rPr lang="en-US" sz="3800" b="1" i="1" dirty="0" smtClean="0">
                <a:latin typeface="+mn-lt"/>
              </a:rPr>
              <a:t>). </a:t>
            </a:r>
          </a:p>
          <a:p>
            <a:pPr lvl="0"/>
            <a:r>
              <a:rPr lang="ru-RU" sz="3800" b="1" i="1" dirty="0" smtClean="0">
                <a:latin typeface="+mn-lt"/>
              </a:rPr>
              <a:t>Найдите площадь поверхности </a:t>
            </a:r>
          </a:p>
          <a:p>
            <a:pPr lvl="0"/>
            <a:r>
              <a:rPr lang="ru-RU" sz="3800" b="1" i="1" dirty="0" smtClean="0">
                <a:solidFill>
                  <a:srgbClr val="000000"/>
                </a:solidFill>
                <a:latin typeface="Times New Roman"/>
              </a:rPr>
              <a:t>прямоугольного параллелепипеда </a:t>
            </a:r>
            <a:r>
              <a:rPr lang="ru-RU" sz="3800" b="1" i="1" dirty="0" smtClean="0">
                <a:latin typeface="+mn-lt"/>
              </a:rPr>
              <a:t>с </a:t>
            </a:r>
          </a:p>
          <a:p>
            <a:r>
              <a:rPr lang="ru-RU" sz="3800" b="1" i="1" dirty="0">
                <a:latin typeface="+mn-lt"/>
              </a:rPr>
              <a:t>р</a:t>
            </a:r>
            <a:r>
              <a:rPr lang="ru-RU" sz="3800" b="1" i="1" dirty="0" smtClean="0">
                <a:latin typeface="+mn-lt"/>
              </a:rPr>
              <a:t>ёбрами 1, 4 и 8.</a:t>
            </a:r>
          </a:p>
          <a:p>
            <a:endParaRPr lang="en-US" sz="4000" b="1" i="1" dirty="0" smtClean="0">
              <a:latin typeface="+mn-l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FFFF"/>
      </a:hlink>
      <a:folHlink>
        <a:srgbClr val="0000CC"/>
      </a:folHlink>
    </a:clrScheme>
    <a:fontScheme name="Default Design">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FFFF"/>
        </a:hlink>
        <a:folHlink>
          <a:srgbClr val="00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1944</TotalTime>
  <Words>2736</Words>
  <Application>Microsoft Office PowerPoint</Application>
  <PresentationFormat>Экран (4:3)</PresentationFormat>
  <Paragraphs>304</Paragraphs>
  <Slides>28</Slides>
  <Notes>27</Notes>
  <HiddenSlides>1</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28</vt:i4>
      </vt:variant>
    </vt:vector>
  </HeadingPairs>
  <TitlesOfParts>
    <vt:vector size="30" baseType="lpstr">
      <vt:lpstr>Default Design</vt:lpstr>
      <vt:lpstr>Формула</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 link</dc:creator>
  <cp:lastModifiedBy>DNA7 X86</cp:lastModifiedBy>
  <cp:revision>317</cp:revision>
  <dcterms:created xsi:type="dcterms:W3CDTF">2003-12-19T00:36:01Z</dcterms:created>
  <dcterms:modified xsi:type="dcterms:W3CDTF">2025-03-30T13:30:08Z</dcterms:modified>
</cp:coreProperties>
</file>