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2"/>
  </p:notesMasterIdLst>
  <p:sldIdLst>
    <p:sldId id="513" r:id="rId2"/>
    <p:sldId id="516" r:id="rId3"/>
    <p:sldId id="1313" r:id="rId4"/>
    <p:sldId id="1317" r:id="rId5"/>
    <p:sldId id="1318" r:id="rId6"/>
    <p:sldId id="1319" r:id="rId7"/>
    <p:sldId id="1322" r:id="rId8"/>
    <p:sldId id="1323" r:id="rId9"/>
    <p:sldId id="1325" r:id="rId10"/>
    <p:sldId id="1326" r:id="rId11"/>
    <p:sldId id="1327" r:id="rId12"/>
    <p:sldId id="1328" r:id="rId13"/>
    <p:sldId id="1329" r:id="rId14"/>
    <p:sldId id="496" r:id="rId15"/>
    <p:sldId id="1332" r:id="rId16"/>
    <p:sldId id="1333" r:id="rId17"/>
    <p:sldId id="1334" r:id="rId18"/>
    <p:sldId id="1302" r:id="rId19"/>
    <p:sldId id="1331" r:id="rId20"/>
    <p:sldId id="472" r:id="rId21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C5A"/>
    <a:srgbClr val="00838F"/>
    <a:srgbClr val="EF6C00"/>
    <a:srgbClr val="689F38"/>
    <a:srgbClr val="00ABEF"/>
    <a:srgbClr val="EC018C"/>
    <a:srgbClr val="D32F2F"/>
    <a:srgbClr val="E65100"/>
    <a:srgbClr val="546E7A"/>
    <a:srgbClr val="E6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1996" y="2112197"/>
            <a:ext cx="9875613" cy="2478044"/>
          </a:xfrm>
        </p:spPr>
        <p:txBody>
          <a:bodyPr anchor="b">
            <a:noAutofit/>
          </a:bodyPr>
          <a:lstStyle>
            <a:lvl1pPr algn="ctr">
              <a:defRPr sz="8503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5291" y="4672439"/>
            <a:ext cx="8069024" cy="1282866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716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215" y="7621568"/>
            <a:ext cx="1899175" cy="47785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2078" y="7621568"/>
            <a:ext cx="8295450" cy="477857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1215" y="7621568"/>
            <a:ext cx="1885412" cy="47785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889216" y="879232"/>
            <a:ext cx="12607411" cy="631806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84207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024" y="2711058"/>
            <a:ext cx="11340168" cy="4218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19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4689" y="737140"/>
            <a:ext cx="1849357" cy="61923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025" y="737140"/>
            <a:ext cx="9661136" cy="61923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36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03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87" y="1536931"/>
            <a:ext cx="11354071" cy="3369135"/>
          </a:xfrm>
        </p:spPr>
        <p:txBody>
          <a:bodyPr anchor="b">
            <a:normAutofit/>
          </a:bodyPr>
          <a:lstStyle>
            <a:lvl1pPr algn="r">
              <a:defRPr sz="8503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587" y="4979561"/>
            <a:ext cx="11354071" cy="1350287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34">
                <a:solidFill>
                  <a:schemeClr val="tx2"/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740" y="7621568"/>
            <a:ext cx="1916259" cy="4778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2383" y="7621568"/>
            <a:ext cx="8295450" cy="47785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1215" y="7621568"/>
            <a:ext cx="1885412" cy="4778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9628444" y="1990786"/>
            <a:ext cx="3868183" cy="520650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253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024" y="2699808"/>
            <a:ext cx="5253368" cy="42297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7283" y="2699808"/>
            <a:ext cx="5253368" cy="42297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70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24" y="809943"/>
            <a:ext cx="11340168" cy="1754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24" y="2764604"/>
            <a:ext cx="5248878" cy="973055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543" b="0" baseline="0">
                <a:solidFill>
                  <a:schemeClr val="tx2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024" y="3903511"/>
            <a:ext cx="5248878" cy="302599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06823" y="2764604"/>
            <a:ext cx="5248878" cy="973055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543" b="0" baseline="0">
                <a:solidFill>
                  <a:schemeClr val="tx2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06823" y="3903511"/>
            <a:ext cx="5248878" cy="302599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29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86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7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44"/>
            <a:ext cx="6264093" cy="8098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13" y="809942"/>
            <a:ext cx="4554067" cy="2548501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5669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109" y="809944"/>
            <a:ext cx="6156091" cy="6112066"/>
          </a:xfrm>
        </p:spPr>
        <p:txBody>
          <a:bodyPr/>
          <a:lstStyle>
            <a:lvl1pPr>
              <a:defRPr sz="2362"/>
            </a:lvl1pPr>
            <a:lvl2pPr>
              <a:defRPr sz="2362"/>
            </a:lvl2pPr>
            <a:lvl3pPr>
              <a:defRPr sz="2126"/>
            </a:lvl3pPr>
            <a:lvl4pPr>
              <a:defRPr sz="2126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013" y="3373395"/>
            <a:ext cx="4554067" cy="35561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772"/>
              </a:spcAft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013" y="7621568"/>
            <a:ext cx="1422744" cy="4778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05486" y="7621568"/>
            <a:ext cx="2803595" cy="4778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73173" y="7621568"/>
            <a:ext cx="1885412" cy="4778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6264093" y="444"/>
            <a:ext cx="270004" cy="8099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155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44"/>
            <a:ext cx="6264093" cy="8098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13" y="809942"/>
            <a:ext cx="4554067" cy="2548501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5669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34097" y="1"/>
            <a:ext cx="7866116" cy="8099424"/>
          </a:xfrm>
        </p:spPr>
        <p:txBody>
          <a:bodyPr anchor="t">
            <a:normAutofit/>
          </a:bodyPr>
          <a:lstStyle>
            <a:lvl1pPr marL="0" indent="0">
              <a:buNone/>
              <a:defRPr sz="2362"/>
            </a:lvl1pPr>
            <a:lvl2pPr marL="539953" indent="0">
              <a:buNone/>
              <a:defRPr sz="2362"/>
            </a:lvl2pPr>
            <a:lvl3pPr marL="1079906" indent="0">
              <a:buNone/>
              <a:defRPr sz="2362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013" y="3372951"/>
            <a:ext cx="4554067" cy="3556557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772"/>
              </a:spcAft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013" y="7621568"/>
            <a:ext cx="1422744" cy="4778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05486" y="7621568"/>
            <a:ext cx="2803595" cy="4778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73173" y="7621568"/>
            <a:ext cx="1885412" cy="4778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6264093" y="444"/>
            <a:ext cx="270004" cy="8099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856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024" y="809943"/>
            <a:ext cx="11340168" cy="1754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024" y="2699808"/>
            <a:ext cx="11340168" cy="422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2524" y="7621568"/>
            <a:ext cx="1422744" cy="47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7646" y="7621568"/>
            <a:ext cx="7418413" cy="47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8436" y="7621568"/>
            <a:ext cx="1885412" cy="47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 baseline="0">
                <a:solidFill>
                  <a:schemeClr val="tx2"/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  <p:sp>
        <p:nvSpPr>
          <p:cNvPr id="9" name="Rectangle 8" title="Side bar"/>
          <p:cNvSpPr/>
          <p:nvPr/>
        </p:nvSpPr>
        <p:spPr>
          <a:xfrm>
            <a:off x="564687" y="444"/>
            <a:ext cx="270004" cy="8099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51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>
    <p:cover dir="u"/>
  </p:transition>
  <p:timing>
    <p:tnLst>
      <p:par>
        <p:cTn id="1" dur="indefinite" restart="never" nodeType="tmRoot"/>
      </p:par>
    </p:tnLst>
  </p:timing>
  <p:txStyles>
    <p:titleStyle>
      <a:lvl1pPr algn="l" defTabSz="1079906" rtl="0" eaLnBrk="1" latinLnBrk="0" hangingPunct="1">
        <a:lnSpc>
          <a:spcPct val="89000"/>
        </a:lnSpc>
        <a:spcBef>
          <a:spcPct val="0"/>
        </a:spcBef>
        <a:buNone/>
        <a:defRPr sz="5196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3561" indent="-453561" algn="l" defTabSz="1079906" rtl="0" eaLnBrk="1" latinLnBrk="0" hangingPunct="1">
        <a:lnSpc>
          <a:spcPct val="94000"/>
        </a:lnSpc>
        <a:spcBef>
          <a:spcPts val="1181"/>
        </a:spcBef>
        <a:spcAft>
          <a:spcPts val="236"/>
        </a:spcAft>
        <a:buFont typeface="Franklin Gothic Book" panose="020B0503020102020204" pitchFamily="34" charset="0"/>
        <a:buChar char="■"/>
        <a:defRPr sz="2362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79906" indent="-453561" algn="l" defTabSz="1079906" rtl="0" eaLnBrk="1" latinLnBrk="0" hangingPunct="1">
        <a:lnSpc>
          <a:spcPct val="94000"/>
        </a:lnSpc>
        <a:spcBef>
          <a:spcPts val="591"/>
        </a:spcBef>
        <a:spcAft>
          <a:spcPts val="236"/>
        </a:spcAft>
        <a:buFont typeface="Franklin Gothic Book" panose="020B0503020102020204" pitchFamily="34" charset="0"/>
        <a:buChar char="–"/>
        <a:defRPr sz="2362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619860" indent="-453561" algn="l" defTabSz="1079906" rtl="0" eaLnBrk="1" latinLnBrk="0" hangingPunct="1">
        <a:lnSpc>
          <a:spcPct val="94000"/>
        </a:lnSpc>
        <a:spcBef>
          <a:spcPts val="591"/>
        </a:spcBef>
        <a:spcAft>
          <a:spcPts val="236"/>
        </a:spcAft>
        <a:buFont typeface="Franklin Gothic Book" panose="020B0503020102020204" pitchFamily="34" charset="0"/>
        <a:buChar char="■"/>
        <a:defRPr sz="2126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159813" indent="-453561" algn="l" defTabSz="1079906" rtl="0" eaLnBrk="1" latinLnBrk="0" hangingPunct="1">
        <a:lnSpc>
          <a:spcPct val="94000"/>
        </a:lnSpc>
        <a:spcBef>
          <a:spcPts val="591"/>
        </a:spcBef>
        <a:spcAft>
          <a:spcPts val="236"/>
        </a:spcAft>
        <a:buFont typeface="Franklin Gothic Book" panose="020B0503020102020204" pitchFamily="34" charset="0"/>
        <a:buChar char="–"/>
        <a:defRPr sz="2126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699766" indent="-453561" algn="l" defTabSz="1079906" rtl="0" eaLnBrk="1" latinLnBrk="0" hangingPunct="1">
        <a:lnSpc>
          <a:spcPct val="94000"/>
        </a:lnSpc>
        <a:spcBef>
          <a:spcPts val="591"/>
        </a:spcBef>
        <a:spcAft>
          <a:spcPts val="236"/>
        </a:spcAft>
        <a:buFont typeface="Franklin Gothic Book" panose="020B0503020102020204" pitchFamily="34" charset="0"/>
        <a:buChar char="■"/>
        <a:defRPr sz="189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239719" indent="-453561" algn="l" defTabSz="1079906" rtl="0" eaLnBrk="1" latinLnBrk="0" hangingPunct="1">
        <a:lnSpc>
          <a:spcPct val="94000"/>
        </a:lnSpc>
        <a:spcBef>
          <a:spcPts val="591"/>
        </a:spcBef>
        <a:spcAft>
          <a:spcPts val="236"/>
        </a:spcAft>
        <a:buFont typeface="Franklin Gothic Book" panose="020B0503020102020204" pitchFamily="34" charset="0"/>
        <a:buChar char="–"/>
        <a:defRPr sz="189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779672" indent="-453561" algn="l" defTabSz="1079906" rtl="0" eaLnBrk="1" latinLnBrk="0" hangingPunct="1">
        <a:lnSpc>
          <a:spcPct val="94000"/>
        </a:lnSpc>
        <a:spcBef>
          <a:spcPts val="591"/>
        </a:spcBef>
        <a:spcAft>
          <a:spcPts val="236"/>
        </a:spcAft>
        <a:buFont typeface="Franklin Gothic Book" panose="020B0503020102020204" pitchFamily="34" charset="0"/>
        <a:buChar char="■"/>
        <a:defRPr sz="165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319626" indent="-453561" algn="l" defTabSz="1079906" rtl="0" eaLnBrk="1" latinLnBrk="0" hangingPunct="1">
        <a:lnSpc>
          <a:spcPct val="94000"/>
        </a:lnSpc>
        <a:spcBef>
          <a:spcPts val="591"/>
        </a:spcBef>
        <a:spcAft>
          <a:spcPts val="236"/>
        </a:spcAft>
        <a:buFont typeface="Franklin Gothic Book" panose="020B0503020102020204" pitchFamily="34" charset="0"/>
        <a:buChar char="–"/>
        <a:defRPr sz="165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859579" indent="-453561" algn="l" defTabSz="1079906" rtl="0" eaLnBrk="1" latinLnBrk="0" hangingPunct="1">
        <a:lnSpc>
          <a:spcPct val="94000"/>
        </a:lnSpc>
        <a:spcBef>
          <a:spcPts val="591"/>
        </a:spcBef>
        <a:spcAft>
          <a:spcPts val="236"/>
        </a:spcAft>
        <a:buFont typeface="Franklin Gothic Book" panose="020B0503020102020204" pitchFamily="34" charset="0"/>
        <a:buChar char="■"/>
        <a:defRPr sz="165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18" Type="http://schemas.openxmlformats.org/officeDocument/2006/relationships/image" Target="../media/image145.png"/><Relationship Id="rId26" Type="http://schemas.openxmlformats.org/officeDocument/2006/relationships/image" Target="../media/image59.png"/><Relationship Id="rId3" Type="http://schemas.openxmlformats.org/officeDocument/2006/relationships/image" Target="../media/image3.png"/><Relationship Id="rId21" Type="http://schemas.openxmlformats.org/officeDocument/2006/relationships/image" Target="../media/image148.png"/><Relationship Id="rId17" Type="http://schemas.openxmlformats.org/officeDocument/2006/relationships/image" Target="../media/image144.png"/><Relationship Id="rId25" Type="http://schemas.openxmlformats.org/officeDocument/2006/relationships/image" Target="../media/image58.png"/><Relationship Id="rId2" Type="http://schemas.openxmlformats.org/officeDocument/2006/relationships/image" Target="../media/image6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7.png"/><Relationship Id="rId15" Type="http://schemas.openxmlformats.org/officeDocument/2006/relationships/image" Target="../media/image142.png"/><Relationship Id="rId23" Type="http://schemas.openxmlformats.org/officeDocument/2006/relationships/image" Target="../media/image56.png"/><Relationship Id="rId19" Type="http://schemas.openxmlformats.org/officeDocument/2006/relationships/image" Target="../media/image146.png"/><Relationship Id="rId14" Type="http://schemas.openxmlformats.org/officeDocument/2006/relationships/image" Target="../media/image141.png"/><Relationship Id="rId22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3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3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image" Target="../media/image38.png"/><Relationship Id="rId10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25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3.png"/><Relationship Id="rId3" Type="http://schemas.openxmlformats.org/officeDocument/2006/relationships/image" Target="../media/image3.png"/><Relationship Id="rId21" Type="http://schemas.openxmlformats.org/officeDocument/2006/relationships/image" Target="../media/image46.png"/><Relationship Id="rId17" Type="http://schemas.openxmlformats.org/officeDocument/2006/relationships/image" Target="../media/image39.png"/><Relationship Id="rId2" Type="http://schemas.openxmlformats.org/officeDocument/2006/relationships/image" Target="../media/image6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1.png"/><Relationship Id="rId23" Type="http://schemas.openxmlformats.org/officeDocument/2006/relationships/image" Target="../media/image50.png"/><Relationship Id="rId19" Type="http://schemas.openxmlformats.org/officeDocument/2006/relationships/image" Target="../media/image134.png"/><Relationship Id="rId14" Type="http://schemas.openxmlformats.org/officeDocument/2006/relationships/image" Target="../media/image49.png"/><Relationship Id="rId2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45.png"/><Relationship Id="rId26" Type="http://schemas.openxmlformats.org/officeDocument/2006/relationships/image" Target="../media/image54.png"/><Relationship Id="rId3" Type="http://schemas.openxmlformats.org/officeDocument/2006/relationships/image" Target="../media/image3.png"/><Relationship Id="rId21" Type="http://schemas.openxmlformats.org/officeDocument/2006/relationships/image" Target="../media/image148.png"/><Relationship Id="rId17" Type="http://schemas.openxmlformats.org/officeDocument/2006/relationships/image" Target="../media/image144.png"/><Relationship Id="rId25" Type="http://schemas.openxmlformats.org/officeDocument/2006/relationships/image" Target="../media/image53.png"/><Relationship Id="rId2" Type="http://schemas.openxmlformats.org/officeDocument/2006/relationships/image" Target="../media/image6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2.png"/><Relationship Id="rId15" Type="http://schemas.openxmlformats.org/officeDocument/2006/relationships/image" Target="../media/image142.png"/><Relationship Id="rId23" Type="http://schemas.openxmlformats.org/officeDocument/2006/relationships/image" Target="../media/image510.png"/><Relationship Id="rId19" Type="http://schemas.openxmlformats.org/officeDocument/2006/relationships/image" Target="../media/image146.png"/><Relationship Id="rId14" Type="http://schemas.openxmlformats.org/officeDocument/2006/relationships/image" Target="../media/image141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endParaRPr lang="uk-UA" sz="6000" dirty="0">
              <a:solidFill>
                <a:srgbClr val="0083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0540" y="1419654"/>
            <a:ext cx="11497694" cy="5275814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437" y="2710825"/>
            <a:ext cx="6347626" cy="2309016"/>
          </a:xfrm>
        </p:spPr>
        <p:txBody>
          <a:bodyPr anchor="ctr">
            <a:no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Последовательное 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</a:t>
            </a:r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параллельное соединение </a:t>
            </a:r>
            <a:r>
              <a:rPr lang="uk-UA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резисторов</a:t>
            </a:r>
            <a:br>
              <a:rPr lang="uk-UA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Подготовила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b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преподаватель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ГБПОУ «БМК»</a:t>
            </a:r>
            <a:b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Пацула-русецкая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О.Д.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7E5945B3-2BC4-401B-BBE8-DA4A8745F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5899" b="22477"/>
          <a:stretch/>
        </p:blipFill>
        <p:spPr bwMode="auto">
          <a:xfrm>
            <a:off x="6771022" y="3269798"/>
            <a:ext cx="6093640" cy="32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71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C78FF86-4B96-48F4-8FCE-271D0AC7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0"/>
          <a:stretch/>
        </p:blipFill>
        <p:spPr>
          <a:xfrm>
            <a:off x="6892629" y="750769"/>
            <a:ext cx="7506966" cy="734865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Параллельное соединение проводников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1008993" y="1221661"/>
            <a:ext cx="5620645" cy="115030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2400" b="1" kern="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Свойства параллельного соединения проводников</a:t>
            </a:r>
            <a:endParaRPr lang="uk-UA" sz="2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/>
              <p:nvPr/>
            </p:nvSpPr>
            <p:spPr>
              <a:xfrm>
                <a:off x="1181053" y="2540917"/>
                <a:ext cx="4569617" cy="1989141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6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uk-UA" sz="60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6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6000"/>
              </a:p>
            </p:txBody>
          </p:sp>
        </mc:Choice>
        <mc:Fallback xmlns="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53" y="2540917"/>
                <a:ext cx="4569617" cy="19891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Группа 7">
            <a:extLst>
              <a:ext uri="{FF2B5EF4-FFF2-40B4-BE49-F238E27FC236}">
                <a16:creationId xmlns:a16="http://schemas.microsoft.com/office/drawing/2014/main" id="{A05CAFDF-DC79-404D-9F41-3A695008BE96}"/>
              </a:ext>
            </a:extLst>
          </p:cNvPr>
          <p:cNvGrpSpPr/>
          <p:nvPr/>
        </p:nvGrpSpPr>
        <p:grpSpPr>
          <a:xfrm>
            <a:off x="8545612" y="2060157"/>
            <a:ext cx="3789324" cy="2388273"/>
            <a:chOff x="5407373" y="1362270"/>
            <a:chExt cx="2406392" cy="1516661"/>
          </a:xfrm>
        </p:grpSpPr>
        <p:grpSp>
          <p:nvGrpSpPr>
            <p:cNvPr id="145" name="Группа 8">
              <a:extLst>
                <a:ext uri="{FF2B5EF4-FFF2-40B4-BE49-F238E27FC236}">
                  <a16:creationId xmlns:a16="http://schemas.microsoft.com/office/drawing/2014/main" id="{58CCD693-C009-46B4-8B15-A031512C4B8B}"/>
                </a:ext>
              </a:extLst>
            </p:cNvPr>
            <p:cNvGrpSpPr/>
            <p:nvPr/>
          </p:nvGrpSpPr>
          <p:grpSpPr>
            <a:xfrm rot="5400000">
              <a:off x="4897740" y="2001884"/>
              <a:ext cx="1381126" cy="361860"/>
              <a:chOff x="6047315" y="2452777"/>
              <a:chExt cx="1381126" cy="361860"/>
            </a:xfrm>
          </p:grpSpPr>
          <p:cxnSp>
            <p:nvCxnSpPr>
              <p:cNvPr id="182" name="Прямая соединительная линия 11">
                <a:extLst>
                  <a:ext uri="{FF2B5EF4-FFF2-40B4-BE49-F238E27FC236}">
                    <a16:creationId xmlns:a16="http://schemas.microsoft.com/office/drawing/2014/main" id="{732A5C8C-DDDB-4232-95A1-AE052EECDDD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517501" y="2633707"/>
                <a:ext cx="3618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2">
                <a:extLst>
                  <a:ext uri="{FF2B5EF4-FFF2-40B4-BE49-F238E27FC236}">
                    <a16:creationId xmlns:a16="http://schemas.microsoft.com/office/drawing/2014/main" id="{82BC4C52-508F-48C8-9787-2201CA123C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697552" y="2637693"/>
                <a:ext cx="1738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3">
                <a:extLst>
                  <a:ext uri="{FF2B5EF4-FFF2-40B4-BE49-F238E27FC236}">
                    <a16:creationId xmlns:a16="http://schemas.microsoft.com/office/drawing/2014/main" id="{E546DE0E-9225-45BF-9354-E88996AE81BC}"/>
                  </a:ext>
                </a:extLst>
              </p:cNvPr>
              <p:cNvCxnSpPr/>
              <p:nvPr/>
            </p:nvCxnSpPr>
            <p:spPr>
              <a:xfrm rot="16200000">
                <a:off x="7107584" y="2312850"/>
                <a:ext cx="0" cy="64171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4">
                <a:extLst>
                  <a:ext uri="{FF2B5EF4-FFF2-40B4-BE49-F238E27FC236}">
                    <a16:creationId xmlns:a16="http://schemas.microsoft.com/office/drawing/2014/main" id="{275B55A0-35A3-4879-9918-BF817095FBF0}"/>
                  </a:ext>
                </a:extLst>
              </p:cNvPr>
              <p:cNvCxnSpPr/>
              <p:nvPr/>
            </p:nvCxnSpPr>
            <p:spPr>
              <a:xfrm rot="16200000">
                <a:off x="6373282" y="2306411"/>
                <a:ext cx="0" cy="6519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Группа 10">
              <a:extLst>
                <a:ext uri="{FF2B5EF4-FFF2-40B4-BE49-F238E27FC236}">
                  <a16:creationId xmlns:a16="http://schemas.microsoft.com/office/drawing/2014/main" id="{CBFBEFEB-68D5-4437-97D3-100B2F28ED66}"/>
                </a:ext>
              </a:extLst>
            </p:cNvPr>
            <p:cNvGrpSpPr/>
            <p:nvPr/>
          </p:nvGrpSpPr>
          <p:grpSpPr>
            <a:xfrm rot="5400000">
              <a:off x="6364448" y="581323"/>
              <a:ext cx="141230" cy="1703124"/>
              <a:chOff x="5454644" y="935496"/>
              <a:chExt cx="141230" cy="1703124"/>
            </a:xfrm>
          </p:grpSpPr>
          <p:cxnSp>
            <p:nvCxnSpPr>
              <p:cNvPr id="179" name="Прямая соединительная линия 22">
                <a:extLst>
                  <a:ext uri="{FF2B5EF4-FFF2-40B4-BE49-F238E27FC236}">
                    <a16:creationId xmlns:a16="http://schemas.microsoft.com/office/drawing/2014/main" id="{2D8814BC-9E04-4758-9A5A-4C44D3C624E1}"/>
                  </a:ext>
                </a:extLst>
              </p:cNvPr>
              <p:cNvCxnSpPr/>
              <p:nvPr/>
            </p:nvCxnSpPr>
            <p:spPr>
              <a:xfrm flipV="1">
                <a:off x="5593777" y="2110190"/>
                <a:ext cx="0" cy="5284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23">
                <a:extLst>
                  <a:ext uri="{FF2B5EF4-FFF2-40B4-BE49-F238E27FC236}">
                    <a16:creationId xmlns:a16="http://schemas.microsoft.com/office/drawing/2014/main" id="{0639A47D-6A72-41F7-A788-A2093339EC4C}"/>
                  </a:ext>
                </a:extLst>
              </p:cNvPr>
              <p:cNvCxnSpPr/>
              <p:nvPr/>
            </p:nvCxnSpPr>
            <p:spPr>
              <a:xfrm rot="16200000">
                <a:off x="5101672" y="1423035"/>
                <a:ext cx="97507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24">
                <a:extLst>
                  <a:ext uri="{FF2B5EF4-FFF2-40B4-BE49-F238E27FC236}">
                    <a16:creationId xmlns:a16="http://schemas.microsoft.com/office/drawing/2014/main" id="{AA49B5A3-64D6-41F1-B141-BF1A96C9FE5C}"/>
                  </a:ext>
                </a:extLst>
              </p:cNvPr>
              <p:cNvCxnSpPr/>
              <p:nvPr/>
            </p:nvCxnSpPr>
            <p:spPr>
              <a:xfrm flipH="1" flipV="1">
                <a:off x="5454644" y="1907038"/>
                <a:ext cx="141230" cy="2081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35ABA7B-CBE6-468A-8440-A536B368789A}"/>
                    </a:ext>
                  </a:extLst>
                </p:cNvPr>
                <p:cNvSpPr txBox="1"/>
                <p:nvPr/>
              </p:nvSpPr>
              <p:spPr>
                <a:xfrm>
                  <a:off x="7107583" y="1673017"/>
                  <a:ext cx="355071" cy="3858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48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3348" i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35ABA7B-CBE6-468A-8440-A536B3687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583" y="1673017"/>
                  <a:ext cx="355071" cy="38581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Прямая соединительная линия 40">
              <a:extLst>
                <a:ext uri="{FF2B5EF4-FFF2-40B4-BE49-F238E27FC236}">
                  <a16:creationId xmlns:a16="http://schemas.microsoft.com/office/drawing/2014/main" id="{C5CB2AE1-FD9B-42C1-BBD3-20BF9EF4E415}"/>
                </a:ext>
              </a:extLst>
            </p:cNvPr>
            <p:cNvCxnSpPr/>
            <p:nvPr/>
          </p:nvCxnSpPr>
          <p:spPr>
            <a:xfrm>
              <a:off x="5578475" y="2871124"/>
              <a:ext cx="16954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9" name="Группа 55">
              <a:extLst>
                <a:ext uri="{FF2B5EF4-FFF2-40B4-BE49-F238E27FC236}">
                  <a16:creationId xmlns:a16="http://schemas.microsoft.com/office/drawing/2014/main" id="{3719901A-5725-4D27-8398-C2CA67F88738}"/>
                </a:ext>
              </a:extLst>
            </p:cNvPr>
            <p:cNvGrpSpPr/>
            <p:nvPr/>
          </p:nvGrpSpPr>
          <p:grpSpPr>
            <a:xfrm>
              <a:off x="6834319" y="1489075"/>
              <a:ext cx="895832" cy="1389856"/>
              <a:chOff x="6466019" y="1489075"/>
              <a:chExt cx="895832" cy="1389856"/>
            </a:xfrm>
          </p:grpSpPr>
          <p:cxnSp>
            <p:nvCxnSpPr>
              <p:cNvPr id="163" name="Прямая соединительная линия 19">
                <a:extLst>
                  <a:ext uri="{FF2B5EF4-FFF2-40B4-BE49-F238E27FC236}">
                    <a16:creationId xmlns:a16="http://schemas.microsoft.com/office/drawing/2014/main" id="{ACA718C2-99B3-446B-98CD-79DEC4E948BA}"/>
                  </a:ext>
                </a:extLst>
              </p:cNvPr>
              <p:cNvCxnSpPr/>
              <p:nvPr/>
            </p:nvCxnSpPr>
            <p:spPr>
              <a:xfrm>
                <a:off x="6913096" y="1489075"/>
                <a:ext cx="0" cy="1968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28">
                <a:extLst>
                  <a:ext uri="{FF2B5EF4-FFF2-40B4-BE49-F238E27FC236}">
                    <a16:creationId xmlns:a16="http://schemas.microsoft.com/office/drawing/2014/main" id="{F75B3ED1-201D-405D-8D01-E837D9B4C8F1}"/>
                  </a:ext>
                </a:extLst>
              </p:cNvPr>
              <p:cNvCxnSpPr/>
              <p:nvPr/>
            </p:nvCxnSpPr>
            <p:spPr>
              <a:xfrm>
                <a:off x="6613944" y="1681163"/>
                <a:ext cx="5941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5" name="Группа 26">
                <a:extLst>
                  <a:ext uri="{FF2B5EF4-FFF2-40B4-BE49-F238E27FC236}">
                    <a16:creationId xmlns:a16="http://schemas.microsoft.com/office/drawing/2014/main" id="{43580B3C-7B49-4D29-A02E-A6C81823BD26}"/>
                  </a:ext>
                </a:extLst>
              </p:cNvPr>
              <p:cNvGrpSpPr/>
              <p:nvPr/>
            </p:nvGrpSpPr>
            <p:grpSpPr>
              <a:xfrm>
                <a:off x="6466019" y="1674022"/>
                <a:ext cx="303765" cy="1007581"/>
                <a:chOff x="6466019" y="1688309"/>
                <a:chExt cx="303765" cy="1007581"/>
              </a:xfrm>
            </p:grpSpPr>
            <p:cxnSp>
              <p:nvCxnSpPr>
                <p:cNvPr id="174" name="Прямая соединительная линия 27">
                  <a:extLst>
                    <a:ext uri="{FF2B5EF4-FFF2-40B4-BE49-F238E27FC236}">
                      <a16:creationId xmlns:a16="http://schemas.microsoft.com/office/drawing/2014/main" id="{ED269D7D-EDCE-41E3-A369-33B96B7E8E68}"/>
                    </a:ext>
                  </a:extLst>
                </p:cNvPr>
                <p:cNvCxnSpPr/>
                <p:nvPr/>
              </p:nvCxnSpPr>
              <p:spPr>
                <a:xfrm>
                  <a:off x="6620258" y="1688309"/>
                  <a:ext cx="0" cy="2482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75" name="Группа 30">
                  <a:extLst>
                    <a:ext uri="{FF2B5EF4-FFF2-40B4-BE49-F238E27FC236}">
                      <a16:creationId xmlns:a16="http://schemas.microsoft.com/office/drawing/2014/main" id="{05766B9F-7208-419B-866A-12B5CDCDF37D}"/>
                    </a:ext>
                  </a:extLst>
                </p:cNvPr>
                <p:cNvGrpSpPr/>
                <p:nvPr/>
              </p:nvGrpSpPr>
              <p:grpSpPr>
                <a:xfrm rot="5400000">
                  <a:off x="6368664" y="2041207"/>
                  <a:ext cx="498475" cy="303765"/>
                  <a:chOff x="7008111" y="1384697"/>
                  <a:chExt cx="498475" cy="303765"/>
                </a:xfrm>
              </p:grpSpPr>
              <p:sp>
                <p:nvSpPr>
                  <p:cNvPr id="177" name="Прямоугольник 32">
                    <a:extLst>
                      <a:ext uri="{FF2B5EF4-FFF2-40B4-BE49-F238E27FC236}">
                        <a16:creationId xmlns:a16="http://schemas.microsoft.com/office/drawing/2014/main" id="{23D7B44A-C632-46F8-BF0D-C8825E4DAA43}"/>
                      </a:ext>
                    </a:extLst>
                  </p:cNvPr>
                  <p:cNvSpPr/>
                  <p:nvPr/>
                </p:nvSpPr>
                <p:spPr>
                  <a:xfrm>
                    <a:off x="7008111" y="1446472"/>
                    <a:ext cx="498475" cy="184150"/>
                  </a:xfrm>
                  <a:prstGeom prst="rect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8" name="TextBox 177">
                        <a:extLst>
                          <a:ext uri="{FF2B5EF4-FFF2-40B4-BE49-F238E27FC236}">
                            <a16:creationId xmlns:a16="http://schemas.microsoft.com/office/drawing/2014/main" id="{9075ED2B-9E5E-4DB9-ADD9-408E596117AA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7081752" y="1417028"/>
                        <a:ext cx="303765" cy="23910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890" baseline="-250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8" name="TextBox 177">
                        <a:extLst>
                          <a:ext uri="{FF2B5EF4-FFF2-40B4-BE49-F238E27FC236}">
                            <a16:creationId xmlns:a16="http://schemas.microsoft.com/office/drawing/2014/main" id="{9075ED2B-9E5E-4DB9-ADD9-408E596117A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7081752" y="1417028"/>
                        <a:ext cx="303765" cy="239103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uk-U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76" name="Прямая соединительная линия 46">
                  <a:extLst>
                    <a:ext uri="{FF2B5EF4-FFF2-40B4-BE49-F238E27FC236}">
                      <a16:creationId xmlns:a16="http://schemas.microsoft.com/office/drawing/2014/main" id="{191B6401-7285-415F-B794-1729EF4EF71D}"/>
                    </a:ext>
                  </a:extLst>
                </p:cNvPr>
                <p:cNvCxnSpPr/>
                <p:nvPr/>
              </p:nvCxnSpPr>
              <p:spPr>
                <a:xfrm>
                  <a:off x="6620258" y="2447609"/>
                  <a:ext cx="0" cy="2482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Группа 39">
                <a:extLst>
                  <a:ext uri="{FF2B5EF4-FFF2-40B4-BE49-F238E27FC236}">
                    <a16:creationId xmlns:a16="http://schemas.microsoft.com/office/drawing/2014/main" id="{11B3038A-D1C3-4678-BCA0-C3F9EE0E1548}"/>
                  </a:ext>
                </a:extLst>
              </p:cNvPr>
              <p:cNvGrpSpPr/>
              <p:nvPr/>
            </p:nvGrpSpPr>
            <p:grpSpPr>
              <a:xfrm>
                <a:off x="7054543" y="1674022"/>
                <a:ext cx="307308" cy="1007581"/>
                <a:chOff x="7054543" y="1688309"/>
                <a:chExt cx="307308" cy="1007581"/>
              </a:xfrm>
            </p:grpSpPr>
            <p:grpSp>
              <p:nvGrpSpPr>
                <p:cNvPr id="169" name="Группа 4">
                  <a:extLst>
                    <a:ext uri="{FF2B5EF4-FFF2-40B4-BE49-F238E27FC236}">
                      <a16:creationId xmlns:a16="http://schemas.microsoft.com/office/drawing/2014/main" id="{7D46391E-13D9-4B8A-BF14-662862F6958C}"/>
                    </a:ext>
                  </a:extLst>
                </p:cNvPr>
                <p:cNvGrpSpPr/>
                <p:nvPr/>
              </p:nvGrpSpPr>
              <p:grpSpPr>
                <a:xfrm rot="5400000">
                  <a:off x="6958959" y="2039435"/>
                  <a:ext cx="498475" cy="307308"/>
                  <a:chOff x="7008111" y="1381155"/>
                  <a:chExt cx="498475" cy="307308"/>
                </a:xfrm>
              </p:grpSpPr>
              <p:sp>
                <p:nvSpPr>
                  <p:cNvPr id="172" name="Прямоугольник 25">
                    <a:extLst>
                      <a:ext uri="{FF2B5EF4-FFF2-40B4-BE49-F238E27FC236}">
                        <a16:creationId xmlns:a16="http://schemas.microsoft.com/office/drawing/2014/main" id="{C3577C17-A312-4164-AD9F-088AB1FC6EB0}"/>
                      </a:ext>
                    </a:extLst>
                  </p:cNvPr>
                  <p:cNvSpPr/>
                  <p:nvPr/>
                </p:nvSpPr>
                <p:spPr>
                  <a:xfrm>
                    <a:off x="7008111" y="1446472"/>
                    <a:ext cx="498475" cy="184150"/>
                  </a:xfrm>
                  <a:prstGeom prst="rect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3" name="TextBox 172">
                        <a:extLst>
                          <a:ext uri="{FF2B5EF4-FFF2-40B4-BE49-F238E27FC236}">
                            <a16:creationId xmlns:a16="http://schemas.microsoft.com/office/drawing/2014/main" id="{E96EDBC6-BFEF-4A11-A70A-071ED8A26958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7079981" y="1415257"/>
                        <a:ext cx="307308" cy="23910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890" baseline="-250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3" name="TextBox 172">
                        <a:extLst>
                          <a:ext uri="{FF2B5EF4-FFF2-40B4-BE49-F238E27FC236}">
                            <a16:creationId xmlns:a16="http://schemas.microsoft.com/office/drawing/2014/main" id="{E96EDBC6-BFEF-4A11-A70A-071ED8A2695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7079981" y="1415257"/>
                        <a:ext cx="307308" cy="239103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uk-U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70" name="Прямая соединительная линия 45">
                  <a:extLst>
                    <a:ext uri="{FF2B5EF4-FFF2-40B4-BE49-F238E27FC236}">
                      <a16:creationId xmlns:a16="http://schemas.microsoft.com/office/drawing/2014/main" id="{A3957F0C-2723-4BD7-A698-CBA76E14E8A9}"/>
                    </a:ext>
                  </a:extLst>
                </p:cNvPr>
                <p:cNvCxnSpPr/>
                <p:nvPr/>
              </p:nvCxnSpPr>
              <p:spPr>
                <a:xfrm>
                  <a:off x="7206838" y="1688309"/>
                  <a:ext cx="0" cy="2482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47">
                  <a:extLst>
                    <a:ext uri="{FF2B5EF4-FFF2-40B4-BE49-F238E27FC236}">
                      <a16:creationId xmlns:a16="http://schemas.microsoft.com/office/drawing/2014/main" id="{FCF70FD1-5FD9-4FFB-9DB8-DA897B872A94}"/>
                    </a:ext>
                  </a:extLst>
                </p:cNvPr>
                <p:cNvCxnSpPr/>
                <p:nvPr/>
              </p:nvCxnSpPr>
              <p:spPr>
                <a:xfrm>
                  <a:off x="7206838" y="2447609"/>
                  <a:ext cx="0" cy="2482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Прямая соединительная линия 51">
                <a:extLst>
                  <a:ext uri="{FF2B5EF4-FFF2-40B4-BE49-F238E27FC236}">
                    <a16:creationId xmlns:a16="http://schemas.microsoft.com/office/drawing/2014/main" id="{9DB128C2-10FB-48AD-81C0-00E41C29186C}"/>
                  </a:ext>
                </a:extLst>
              </p:cNvPr>
              <p:cNvCxnSpPr/>
              <p:nvPr/>
            </p:nvCxnSpPr>
            <p:spPr>
              <a:xfrm>
                <a:off x="6913096" y="2682081"/>
                <a:ext cx="0" cy="1968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52">
                <a:extLst>
                  <a:ext uri="{FF2B5EF4-FFF2-40B4-BE49-F238E27FC236}">
                    <a16:creationId xmlns:a16="http://schemas.microsoft.com/office/drawing/2014/main" id="{52CF0CD9-ECA6-4CAF-8C4A-F03513432C3E}"/>
                  </a:ext>
                </a:extLst>
              </p:cNvPr>
              <p:cNvCxnSpPr/>
              <p:nvPr/>
            </p:nvCxnSpPr>
            <p:spPr>
              <a:xfrm>
                <a:off x="6613944" y="2671763"/>
                <a:ext cx="5941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2F003D2-A4DC-47C7-889F-A0F32251EF9F}"/>
                    </a:ext>
                  </a:extLst>
                </p:cNvPr>
                <p:cNvSpPr txBox="1"/>
                <p:nvPr/>
              </p:nvSpPr>
              <p:spPr>
                <a:xfrm>
                  <a:off x="7108793" y="2320844"/>
                  <a:ext cx="365862" cy="3858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48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sz="3348" i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2F003D2-A4DC-47C7-889F-A0F32251E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93" y="2320844"/>
                  <a:ext cx="365862" cy="38581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DA873EB8-46C5-4B8F-A07E-731F637AFAE0}"/>
                </a:ext>
              </a:extLst>
            </p:cNvPr>
            <p:cNvSpPr/>
            <p:nvPr/>
          </p:nvSpPr>
          <p:spPr>
            <a:xfrm>
              <a:off x="7254848" y="1654163"/>
              <a:ext cx="54000" cy="54000"/>
            </a:xfrm>
            <a:prstGeom prst="ellipse">
              <a:avLst/>
            </a:prstGeom>
            <a:solidFill>
              <a:srgbClr val="FFDC5A"/>
            </a:solidFill>
            <a:ln>
              <a:solidFill>
                <a:srgbClr val="FFDC5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348">
                <a:solidFill>
                  <a:schemeClr val="bg1"/>
                </a:solidFill>
              </a:endParaRPr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A9929FD6-71E8-4DE9-BAE1-2C025B3A3605}"/>
                </a:ext>
              </a:extLst>
            </p:cNvPr>
            <p:cNvSpPr/>
            <p:nvPr/>
          </p:nvSpPr>
          <p:spPr>
            <a:xfrm>
              <a:off x="7254396" y="2647013"/>
              <a:ext cx="54000" cy="54000"/>
            </a:xfrm>
            <a:prstGeom prst="ellipse">
              <a:avLst/>
            </a:prstGeom>
            <a:solidFill>
              <a:srgbClr val="FFDC5A"/>
            </a:solidFill>
            <a:ln>
              <a:solidFill>
                <a:srgbClr val="FFDC5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348">
                <a:solidFill>
                  <a:schemeClr val="bg1"/>
                </a:solidFill>
              </a:endParaRPr>
            </a:p>
          </p:txBody>
        </p:sp>
        <p:cxnSp>
          <p:nvCxnSpPr>
            <p:cNvPr id="153" name="Прямая со стрелкой 3">
              <a:extLst>
                <a:ext uri="{FF2B5EF4-FFF2-40B4-BE49-F238E27FC236}">
                  <a16:creationId xmlns:a16="http://schemas.microsoft.com/office/drawing/2014/main" id="{386D7D4F-2E4E-4A7B-AA6A-9CBC9EA3A7AE}"/>
                </a:ext>
              </a:extLst>
            </p:cNvPr>
            <p:cNvCxnSpPr/>
            <p:nvPr/>
          </p:nvCxnSpPr>
          <p:spPr>
            <a:xfrm>
              <a:off x="7277704" y="1545626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50">
              <a:extLst>
                <a:ext uri="{FF2B5EF4-FFF2-40B4-BE49-F238E27FC236}">
                  <a16:creationId xmlns:a16="http://schemas.microsoft.com/office/drawing/2014/main" id="{06DF8784-443E-40C2-9788-4F85EA3614E4}"/>
                </a:ext>
              </a:extLst>
            </p:cNvPr>
            <p:cNvCxnSpPr/>
            <p:nvPr/>
          </p:nvCxnSpPr>
          <p:spPr>
            <a:xfrm>
              <a:off x="6987985" y="1790895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53">
              <a:extLst>
                <a:ext uri="{FF2B5EF4-FFF2-40B4-BE49-F238E27FC236}">
                  <a16:creationId xmlns:a16="http://schemas.microsoft.com/office/drawing/2014/main" id="{F5FE5FDE-AD21-43B3-8690-B7B57DD4F653}"/>
                </a:ext>
              </a:extLst>
            </p:cNvPr>
            <p:cNvCxnSpPr/>
            <p:nvPr/>
          </p:nvCxnSpPr>
          <p:spPr>
            <a:xfrm>
              <a:off x="7577329" y="1790895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54">
              <a:extLst>
                <a:ext uri="{FF2B5EF4-FFF2-40B4-BE49-F238E27FC236}">
                  <a16:creationId xmlns:a16="http://schemas.microsoft.com/office/drawing/2014/main" id="{66AB88D9-4122-44AE-A010-2DDF09A9740B}"/>
                </a:ext>
              </a:extLst>
            </p:cNvPr>
            <p:cNvCxnSpPr/>
            <p:nvPr/>
          </p:nvCxnSpPr>
          <p:spPr>
            <a:xfrm>
              <a:off x="6987985" y="2536128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 стрелкой 56">
              <a:extLst>
                <a:ext uri="{FF2B5EF4-FFF2-40B4-BE49-F238E27FC236}">
                  <a16:creationId xmlns:a16="http://schemas.microsoft.com/office/drawing/2014/main" id="{517366B4-0E21-4302-97FD-EC27A4147789}"/>
                </a:ext>
              </a:extLst>
            </p:cNvPr>
            <p:cNvCxnSpPr/>
            <p:nvPr/>
          </p:nvCxnSpPr>
          <p:spPr>
            <a:xfrm>
              <a:off x="7577329" y="2536128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 стрелкой 57">
              <a:extLst>
                <a:ext uri="{FF2B5EF4-FFF2-40B4-BE49-F238E27FC236}">
                  <a16:creationId xmlns:a16="http://schemas.microsoft.com/office/drawing/2014/main" id="{FA3D664F-40C3-4719-80C9-AE53D825AFA1}"/>
                </a:ext>
              </a:extLst>
            </p:cNvPr>
            <p:cNvCxnSpPr/>
            <p:nvPr/>
          </p:nvCxnSpPr>
          <p:spPr>
            <a:xfrm>
              <a:off x="7278221" y="2755203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0A32832-A940-4B59-8C04-CD62A697AFF3}"/>
                    </a:ext>
                  </a:extLst>
                </p:cNvPr>
                <p:cNvSpPr txBox="1"/>
                <p:nvPr/>
              </p:nvSpPr>
              <p:spPr>
                <a:xfrm>
                  <a:off x="7239000" y="1428945"/>
                  <a:ext cx="207260" cy="227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2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1732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0A32832-A940-4B59-8C04-CD62A697A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1428945"/>
                  <a:ext cx="207260" cy="22790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7D35FF6D-AF8D-4BE7-9209-88FE3521E1CA}"/>
                    </a:ext>
                  </a:extLst>
                </p:cNvPr>
                <p:cNvSpPr txBox="1"/>
                <p:nvPr/>
              </p:nvSpPr>
              <p:spPr>
                <a:xfrm>
                  <a:off x="7239000" y="2649701"/>
                  <a:ext cx="207260" cy="227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2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1732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7D35FF6D-AF8D-4BE7-9209-88FE3521E1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649701"/>
                  <a:ext cx="207260" cy="22790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789130AA-84CA-4C94-A293-8246B46FAA3B}"/>
                    </a:ext>
                  </a:extLst>
                </p:cNvPr>
                <p:cNvSpPr txBox="1"/>
                <p:nvPr/>
              </p:nvSpPr>
              <p:spPr>
                <a:xfrm>
                  <a:off x="7553325" y="1665451"/>
                  <a:ext cx="260440" cy="227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732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789130AA-84CA-4C94-A293-8246B46FA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325" y="1665451"/>
                  <a:ext cx="260440" cy="22790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2364BAA5-39F1-45D3-ADEC-8A7ECD5855B9}"/>
                    </a:ext>
                  </a:extLst>
                </p:cNvPr>
                <p:cNvSpPr txBox="1"/>
                <p:nvPr/>
              </p:nvSpPr>
              <p:spPr>
                <a:xfrm>
                  <a:off x="6692900" y="1665451"/>
                  <a:ext cx="257182" cy="227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732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2364BAA5-39F1-45D3-ADEC-8A7ECD585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900" y="1665451"/>
                  <a:ext cx="257182" cy="22790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57815CFE-678B-4BE7-9923-C02FE537922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0" t="54796" r="3923" b="15340"/>
          <a:stretch/>
        </p:blipFill>
        <p:spPr>
          <a:xfrm>
            <a:off x="7702299" y="4826855"/>
            <a:ext cx="6084448" cy="2418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Button Color - Down">
                <a:extLst>
                  <a:ext uri="{FF2B5EF4-FFF2-40B4-BE49-F238E27FC236}">
                    <a16:creationId xmlns:a16="http://schemas.microsoft.com/office/drawing/2014/main" id="{ED80B41F-2F66-4828-B6BE-2F950C3B6E7D}"/>
                  </a:ext>
                </a:extLst>
              </p:cNvPr>
              <p:cNvSpPr/>
              <p:nvPr/>
            </p:nvSpPr>
            <p:spPr>
              <a:xfrm>
                <a:off x="1181053" y="4799855"/>
                <a:ext cx="2698233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8" name="Button Color - Down">
                <a:extLst>
                  <a:ext uri="{FF2B5EF4-FFF2-40B4-BE49-F238E27FC236}">
                    <a16:creationId xmlns:a16="http://schemas.microsoft.com/office/drawing/2014/main" id="{ED80B41F-2F66-4828-B6BE-2F950C3B6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53" y="4799855"/>
                <a:ext cx="2698233" cy="720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70C080D7-BD2E-4CC1-87FF-81089BEC2326}"/>
                  </a:ext>
                </a:extLst>
              </p:cNvPr>
              <p:cNvSpPr/>
              <p:nvPr/>
            </p:nvSpPr>
            <p:spPr>
              <a:xfrm>
                <a:off x="4126656" y="5099822"/>
                <a:ext cx="3248028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70C080D7-BD2E-4CC1-87FF-81089BEC2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56" y="5099822"/>
                <a:ext cx="3248028" cy="720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15BD1263-EE5D-496C-9D24-56B650B219A8}"/>
                  </a:ext>
                </a:extLst>
              </p:cNvPr>
              <p:cNvSpPr/>
              <p:nvPr/>
            </p:nvSpPr>
            <p:spPr>
              <a:xfrm>
                <a:off x="913850" y="5904093"/>
                <a:ext cx="3184190" cy="1454447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15BD1263-EE5D-496C-9D24-56B650B21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50" y="5904093"/>
                <a:ext cx="3184190" cy="145444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92A50FB7-B5DB-4A0D-8CF8-EC033AF2FF5E}"/>
                  </a:ext>
                </a:extLst>
              </p:cNvPr>
              <p:cNvSpPr/>
              <p:nvPr/>
            </p:nvSpPr>
            <p:spPr>
              <a:xfrm>
                <a:off x="4167423" y="6518440"/>
                <a:ext cx="3184190" cy="1454447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uk-UA" sz="4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uk-UA" sz="4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92A50FB7-B5DB-4A0D-8CF8-EC033AF2F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423" y="6518440"/>
                <a:ext cx="3184190" cy="145444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3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88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Параллельное соединение проводников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utton Color - Down"/>
              <p:cNvSpPr/>
              <p:nvPr/>
            </p:nvSpPr>
            <p:spPr>
              <a:xfrm>
                <a:off x="2835086" y="1303960"/>
                <a:ext cx="7633377" cy="597960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k-UA" sz="2800" b="1" dirty="0"/>
                  <a:t> </a:t>
                </a:r>
                <a:r>
                  <a:rPr lang="uk-UA" sz="28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uk-UA" sz="28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араллельно соединенных </a:t>
                </a:r>
                <a:r>
                  <a:rPr lang="uk-UA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проводников</a:t>
                </a:r>
                <a:r>
                  <a:rPr lang="uk-UA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uk-UA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086" y="1303960"/>
                <a:ext cx="7633377" cy="597960"/>
              </a:xfrm>
              <a:prstGeom prst="rect">
                <a:avLst/>
              </a:prstGeom>
              <a:blipFill>
                <a:blip r:embed="rId3"/>
                <a:stretch>
                  <a:fillRect t="-962" b="-17308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FE77BE9A-601F-4DF9-BC92-EEEF388FBF6B}"/>
              </a:ext>
            </a:extLst>
          </p:cNvPr>
          <p:cNvGrpSpPr/>
          <p:nvPr/>
        </p:nvGrpSpPr>
        <p:grpSpPr>
          <a:xfrm>
            <a:off x="1553252" y="2787598"/>
            <a:ext cx="5098522" cy="2266109"/>
            <a:chOff x="4124341" y="4002945"/>
            <a:chExt cx="5098522" cy="2266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6BB269B-F5D8-4B20-9DDF-C57635A35A59}"/>
                    </a:ext>
                  </a:extLst>
                </p:cNvPr>
                <p:cNvSpPr txBox="1"/>
                <p:nvPr/>
              </p:nvSpPr>
              <p:spPr>
                <a:xfrm>
                  <a:off x="4912854" y="4740141"/>
                  <a:ext cx="610531" cy="633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600" baseline="-25000" dirty="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6BB269B-F5D8-4B20-9DDF-C57635A35A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854" y="4740141"/>
                  <a:ext cx="610531" cy="6335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492340C-C79E-4613-A74A-E3C8B25A6331}"/>
                    </a:ext>
                  </a:extLst>
                </p:cNvPr>
                <p:cNvSpPr txBox="1"/>
                <p:nvPr/>
              </p:nvSpPr>
              <p:spPr>
                <a:xfrm>
                  <a:off x="6008207" y="4744245"/>
                  <a:ext cx="1045529" cy="8769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492340C-C79E-4613-A74A-E3C8B25A6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207" y="4744245"/>
                  <a:ext cx="1045529" cy="8769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78424AC-FD42-41B9-BEEE-5FCE1D0C2BC4}"/>
                    </a:ext>
                  </a:extLst>
                </p:cNvPr>
                <p:cNvSpPr txBox="1"/>
                <p:nvPr/>
              </p:nvSpPr>
              <p:spPr>
                <a:xfrm>
                  <a:off x="8136067" y="4744245"/>
                  <a:ext cx="1086796" cy="8769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78424AC-FD42-41B9-BEEE-5FCE1D0C2B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6067" y="4744245"/>
                  <a:ext cx="1086796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75E77446-CFE5-46DF-ABE7-4D2E568F0867}"/>
                </a:ext>
              </a:extLst>
            </p:cNvPr>
            <p:cNvGrpSpPr/>
            <p:nvPr/>
          </p:nvGrpSpPr>
          <p:grpSpPr>
            <a:xfrm>
              <a:off x="4124341" y="4002945"/>
              <a:ext cx="4788264" cy="2266109"/>
              <a:chOff x="4124341" y="4002945"/>
              <a:chExt cx="4788264" cy="2266109"/>
            </a:xfrm>
          </p:grpSpPr>
          <p:grpSp>
            <p:nvGrpSpPr>
              <p:cNvPr id="16" name="Групувати 15">
                <a:extLst>
                  <a:ext uri="{FF2B5EF4-FFF2-40B4-BE49-F238E27FC236}">
                    <a16:creationId xmlns:a16="http://schemas.microsoft.com/office/drawing/2014/main" id="{75A0D91C-E70C-469F-BED8-D789E4DD1CB6}"/>
                  </a:ext>
                </a:extLst>
              </p:cNvPr>
              <p:cNvGrpSpPr/>
              <p:nvPr/>
            </p:nvGrpSpPr>
            <p:grpSpPr>
              <a:xfrm>
                <a:off x="4962499" y="4002945"/>
                <a:ext cx="525110" cy="2249919"/>
                <a:chOff x="4962499" y="4002945"/>
                <a:chExt cx="525110" cy="2249919"/>
              </a:xfrm>
            </p:grpSpPr>
            <p:sp>
              <p:nvSpPr>
                <p:cNvPr id="39" name="Прямоугольник 55">
                  <a:extLst>
                    <a:ext uri="{FF2B5EF4-FFF2-40B4-BE49-F238E27FC236}">
                      <a16:creationId xmlns:a16="http://schemas.microsoft.com/office/drawing/2014/main" id="{7EA50F81-DA2F-493F-BBDC-4308927AEF2B}"/>
                    </a:ext>
                  </a:extLst>
                </p:cNvPr>
                <p:cNvSpPr/>
                <p:nvPr/>
              </p:nvSpPr>
              <p:spPr>
                <a:xfrm rot="5400000">
                  <a:off x="4525874" y="4863910"/>
                  <a:ext cx="1398360" cy="525110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52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Прямая соединительная линия 57">
                  <a:extLst>
                    <a:ext uri="{FF2B5EF4-FFF2-40B4-BE49-F238E27FC236}">
                      <a16:creationId xmlns:a16="http://schemas.microsoft.com/office/drawing/2014/main" id="{BC067DA7-10E8-4B54-A127-42A6E0D594F1}"/>
                    </a:ext>
                  </a:extLst>
                </p:cNvPr>
                <p:cNvCxnSpPr>
                  <a:cxnSpLocks/>
                  <a:stCxn id="39" idx="1"/>
                </p:cNvCxnSpPr>
                <p:nvPr/>
              </p:nvCxnSpPr>
              <p:spPr>
                <a:xfrm flipV="1">
                  <a:off x="5225054" y="4049713"/>
                  <a:ext cx="0" cy="37757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57">
                  <a:extLst>
                    <a:ext uri="{FF2B5EF4-FFF2-40B4-BE49-F238E27FC236}">
                      <a16:creationId xmlns:a16="http://schemas.microsoft.com/office/drawing/2014/main" id="{BA053B79-3079-4D68-8D73-74C227621E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25054" y="5825646"/>
                  <a:ext cx="0" cy="36494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id="{689F8E1B-0970-4EE1-9238-A5CDEAC90B6A}"/>
                    </a:ext>
                  </a:extLst>
                </p:cNvPr>
                <p:cNvSpPr/>
                <p:nvPr/>
              </p:nvSpPr>
              <p:spPr>
                <a:xfrm>
                  <a:off x="5146592" y="4002945"/>
                  <a:ext cx="156924" cy="156923"/>
                </a:xfrm>
                <a:prstGeom prst="ellipse">
                  <a:avLst/>
                </a:prstGeom>
                <a:solidFill>
                  <a:schemeClr val="tx1"/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85A7ED8A-94C2-4ED3-B0C9-7FCC3BA69A6C}"/>
                    </a:ext>
                  </a:extLst>
                </p:cNvPr>
                <p:cNvSpPr/>
                <p:nvPr/>
              </p:nvSpPr>
              <p:spPr>
                <a:xfrm>
                  <a:off x="5146592" y="6095941"/>
                  <a:ext cx="156924" cy="156923"/>
                </a:xfrm>
                <a:prstGeom prst="ellipse">
                  <a:avLst/>
                </a:prstGeom>
                <a:solidFill>
                  <a:schemeClr val="tx1"/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</p:grpSp>
          <p:grpSp>
            <p:nvGrpSpPr>
              <p:cNvPr id="50" name="Групувати 49">
                <a:extLst>
                  <a:ext uri="{FF2B5EF4-FFF2-40B4-BE49-F238E27FC236}">
                    <a16:creationId xmlns:a16="http://schemas.microsoft.com/office/drawing/2014/main" id="{DCE0F8A7-4433-438F-B28F-B1375EBD32DC}"/>
                  </a:ext>
                </a:extLst>
              </p:cNvPr>
              <p:cNvGrpSpPr/>
              <p:nvPr/>
            </p:nvGrpSpPr>
            <p:grpSpPr>
              <a:xfrm>
                <a:off x="6240396" y="4002945"/>
                <a:ext cx="525110" cy="2249919"/>
                <a:chOff x="4962499" y="4002945"/>
                <a:chExt cx="525110" cy="2249919"/>
              </a:xfrm>
            </p:grpSpPr>
            <p:sp>
              <p:nvSpPr>
                <p:cNvPr id="51" name="Прямоугольник 55">
                  <a:extLst>
                    <a:ext uri="{FF2B5EF4-FFF2-40B4-BE49-F238E27FC236}">
                      <a16:creationId xmlns:a16="http://schemas.microsoft.com/office/drawing/2014/main" id="{33DCA0CE-FEE8-45B6-B57A-E001042DE1D0}"/>
                    </a:ext>
                  </a:extLst>
                </p:cNvPr>
                <p:cNvSpPr/>
                <p:nvPr/>
              </p:nvSpPr>
              <p:spPr>
                <a:xfrm rot="5400000">
                  <a:off x="4525874" y="4863910"/>
                  <a:ext cx="1398360" cy="525110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52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2" name="Прямая соединительная линия 57">
                  <a:extLst>
                    <a:ext uri="{FF2B5EF4-FFF2-40B4-BE49-F238E27FC236}">
                      <a16:creationId xmlns:a16="http://schemas.microsoft.com/office/drawing/2014/main" id="{6B5D6164-8440-4395-978B-09B0E232E686}"/>
                    </a:ext>
                  </a:extLst>
                </p:cNvPr>
                <p:cNvCxnSpPr>
                  <a:cxnSpLocks/>
                  <a:stCxn id="51" idx="1"/>
                </p:cNvCxnSpPr>
                <p:nvPr/>
              </p:nvCxnSpPr>
              <p:spPr>
                <a:xfrm flipV="1">
                  <a:off x="5225054" y="4049713"/>
                  <a:ext cx="0" cy="37757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7">
                  <a:extLst>
                    <a:ext uri="{FF2B5EF4-FFF2-40B4-BE49-F238E27FC236}">
                      <a16:creationId xmlns:a16="http://schemas.microsoft.com/office/drawing/2014/main" id="{26DF8BBF-8E58-4750-8592-8B60FE6295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25054" y="5825646"/>
                  <a:ext cx="0" cy="36494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Овал 53">
                  <a:extLst>
                    <a:ext uri="{FF2B5EF4-FFF2-40B4-BE49-F238E27FC236}">
                      <a16:creationId xmlns:a16="http://schemas.microsoft.com/office/drawing/2014/main" id="{3265E81D-8D41-4CBB-9B3F-5C7BC6BF71C9}"/>
                    </a:ext>
                  </a:extLst>
                </p:cNvPr>
                <p:cNvSpPr/>
                <p:nvPr/>
              </p:nvSpPr>
              <p:spPr>
                <a:xfrm>
                  <a:off x="5146592" y="4002945"/>
                  <a:ext cx="156924" cy="156923"/>
                </a:xfrm>
                <a:prstGeom prst="ellipse">
                  <a:avLst/>
                </a:prstGeom>
                <a:solidFill>
                  <a:schemeClr val="tx1"/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55" name="Овал 54">
                  <a:extLst>
                    <a:ext uri="{FF2B5EF4-FFF2-40B4-BE49-F238E27FC236}">
                      <a16:creationId xmlns:a16="http://schemas.microsoft.com/office/drawing/2014/main" id="{2BF897D4-02B5-412D-93A9-33F5FA92EE55}"/>
                    </a:ext>
                  </a:extLst>
                </p:cNvPr>
                <p:cNvSpPr/>
                <p:nvPr/>
              </p:nvSpPr>
              <p:spPr>
                <a:xfrm>
                  <a:off x="5146592" y="6095941"/>
                  <a:ext cx="156924" cy="156923"/>
                </a:xfrm>
                <a:prstGeom prst="ellipse">
                  <a:avLst/>
                </a:prstGeom>
                <a:solidFill>
                  <a:schemeClr val="tx1"/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</p:grpSp>
          <p:grpSp>
            <p:nvGrpSpPr>
              <p:cNvPr id="56" name="Групувати 55">
                <a:extLst>
                  <a:ext uri="{FF2B5EF4-FFF2-40B4-BE49-F238E27FC236}">
                    <a16:creationId xmlns:a16="http://schemas.microsoft.com/office/drawing/2014/main" id="{9B3B15AE-4208-4E79-95E4-0B9C7807F394}"/>
                  </a:ext>
                </a:extLst>
              </p:cNvPr>
              <p:cNvGrpSpPr/>
              <p:nvPr/>
            </p:nvGrpSpPr>
            <p:grpSpPr>
              <a:xfrm>
                <a:off x="8387495" y="4049713"/>
                <a:ext cx="525110" cy="2140880"/>
                <a:chOff x="4962499" y="4049713"/>
                <a:chExt cx="525110" cy="2140880"/>
              </a:xfrm>
            </p:grpSpPr>
            <p:sp>
              <p:nvSpPr>
                <p:cNvPr id="57" name="Прямоугольник 55">
                  <a:extLst>
                    <a:ext uri="{FF2B5EF4-FFF2-40B4-BE49-F238E27FC236}">
                      <a16:creationId xmlns:a16="http://schemas.microsoft.com/office/drawing/2014/main" id="{D4A0267A-967E-420A-A157-ABC4AD0E606F}"/>
                    </a:ext>
                  </a:extLst>
                </p:cNvPr>
                <p:cNvSpPr/>
                <p:nvPr/>
              </p:nvSpPr>
              <p:spPr>
                <a:xfrm rot="5400000">
                  <a:off x="4525874" y="4863910"/>
                  <a:ext cx="1398360" cy="525110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52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8" name="Прямая соединительная линия 57">
                  <a:extLst>
                    <a:ext uri="{FF2B5EF4-FFF2-40B4-BE49-F238E27FC236}">
                      <a16:creationId xmlns:a16="http://schemas.microsoft.com/office/drawing/2014/main" id="{8436BAAD-A4C8-4EAB-8DA2-576ECD98A3BF}"/>
                    </a:ext>
                  </a:extLst>
                </p:cNvPr>
                <p:cNvCxnSpPr>
                  <a:cxnSpLocks/>
                  <a:stCxn id="57" idx="1"/>
                </p:cNvCxnSpPr>
                <p:nvPr/>
              </p:nvCxnSpPr>
              <p:spPr>
                <a:xfrm flipV="1">
                  <a:off x="5225054" y="4049713"/>
                  <a:ext cx="0" cy="37757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7">
                  <a:extLst>
                    <a:ext uri="{FF2B5EF4-FFF2-40B4-BE49-F238E27FC236}">
                      <a16:creationId xmlns:a16="http://schemas.microsoft.com/office/drawing/2014/main" id="{0F0065DB-BF8C-48F2-94B7-4DA1BEFEDC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25054" y="5825646"/>
                  <a:ext cx="0" cy="36494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Прямая соединительная линия 57">
                <a:extLst>
                  <a:ext uri="{FF2B5EF4-FFF2-40B4-BE49-F238E27FC236}">
                    <a16:creationId xmlns:a16="http://schemas.microsoft.com/office/drawing/2014/main" id="{CEAEB13D-0785-48DA-95F5-42A5E18B4F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81264" y="4067118"/>
                <a:ext cx="24842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57">
                <a:extLst>
                  <a:ext uri="{FF2B5EF4-FFF2-40B4-BE49-F238E27FC236}">
                    <a16:creationId xmlns:a16="http://schemas.microsoft.com/office/drawing/2014/main" id="{DBA6232B-1CED-4ACC-91AA-29DB17E067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81264" y="6174402"/>
                <a:ext cx="24842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56">
                <a:extLst>
                  <a:ext uri="{FF2B5EF4-FFF2-40B4-BE49-F238E27FC236}">
                    <a16:creationId xmlns:a16="http://schemas.microsoft.com/office/drawing/2014/main" id="{7975EBA7-EF2E-4232-9BF3-5CA75A888931}"/>
                  </a:ext>
                </a:extLst>
              </p:cNvPr>
              <p:cNvCxnSpPr/>
              <p:nvPr/>
            </p:nvCxnSpPr>
            <p:spPr>
              <a:xfrm>
                <a:off x="6863087" y="4067118"/>
                <a:ext cx="94379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56">
                <a:extLst>
                  <a:ext uri="{FF2B5EF4-FFF2-40B4-BE49-F238E27FC236}">
                    <a16:creationId xmlns:a16="http://schemas.microsoft.com/office/drawing/2014/main" id="{0153A4C2-9C60-4517-908E-55BEA6837E43}"/>
                  </a:ext>
                </a:extLst>
              </p:cNvPr>
              <p:cNvCxnSpPr/>
              <p:nvPr/>
            </p:nvCxnSpPr>
            <p:spPr>
              <a:xfrm>
                <a:off x="6859752" y="6174402"/>
                <a:ext cx="94379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56">
                <a:extLst>
                  <a:ext uri="{FF2B5EF4-FFF2-40B4-BE49-F238E27FC236}">
                    <a16:creationId xmlns:a16="http://schemas.microsoft.com/office/drawing/2014/main" id="{E5A0A721-AAE5-4A9F-99FE-C7A576E44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5600" y="4059872"/>
                <a:ext cx="73445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56">
                <a:extLst>
                  <a:ext uri="{FF2B5EF4-FFF2-40B4-BE49-F238E27FC236}">
                    <a16:creationId xmlns:a16="http://schemas.microsoft.com/office/drawing/2014/main" id="{2852200D-B570-4175-9CE9-54874029E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5600" y="6174402"/>
                <a:ext cx="73445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Овал 87">
                <a:extLst>
                  <a:ext uri="{FF2B5EF4-FFF2-40B4-BE49-F238E27FC236}">
                    <a16:creationId xmlns:a16="http://schemas.microsoft.com/office/drawing/2014/main" id="{A1617C87-6F0D-41D8-AD68-4B6264C9AA81}"/>
                  </a:ext>
                </a:extLst>
              </p:cNvPr>
              <p:cNvSpPr/>
              <p:nvPr/>
            </p:nvSpPr>
            <p:spPr>
              <a:xfrm>
                <a:off x="4124341" y="4002945"/>
                <a:ext cx="156924" cy="156923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id="{61EC5ACC-AFE1-41F9-9653-8686EBD851FF}"/>
                  </a:ext>
                </a:extLst>
              </p:cNvPr>
              <p:cNvSpPr/>
              <p:nvPr/>
            </p:nvSpPr>
            <p:spPr>
              <a:xfrm>
                <a:off x="4124341" y="6112131"/>
                <a:ext cx="156924" cy="156923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Button Color - Down">
                <a:extLst>
                  <a:ext uri="{FF2B5EF4-FFF2-40B4-BE49-F238E27FC236}">
                    <a16:creationId xmlns:a16="http://schemas.microsoft.com/office/drawing/2014/main" id="{95C3B886-4C82-449F-A4AC-F415023EC277}"/>
                  </a:ext>
                </a:extLst>
              </p:cNvPr>
              <p:cNvSpPr/>
              <p:nvPr/>
            </p:nvSpPr>
            <p:spPr>
              <a:xfrm>
                <a:off x="6904801" y="2200900"/>
                <a:ext cx="6493957" cy="77208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=...=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uk-UA" sz="4800"/>
              </a:p>
            </p:txBody>
          </p:sp>
        </mc:Choice>
        <mc:Fallback xmlns="">
          <p:sp>
            <p:nvSpPr>
              <p:cNvPr id="90" name="Button Color - Down">
                <a:extLst>
                  <a:ext uri="{FF2B5EF4-FFF2-40B4-BE49-F238E27FC236}">
                    <a16:creationId xmlns:a16="http://schemas.microsoft.com/office/drawing/2014/main" id="{95C3B886-4C82-449F-A4AC-F415023EC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01" y="2200900"/>
                <a:ext cx="6493957" cy="772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Button Color - Down">
                <a:extLst>
                  <a:ext uri="{FF2B5EF4-FFF2-40B4-BE49-F238E27FC236}">
                    <a16:creationId xmlns:a16="http://schemas.microsoft.com/office/drawing/2014/main" id="{2A8CAD5B-80C7-428E-8B9C-4E08A1B3D233}"/>
                  </a:ext>
                </a:extLst>
              </p:cNvPr>
              <p:cNvSpPr/>
              <p:nvPr/>
            </p:nvSpPr>
            <p:spPr>
              <a:xfrm>
                <a:off x="6904800" y="3209942"/>
                <a:ext cx="6493957" cy="77208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uk-UA" sz="4800"/>
              </a:p>
            </p:txBody>
          </p:sp>
        </mc:Choice>
        <mc:Fallback xmlns="">
          <p:sp>
            <p:nvSpPr>
              <p:cNvPr id="91" name="Button Color - Down">
                <a:extLst>
                  <a:ext uri="{FF2B5EF4-FFF2-40B4-BE49-F238E27FC236}">
                    <a16:creationId xmlns:a16="http://schemas.microsoft.com/office/drawing/2014/main" id="{2A8CAD5B-80C7-428E-8B9C-4E08A1B3D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00" y="3209942"/>
                <a:ext cx="6493957" cy="772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Button Color - Down">
                <a:extLst>
                  <a:ext uri="{FF2B5EF4-FFF2-40B4-BE49-F238E27FC236}">
                    <a16:creationId xmlns:a16="http://schemas.microsoft.com/office/drawing/2014/main" id="{87E2529C-E317-4E93-8E6C-AE127D96EA99}"/>
                  </a:ext>
                </a:extLst>
              </p:cNvPr>
              <p:cNvSpPr/>
              <p:nvPr/>
            </p:nvSpPr>
            <p:spPr>
              <a:xfrm>
                <a:off x="6904800" y="4218983"/>
                <a:ext cx="6493957" cy="175261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8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uk-UA" sz="48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8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uk-UA" sz="4800" b="0" i="1">
                          <a:latin typeface="Cambria Math" panose="02040503050406030204" pitchFamily="18" charset="0"/>
                        </a:rPr>
                        <m:t>+...+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8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4800"/>
              </a:p>
            </p:txBody>
          </p:sp>
        </mc:Choice>
        <mc:Fallback xmlns="">
          <p:sp>
            <p:nvSpPr>
              <p:cNvPr id="92" name="Button Color - Down">
                <a:extLst>
                  <a:ext uri="{FF2B5EF4-FFF2-40B4-BE49-F238E27FC236}">
                    <a16:creationId xmlns:a16="http://schemas.microsoft.com/office/drawing/2014/main" id="{87E2529C-E317-4E93-8E6C-AE127D96E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00" y="4218983"/>
                <a:ext cx="6493957" cy="17526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Button Color - Down">
                <a:extLst>
                  <a:ext uri="{FF2B5EF4-FFF2-40B4-BE49-F238E27FC236}">
                    <a16:creationId xmlns:a16="http://schemas.microsoft.com/office/drawing/2014/main" id="{8A49CAE4-A9DD-4FDA-B55F-95982475ADB2}"/>
                  </a:ext>
                </a:extLst>
              </p:cNvPr>
              <p:cNvSpPr/>
              <p:nvPr/>
            </p:nvSpPr>
            <p:spPr>
              <a:xfrm>
                <a:off x="2066328" y="6914269"/>
                <a:ext cx="6867015" cy="997688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uk-UA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Сопротивление каждого резистора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uk-UA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:r>
                  <a:rPr lang="uk-UA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при</a:t>
                </a:r>
                <a:r>
                  <a:rPr lang="uk-UA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uk-UA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sSub>
                      <m:sSubPr>
                        <m:ctrlP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Button Color - Down">
                <a:extLst>
                  <a:ext uri="{FF2B5EF4-FFF2-40B4-BE49-F238E27FC236}">
                    <a16:creationId xmlns:a16="http://schemas.microsoft.com/office/drawing/2014/main" id="{8A49CAE4-A9DD-4FDA-B55F-95982475A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328" y="6914269"/>
                <a:ext cx="6867015" cy="997688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Button Color - Down">
                <a:extLst>
                  <a:ext uri="{FF2B5EF4-FFF2-40B4-BE49-F238E27FC236}">
                    <a16:creationId xmlns:a16="http://schemas.microsoft.com/office/drawing/2014/main" id="{6EABEA27-5EFA-484B-8745-3E765D44CA52}"/>
                  </a:ext>
                </a:extLst>
              </p:cNvPr>
              <p:cNvSpPr/>
              <p:nvPr/>
            </p:nvSpPr>
            <p:spPr>
              <a:xfrm>
                <a:off x="9865247" y="6488470"/>
                <a:ext cx="2512926" cy="1423487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8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uk-UA" sz="4800"/>
              </a:p>
            </p:txBody>
          </p:sp>
        </mc:Choice>
        <mc:Fallback xmlns="">
          <p:sp>
            <p:nvSpPr>
              <p:cNvPr id="94" name="Button Color - Down">
                <a:extLst>
                  <a:ext uri="{FF2B5EF4-FFF2-40B4-BE49-F238E27FC236}">
                    <a16:creationId xmlns:a16="http://schemas.microsoft.com/office/drawing/2014/main" id="{6EABEA27-5EFA-484B-8745-3E765D44C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247" y="6488470"/>
                <a:ext cx="2512926" cy="1423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7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Добавочное сопротивление</a:t>
            </a:r>
            <a:endParaRPr lang="uk-UA" sz="4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cxnSp>
        <p:nvCxnSpPr>
          <p:cNvPr id="77" name="Прямая соединительная линия 57">
            <a:extLst>
              <a:ext uri="{FF2B5EF4-FFF2-40B4-BE49-F238E27FC236}">
                <a16:creationId xmlns:a16="http://schemas.microsoft.com/office/drawing/2014/main" id="{9300F14B-CBAD-49BF-BEE2-52ABC3194BE8}"/>
              </a:ext>
            </a:extLst>
          </p:cNvPr>
          <p:cNvCxnSpPr>
            <a:cxnSpLocks/>
          </p:cNvCxnSpPr>
          <p:nvPr/>
        </p:nvCxnSpPr>
        <p:spPr>
          <a:xfrm flipV="1">
            <a:off x="8310273" y="3236291"/>
            <a:ext cx="0" cy="18406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57">
            <a:extLst>
              <a:ext uri="{FF2B5EF4-FFF2-40B4-BE49-F238E27FC236}">
                <a16:creationId xmlns:a16="http://schemas.microsoft.com/office/drawing/2014/main" id="{B971FDEE-5163-4454-9727-0CD8CD1A32F1}"/>
              </a:ext>
            </a:extLst>
          </p:cNvPr>
          <p:cNvCxnSpPr>
            <a:cxnSpLocks/>
          </p:cNvCxnSpPr>
          <p:nvPr/>
        </p:nvCxnSpPr>
        <p:spPr>
          <a:xfrm flipV="1">
            <a:off x="12983746" y="3284551"/>
            <a:ext cx="0" cy="18406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57">
            <a:extLst>
              <a:ext uri="{FF2B5EF4-FFF2-40B4-BE49-F238E27FC236}">
                <a16:creationId xmlns:a16="http://schemas.microsoft.com/office/drawing/2014/main" id="{1EABE38E-114A-4F5D-81C9-5931ED125586}"/>
              </a:ext>
            </a:extLst>
          </p:cNvPr>
          <p:cNvCxnSpPr>
            <a:cxnSpLocks/>
          </p:cNvCxnSpPr>
          <p:nvPr/>
        </p:nvCxnSpPr>
        <p:spPr>
          <a:xfrm flipH="1" flipV="1">
            <a:off x="10508529" y="3311571"/>
            <a:ext cx="0" cy="1178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78">
            <a:extLst>
              <a:ext uri="{FF2B5EF4-FFF2-40B4-BE49-F238E27FC236}">
                <a16:creationId xmlns:a16="http://schemas.microsoft.com/office/drawing/2014/main" id="{A2A208BE-45F7-4ACC-B485-7FCD046D596E}"/>
              </a:ext>
            </a:extLst>
          </p:cNvPr>
          <p:cNvCxnSpPr>
            <a:cxnSpLocks/>
          </p:cNvCxnSpPr>
          <p:nvPr/>
        </p:nvCxnSpPr>
        <p:spPr>
          <a:xfrm>
            <a:off x="8310273" y="4370907"/>
            <a:ext cx="2205129" cy="0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78">
            <a:extLst>
              <a:ext uri="{FF2B5EF4-FFF2-40B4-BE49-F238E27FC236}">
                <a16:creationId xmlns:a16="http://schemas.microsoft.com/office/drawing/2014/main" id="{FA295433-A33C-4DA4-8265-5A62B4D770F2}"/>
              </a:ext>
            </a:extLst>
          </p:cNvPr>
          <p:cNvCxnSpPr>
            <a:cxnSpLocks/>
          </p:cNvCxnSpPr>
          <p:nvPr/>
        </p:nvCxnSpPr>
        <p:spPr>
          <a:xfrm>
            <a:off x="10515402" y="4370907"/>
            <a:ext cx="2468344" cy="0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78">
            <a:extLst>
              <a:ext uri="{FF2B5EF4-FFF2-40B4-BE49-F238E27FC236}">
                <a16:creationId xmlns:a16="http://schemas.microsoft.com/office/drawing/2014/main" id="{565F16D8-FDF0-4730-8F0A-6C21E22204EE}"/>
              </a:ext>
            </a:extLst>
          </p:cNvPr>
          <p:cNvCxnSpPr>
            <a:cxnSpLocks/>
          </p:cNvCxnSpPr>
          <p:nvPr/>
        </p:nvCxnSpPr>
        <p:spPr>
          <a:xfrm>
            <a:off x="8310273" y="5009444"/>
            <a:ext cx="4673473" cy="0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C7199CF-DC41-4199-9C47-86E6117A12C1}"/>
                  </a:ext>
                </a:extLst>
              </p:cNvPr>
              <p:cNvSpPr txBox="1"/>
              <p:nvPr/>
            </p:nvSpPr>
            <p:spPr>
              <a:xfrm>
                <a:off x="8846320" y="3685562"/>
                <a:ext cx="882354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92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</m:oMath>
                  </m:oMathPara>
                </a14:m>
                <a:endParaRPr lang="ru-RU" sz="3600" baseline="-25000" dirty="0">
                  <a:solidFill>
                    <a:prstClr val="white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C7199CF-DC41-4199-9C47-86E6117A1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320" y="3685562"/>
                <a:ext cx="882354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3A2F039-9B64-4B08-B51E-E3D271B611CE}"/>
                  </a:ext>
                </a:extLst>
              </p:cNvPr>
              <p:cNvSpPr txBox="1"/>
              <p:nvPr/>
            </p:nvSpPr>
            <p:spPr>
              <a:xfrm>
                <a:off x="11430590" y="3685098"/>
                <a:ext cx="88235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92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sz="3600" baseline="-25000">
                  <a:solidFill>
                    <a:prstClr val="white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3A2F039-9B64-4B08-B51E-E3D271B61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590" y="3685098"/>
                <a:ext cx="882354" cy="6787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9DB760-D8FD-484A-BC84-E02F86A11E6B}"/>
                  </a:ext>
                </a:extLst>
              </p:cNvPr>
              <p:cNvSpPr txBox="1"/>
              <p:nvPr/>
            </p:nvSpPr>
            <p:spPr>
              <a:xfrm>
                <a:off x="10168101" y="4443375"/>
                <a:ext cx="680856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92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ru-RU" sz="3600" baseline="-25000">
                  <a:solidFill>
                    <a:prstClr val="white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9DB760-D8FD-484A-BC84-E02F86A11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101" y="4443375"/>
                <a:ext cx="680856" cy="633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5611B21-D542-4BC1-B1B5-EE266B968FE2}"/>
              </a:ext>
            </a:extLst>
          </p:cNvPr>
          <p:cNvGrpSpPr/>
          <p:nvPr/>
        </p:nvGrpSpPr>
        <p:grpSpPr>
          <a:xfrm>
            <a:off x="7080101" y="1259916"/>
            <a:ext cx="7154373" cy="2523609"/>
            <a:chOff x="7080101" y="1259916"/>
            <a:chExt cx="7154373" cy="2523609"/>
          </a:xfrm>
        </p:grpSpPr>
        <p:cxnSp>
          <p:nvCxnSpPr>
            <p:cNvPr id="76" name="Прямая соединительная линия 57">
              <a:extLst>
                <a:ext uri="{FF2B5EF4-FFF2-40B4-BE49-F238E27FC236}">
                  <a16:creationId xmlns:a16="http://schemas.microsoft.com/office/drawing/2014/main" id="{FC83F567-1C47-41C9-B28B-19A424609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3746" y="2048639"/>
              <a:ext cx="0" cy="1253325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57">
              <a:extLst>
                <a:ext uri="{FF2B5EF4-FFF2-40B4-BE49-F238E27FC236}">
                  <a16:creationId xmlns:a16="http://schemas.microsoft.com/office/drawing/2014/main" id="{C1F360C2-9AD3-4B45-9B5B-BDCE87607E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0273" y="2031226"/>
              <a:ext cx="0" cy="1253325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7">
              <a:extLst>
                <a:ext uri="{FF2B5EF4-FFF2-40B4-BE49-F238E27FC236}">
                  <a16:creationId xmlns:a16="http://schemas.microsoft.com/office/drawing/2014/main" id="{3C0BC6B9-BA11-49E5-9D45-59A9CDA18B76}"/>
                </a:ext>
              </a:extLst>
            </p:cNvPr>
            <p:cNvCxnSpPr>
              <a:cxnSpLocks/>
              <a:endCxn id="66" idx="6"/>
            </p:cNvCxnSpPr>
            <p:nvPr/>
          </p:nvCxnSpPr>
          <p:spPr>
            <a:xfrm flipH="1">
              <a:off x="7237025" y="2031226"/>
              <a:ext cx="2662742" cy="0"/>
            </a:xfrm>
            <a:prstGeom prst="line">
              <a:avLst/>
            </a:prstGeom>
            <a:ln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Прямоугольник 55">
              <a:extLst>
                <a:ext uri="{FF2B5EF4-FFF2-40B4-BE49-F238E27FC236}">
                  <a16:creationId xmlns:a16="http://schemas.microsoft.com/office/drawing/2014/main" id="{77C8967B-F015-40E7-A0FC-629514BEE2D7}"/>
                </a:ext>
              </a:extLst>
            </p:cNvPr>
            <p:cNvSpPr/>
            <p:nvPr/>
          </p:nvSpPr>
          <p:spPr>
            <a:xfrm>
              <a:off x="9889857" y="1815242"/>
              <a:ext cx="1332000" cy="446474"/>
            </a:xfrm>
            <a:prstGeom prst="rect">
              <a:avLst/>
            </a:prstGeom>
            <a:noFill/>
            <a:ln w="38100">
              <a:solidFill>
                <a:srgbClr val="EF6C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520">
                <a:solidFill>
                  <a:prstClr val="black"/>
                </a:solidFill>
              </a:endParaRPr>
            </a:p>
          </p:txBody>
        </p:sp>
        <p:cxnSp>
          <p:nvCxnSpPr>
            <p:cNvPr id="62" name="Прямая соединительная линия 57">
              <a:extLst>
                <a:ext uri="{FF2B5EF4-FFF2-40B4-BE49-F238E27FC236}">
                  <a16:creationId xmlns:a16="http://schemas.microsoft.com/office/drawing/2014/main" id="{4425F0AE-461D-4312-9BE1-54347C164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1147" y="1827539"/>
              <a:ext cx="0" cy="423969"/>
            </a:xfrm>
            <a:prstGeom prst="line">
              <a:avLst/>
            </a:prstGeom>
            <a:ln w="38100"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57">
              <a:extLst>
                <a:ext uri="{FF2B5EF4-FFF2-40B4-BE49-F238E27FC236}">
                  <a16:creationId xmlns:a16="http://schemas.microsoft.com/office/drawing/2014/main" id="{A581F10F-A5F6-4BE8-A14D-E2FFF1D3D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6933" y="1827539"/>
              <a:ext cx="0" cy="423969"/>
            </a:xfrm>
            <a:prstGeom prst="line">
              <a:avLst/>
            </a:prstGeom>
            <a:ln w="38100"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57">
              <a:extLst>
                <a:ext uri="{FF2B5EF4-FFF2-40B4-BE49-F238E27FC236}">
                  <a16:creationId xmlns:a16="http://schemas.microsoft.com/office/drawing/2014/main" id="{1D20CAC6-15DE-488F-BF8B-25A1CE53E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23996" y="1827539"/>
              <a:ext cx="0" cy="423969"/>
            </a:xfrm>
            <a:prstGeom prst="line">
              <a:avLst/>
            </a:prstGeom>
            <a:ln w="38100"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57">
              <a:extLst>
                <a:ext uri="{FF2B5EF4-FFF2-40B4-BE49-F238E27FC236}">
                  <a16:creationId xmlns:a16="http://schemas.microsoft.com/office/drawing/2014/main" id="{F4E60924-FFA7-44EA-B178-CCCC27316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2173" y="2031226"/>
              <a:ext cx="2846856" cy="0"/>
            </a:xfrm>
            <a:prstGeom prst="line">
              <a:avLst/>
            </a:prstGeom>
            <a:ln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36613638-B1AD-4156-A99E-0035F7D17A9F}"/>
                </a:ext>
              </a:extLst>
            </p:cNvPr>
            <p:cNvSpPr/>
            <p:nvPr/>
          </p:nvSpPr>
          <p:spPr>
            <a:xfrm>
              <a:off x="7080101" y="1964412"/>
              <a:ext cx="156924" cy="156923"/>
            </a:xfrm>
            <a:prstGeom prst="ellipse">
              <a:avLst/>
            </a:prstGeom>
            <a:noFill/>
            <a:ln w="19050">
              <a:solidFill>
                <a:srgbClr val="EF6C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E2496189-FBBF-496F-BCC7-A71CB5EB6A23}"/>
                </a:ext>
              </a:extLst>
            </p:cNvPr>
            <p:cNvSpPr/>
            <p:nvPr/>
          </p:nvSpPr>
          <p:spPr>
            <a:xfrm>
              <a:off x="14077550" y="1970198"/>
              <a:ext cx="156924" cy="156923"/>
            </a:xfrm>
            <a:prstGeom prst="ellipse">
              <a:avLst/>
            </a:prstGeom>
            <a:noFill/>
            <a:ln w="19050">
              <a:solidFill>
                <a:srgbClr val="EF6C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97E94037-87A1-4A16-8C45-82CFE5BFC70D}"/>
                </a:ext>
              </a:extLst>
            </p:cNvPr>
            <p:cNvSpPr/>
            <p:nvPr/>
          </p:nvSpPr>
          <p:spPr>
            <a:xfrm>
              <a:off x="8232986" y="1964412"/>
              <a:ext cx="156924" cy="156923"/>
            </a:xfrm>
            <a:prstGeom prst="ellipse">
              <a:avLst/>
            </a:prstGeom>
            <a:solidFill>
              <a:srgbClr val="00838F"/>
            </a:solidFill>
            <a:ln w="19050">
              <a:solidFill>
                <a:srgbClr val="00838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7D4CE0F1-CDE2-4D53-9A1E-783DC06E7884}"/>
                </a:ext>
              </a:extLst>
            </p:cNvPr>
            <p:cNvSpPr/>
            <p:nvPr/>
          </p:nvSpPr>
          <p:spPr>
            <a:xfrm>
              <a:off x="12905284" y="1970197"/>
              <a:ext cx="156924" cy="156923"/>
            </a:xfrm>
            <a:prstGeom prst="ellipse">
              <a:avLst/>
            </a:prstGeom>
            <a:solidFill>
              <a:srgbClr val="00838F"/>
            </a:solidFill>
            <a:ln w="19050">
              <a:solidFill>
                <a:srgbClr val="00838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cxnSp>
          <p:nvCxnSpPr>
            <p:cNvPr id="71" name="Прямая соединительная линия 57">
              <a:extLst>
                <a:ext uri="{FF2B5EF4-FFF2-40B4-BE49-F238E27FC236}">
                  <a16:creationId xmlns:a16="http://schemas.microsoft.com/office/drawing/2014/main" id="{B65C7E16-70AB-4271-9795-F71AB21D8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6208" y="3302371"/>
              <a:ext cx="672341" cy="0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57">
              <a:extLst>
                <a:ext uri="{FF2B5EF4-FFF2-40B4-BE49-F238E27FC236}">
                  <a16:creationId xmlns:a16="http://schemas.microsoft.com/office/drawing/2014/main" id="{16A66BED-D063-4D14-9A62-7FEFB12B7D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3607" y="3302371"/>
              <a:ext cx="1238702" cy="0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Прямоугольник 55">
              <a:extLst>
                <a:ext uri="{FF2B5EF4-FFF2-40B4-BE49-F238E27FC236}">
                  <a16:creationId xmlns:a16="http://schemas.microsoft.com/office/drawing/2014/main" id="{8CC8BD7A-20E6-4755-8FCB-5FD7FC0B8001}"/>
                </a:ext>
              </a:extLst>
            </p:cNvPr>
            <p:cNvSpPr/>
            <p:nvPr/>
          </p:nvSpPr>
          <p:spPr>
            <a:xfrm>
              <a:off x="11112309" y="3079134"/>
              <a:ext cx="1332000" cy="446474"/>
            </a:xfrm>
            <a:prstGeom prst="rect">
              <a:avLst/>
            </a:prstGeom>
            <a:noFill/>
            <a:ln w="38100">
              <a:solidFill>
                <a:srgbClr val="00838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520">
                <a:solidFill>
                  <a:prstClr val="black"/>
                </a:solidFill>
              </a:endParaRPr>
            </a:p>
          </p:txBody>
        </p:sp>
        <p:cxnSp>
          <p:nvCxnSpPr>
            <p:cNvPr id="75" name="Прямая соединительная линия 57">
              <a:extLst>
                <a:ext uri="{FF2B5EF4-FFF2-40B4-BE49-F238E27FC236}">
                  <a16:creationId xmlns:a16="http://schemas.microsoft.com/office/drawing/2014/main" id="{DF8E4D06-8540-4CC6-A749-E74A7695BD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44309" y="3302371"/>
              <a:ext cx="539437" cy="0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2AA3E37A-CD7A-4A6B-9F8F-075CE676DA37}"/>
                </a:ext>
              </a:extLst>
            </p:cNvPr>
            <p:cNvSpPr/>
            <p:nvPr/>
          </p:nvSpPr>
          <p:spPr>
            <a:xfrm>
              <a:off x="8986525" y="2879846"/>
              <a:ext cx="864000" cy="863451"/>
            </a:xfrm>
            <a:prstGeom prst="ellipse">
              <a:avLst/>
            </a:prstGeom>
            <a:noFill/>
            <a:ln w="38100">
              <a:solidFill>
                <a:srgbClr val="00838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52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90ADAA6-4866-4379-8756-78B77BA0A600}"/>
                    </a:ext>
                  </a:extLst>
                </p:cNvPr>
                <p:cNvSpPr txBox="1"/>
                <p:nvPr/>
              </p:nvSpPr>
              <p:spPr>
                <a:xfrm>
                  <a:off x="9076208" y="2952528"/>
                  <a:ext cx="696024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838F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oMath>
                    </m:oMathPara>
                  </a14:m>
                  <a:endParaRPr lang="uk-UA" sz="4800">
                    <a:solidFill>
                      <a:srgbClr val="00838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90ADAA6-4866-4379-8756-78B77BA0A6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208" y="2952528"/>
                  <a:ext cx="696024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Прямая соединительная линия 78">
              <a:extLst>
                <a:ext uri="{FF2B5EF4-FFF2-40B4-BE49-F238E27FC236}">
                  <a16:creationId xmlns:a16="http://schemas.microsoft.com/office/drawing/2014/main" id="{119C837C-D640-4500-855F-7595E3F0A921}"/>
                </a:ext>
              </a:extLst>
            </p:cNvPr>
            <p:cNvCxnSpPr>
              <a:cxnSpLocks/>
            </p:cNvCxnSpPr>
            <p:nvPr/>
          </p:nvCxnSpPr>
          <p:spPr>
            <a:xfrm>
              <a:off x="7265814" y="1840885"/>
              <a:ext cx="980721" cy="0"/>
            </a:xfrm>
            <a:prstGeom prst="line">
              <a:avLst/>
            </a:prstGeom>
            <a:ln w="19050">
              <a:solidFill>
                <a:srgbClr val="EF6C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78">
              <a:extLst>
                <a:ext uri="{FF2B5EF4-FFF2-40B4-BE49-F238E27FC236}">
                  <a16:creationId xmlns:a16="http://schemas.microsoft.com/office/drawing/2014/main" id="{B1CF8312-14FC-4B5C-A063-634BDC8EE89B}"/>
                </a:ext>
              </a:extLst>
            </p:cNvPr>
            <p:cNvCxnSpPr>
              <a:cxnSpLocks/>
            </p:cNvCxnSpPr>
            <p:nvPr/>
          </p:nvCxnSpPr>
          <p:spPr>
            <a:xfrm>
              <a:off x="8063678" y="2409528"/>
              <a:ext cx="0" cy="864932"/>
            </a:xfrm>
            <a:prstGeom prst="line">
              <a:avLst/>
            </a:prstGeom>
            <a:ln w="19050">
              <a:solidFill>
                <a:srgbClr val="00838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78">
              <a:extLst>
                <a:ext uri="{FF2B5EF4-FFF2-40B4-BE49-F238E27FC236}">
                  <a16:creationId xmlns:a16="http://schemas.microsoft.com/office/drawing/2014/main" id="{6306837C-29AB-4801-91D1-36287E48F51E}"/>
                </a:ext>
              </a:extLst>
            </p:cNvPr>
            <p:cNvCxnSpPr>
              <a:cxnSpLocks/>
            </p:cNvCxnSpPr>
            <p:nvPr/>
          </p:nvCxnSpPr>
          <p:spPr>
            <a:xfrm>
              <a:off x="12983746" y="1840885"/>
              <a:ext cx="980721" cy="0"/>
            </a:xfrm>
            <a:prstGeom prst="line">
              <a:avLst/>
            </a:prstGeom>
            <a:ln w="19050">
              <a:solidFill>
                <a:srgbClr val="EF6C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78">
              <a:extLst>
                <a:ext uri="{FF2B5EF4-FFF2-40B4-BE49-F238E27FC236}">
                  <a16:creationId xmlns:a16="http://schemas.microsoft.com/office/drawing/2014/main" id="{35DB2875-F3CD-4D22-AA8F-534570F21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4216" y="2243148"/>
              <a:ext cx="0" cy="835986"/>
            </a:xfrm>
            <a:prstGeom prst="line">
              <a:avLst/>
            </a:prstGeom>
            <a:ln w="19050">
              <a:solidFill>
                <a:srgbClr val="00838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78">
              <a:extLst>
                <a:ext uri="{FF2B5EF4-FFF2-40B4-BE49-F238E27FC236}">
                  <a16:creationId xmlns:a16="http://schemas.microsoft.com/office/drawing/2014/main" id="{D4A43430-A9B5-4A1E-B07B-FCFBF60A7797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169" y="3102284"/>
              <a:ext cx="980721" cy="0"/>
            </a:xfrm>
            <a:prstGeom prst="line">
              <a:avLst/>
            </a:prstGeom>
            <a:ln w="19050">
              <a:solidFill>
                <a:srgbClr val="00838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9754739-5000-40CA-8989-FE03D1D91872}"/>
                    </a:ext>
                  </a:extLst>
                </p:cNvPr>
                <p:cNvSpPr txBox="1"/>
                <p:nvPr/>
              </p:nvSpPr>
              <p:spPr>
                <a:xfrm>
                  <a:off x="9018222" y="2190300"/>
                  <a:ext cx="88235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9754739-5000-40CA-8989-FE03D1D91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8222" y="2190300"/>
                  <a:ext cx="882354" cy="6335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579CA7F-4386-4350-817E-B598061E8E1B}"/>
                    </a:ext>
                  </a:extLst>
                </p:cNvPr>
                <p:cNvSpPr txBox="1"/>
                <p:nvPr/>
              </p:nvSpPr>
              <p:spPr>
                <a:xfrm>
                  <a:off x="7319182" y="2341102"/>
                  <a:ext cx="88235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579CA7F-4386-4350-817E-B598061E8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9182" y="2341102"/>
                  <a:ext cx="882354" cy="63357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F3953418-12E9-41F1-83FA-F618A28E03D0}"/>
                    </a:ext>
                  </a:extLst>
                </p:cNvPr>
                <p:cNvSpPr txBox="1"/>
                <p:nvPr/>
              </p:nvSpPr>
              <p:spPr>
                <a:xfrm>
                  <a:off x="11337132" y="2369131"/>
                  <a:ext cx="882354" cy="678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k-UA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д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F3953418-12E9-41F1-83FA-F618A28E0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32" y="2369131"/>
                  <a:ext cx="882354" cy="67877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0BD3DCC4-5706-47BE-889A-4745CCEAC6CB}"/>
                    </a:ext>
                  </a:extLst>
                </p:cNvPr>
                <p:cNvSpPr txBox="1"/>
                <p:nvPr/>
              </p:nvSpPr>
              <p:spPr>
                <a:xfrm>
                  <a:off x="9990259" y="2446418"/>
                  <a:ext cx="88235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0BD3DCC4-5706-47BE-889A-4745CCEAC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0259" y="2446418"/>
                  <a:ext cx="882354" cy="63357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C4974993-0AD3-480A-9F62-E6D503025A2A}"/>
                    </a:ext>
                  </a:extLst>
                </p:cNvPr>
                <p:cNvSpPr txBox="1"/>
                <p:nvPr/>
              </p:nvSpPr>
              <p:spPr>
                <a:xfrm>
                  <a:off x="13246313" y="2424410"/>
                  <a:ext cx="88235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C4974993-0AD3-480A-9F62-E6D503025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46313" y="2424410"/>
                  <a:ext cx="882354" cy="63357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D5C1E8BC-5B86-48BB-BCBD-4130EE4303AB}"/>
                    </a:ext>
                  </a:extLst>
                </p:cNvPr>
                <p:cNvSpPr txBox="1"/>
                <p:nvPr/>
              </p:nvSpPr>
              <p:spPr>
                <a:xfrm>
                  <a:off x="7461404" y="1259916"/>
                  <a:ext cx="43441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D5C1E8BC-5B86-48BB-BCBD-4130EE430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1404" y="1259916"/>
                  <a:ext cx="434414" cy="63357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8382634-EBE9-4706-BE61-BEC0EE1CF4E8}"/>
                    </a:ext>
                  </a:extLst>
                </p:cNvPr>
                <p:cNvSpPr txBox="1"/>
                <p:nvPr/>
              </p:nvSpPr>
              <p:spPr>
                <a:xfrm>
                  <a:off x="13181109" y="1259916"/>
                  <a:ext cx="43441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8382634-EBE9-4706-BE61-BEC0EE1CF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1109" y="1259916"/>
                  <a:ext cx="434414" cy="63357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Button Color - Down">
            <a:extLst>
              <a:ext uri="{FF2B5EF4-FFF2-40B4-BE49-F238E27FC236}">
                <a16:creationId xmlns:a16="http://schemas.microsoft.com/office/drawing/2014/main" id="{E44323F3-3B62-4FAA-B61F-5A7E0014BAA6}"/>
              </a:ext>
            </a:extLst>
          </p:cNvPr>
          <p:cNvSpPr/>
          <p:nvPr/>
        </p:nvSpPr>
        <p:spPr>
          <a:xfrm>
            <a:off x="945931" y="1486687"/>
            <a:ext cx="5887576" cy="2483447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Добавочное </a:t>
            </a:r>
            <a:r>
              <a:rPr lang="uk-UA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сопротивление </a:t>
            </a:r>
            <a:r>
              <a:rPr lang="uk-UA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резистор, </a:t>
            </a:r>
            <a:r>
              <a:rPr lang="uk-UA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который последовательно соединяют с вольтметром </a:t>
            </a:r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</a:t>
            </a:r>
            <a:r>
              <a:rPr lang="uk-UA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целью увеличения верхнего предела измерения </a:t>
            </a:r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вольтметра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Button Color - Down">
                <a:extLst>
                  <a:ext uri="{FF2B5EF4-FFF2-40B4-BE49-F238E27FC236}">
                    <a16:creationId xmlns:a16="http://schemas.microsoft.com/office/drawing/2014/main" id="{C544D8A9-3C12-458F-8778-806D25369DC8}"/>
                  </a:ext>
                </a:extLst>
              </p:cNvPr>
              <p:cNvSpPr/>
              <p:nvPr/>
            </p:nvSpPr>
            <p:spPr>
              <a:xfrm>
                <a:off x="1453885" y="4413659"/>
                <a:ext cx="3379523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Button Color - Down">
                <a:extLst>
                  <a:ext uri="{FF2B5EF4-FFF2-40B4-BE49-F238E27FC236}">
                    <a16:creationId xmlns:a16="http://schemas.microsoft.com/office/drawing/2014/main" id="{C544D8A9-3C12-458F-8778-806D25369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885" y="4413659"/>
                <a:ext cx="3379523" cy="72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Button Color - Down">
                <a:extLst>
                  <a:ext uri="{FF2B5EF4-FFF2-40B4-BE49-F238E27FC236}">
                    <a16:creationId xmlns:a16="http://schemas.microsoft.com/office/drawing/2014/main" id="{76C99A9D-A7AA-45ED-80EF-F0CF92C8F97F}"/>
                  </a:ext>
                </a:extLst>
              </p:cNvPr>
              <p:cNvSpPr/>
              <p:nvPr/>
            </p:nvSpPr>
            <p:spPr>
              <a:xfrm>
                <a:off x="5491683" y="4413659"/>
                <a:ext cx="2339682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Button Color - Down">
                <a:extLst>
                  <a:ext uri="{FF2B5EF4-FFF2-40B4-BE49-F238E27FC236}">
                    <a16:creationId xmlns:a16="http://schemas.microsoft.com/office/drawing/2014/main" id="{76C99A9D-A7AA-45ED-80EF-F0CF92C8F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683" y="4413659"/>
                <a:ext cx="2339682" cy="72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Button Color - Down">
                <a:extLst>
                  <a:ext uri="{FF2B5EF4-FFF2-40B4-BE49-F238E27FC236}">
                    <a16:creationId xmlns:a16="http://schemas.microsoft.com/office/drawing/2014/main" id="{912CA51F-D19D-4B11-8AC9-3B209C4444F5}"/>
                  </a:ext>
                </a:extLst>
              </p:cNvPr>
              <p:cNvSpPr/>
              <p:nvPr/>
            </p:nvSpPr>
            <p:spPr>
              <a:xfrm>
                <a:off x="868073" y="5381908"/>
                <a:ext cx="3538296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uk-UA" sz="40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0" name="Button Color - Down">
                <a:extLst>
                  <a:ext uri="{FF2B5EF4-FFF2-40B4-BE49-F238E27FC236}">
                    <a16:creationId xmlns:a16="http://schemas.microsoft.com/office/drawing/2014/main" id="{912CA51F-D19D-4B11-8AC9-3B209C444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73" y="5381908"/>
                <a:ext cx="3538296" cy="72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Button Color - Down">
                <a:extLst>
                  <a:ext uri="{FF2B5EF4-FFF2-40B4-BE49-F238E27FC236}">
                    <a16:creationId xmlns:a16="http://schemas.microsoft.com/office/drawing/2014/main" id="{BC688217-1173-4D2A-A3C0-1E2971871CA8}"/>
                  </a:ext>
                </a:extLst>
              </p:cNvPr>
              <p:cNvSpPr/>
              <p:nvPr/>
            </p:nvSpPr>
            <p:spPr>
              <a:xfrm>
                <a:off x="4718445" y="5376400"/>
                <a:ext cx="3591828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d>
                        <m:d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1" name="Button Color - Down">
                <a:extLst>
                  <a:ext uri="{FF2B5EF4-FFF2-40B4-BE49-F238E27FC236}">
                    <a16:creationId xmlns:a16="http://schemas.microsoft.com/office/drawing/2014/main" id="{BC688217-1173-4D2A-A3C0-1E2971871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445" y="5376400"/>
                <a:ext cx="3591828" cy="720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Button Color - Down">
                <a:extLst>
                  <a:ext uri="{FF2B5EF4-FFF2-40B4-BE49-F238E27FC236}">
                    <a16:creationId xmlns:a16="http://schemas.microsoft.com/office/drawing/2014/main" id="{417EC43E-2F97-4C07-9ED6-4E15718C3854}"/>
                  </a:ext>
                </a:extLst>
              </p:cNvPr>
              <p:cNvSpPr/>
              <p:nvPr/>
            </p:nvSpPr>
            <p:spPr>
              <a:xfrm>
                <a:off x="1080679" y="6426094"/>
                <a:ext cx="4920943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d>
                        <m:d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2" name="Button Color - Down">
                <a:extLst>
                  <a:ext uri="{FF2B5EF4-FFF2-40B4-BE49-F238E27FC236}">
                    <a16:creationId xmlns:a16="http://schemas.microsoft.com/office/drawing/2014/main" id="{417EC43E-2F97-4C07-9ED6-4E15718C3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79" y="6426094"/>
                <a:ext cx="4920943" cy="72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Button Color - Down">
                <a:extLst>
                  <a:ext uri="{FF2B5EF4-FFF2-40B4-BE49-F238E27FC236}">
                    <a16:creationId xmlns:a16="http://schemas.microsoft.com/office/drawing/2014/main" id="{030F60CB-8DF5-43D0-8418-BBCD2A7B9794}"/>
                  </a:ext>
                </a:extLst>
              </p:cNvPr>
              <p:cNvSpPr/>
              <p:nvPr/>
            </p:nvSpPr>
            <p:spPr>
              <a:xfrm>
                <a:off x="6375046" y="6426601"/>
                <a:ext cx="18264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3" name="Button Color - Down">
                <a:extLst>
                  <a:ext uri="{FF2B5EF4-FFF2-40B4-BE49-F238E27FC236}">
                    <a16:creationId xmlns:a16="http://schemas.microsoft.com/office/drawing/2014/main" id="{030F60CB-8DF5-43D0-8418-BBCD2A7B9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046" y="6426601"/>
                <a:ext cx="1826490" cy="72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Button Color - Down">
                <a:extLst>
                  <a:ext uri="{FF2B5EF4-FFF2-40B4-BE49-F238E27FC236}">
                    <a16:creationId xmlns:a16="http://schemas.microsoft.com/office/drawing/2014/main" id="{7625EE5B-4ECA-4A18-9917-D2C30EF6E532}"/>
                  </a:ext>
                </a:extLst>
              </p:cNvPr>
              <p:cNvSpPr/>
              <p:nvPr/>
            </p:nvSpPr>
            <p:spPr>
              <a:xfrm>
                <a:off x="8389910" y="6105616"/>
                <a:ext cx="5612795" cy="106695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6000" b="0" i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d>
                        <m:d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uk-UA" sz="6000"/>
              </a:p>
            </p:txBody>
          </p:sp>
        </mc:Choice>
        <mc:Fallback xmlns="">
          <p:sp>
            <p:nvSpPr>
              <p:cNvPr id="124" name="Button Color - Down">
                <a:extLst>
                  <a:ext uri="{FF2B5EF4-FFF2-40B4-BE49-F238E27FC236}">
                    <a16:creationId xmlns:a16="http://schemas.microsoft.com/office/drawing/2014/main" id="{7625EE5B-4ECA-4A18-9917-D2C30EF6E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910" y="6105616"/>
                <a:ext cx="5612795" cy="10669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3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Button Color - Down">
                <a:extLst>
                  <a:ext uri="{FF2B5EF4-FFF2-40B4-BE49-F238E27FC236}">
                    <a16:creationId xmlns:a16="http://schemas.microsoft.com/office/drawing/2014/main" id="{B9BEB178-40E8-4096-88C2-F8DBA78F3694}"/>
                  </a:ext>
                </a:extLst>
              </p:cNvPr>
              <p:cNvSpPr/>
              <p:nvPr/>
            </p:nvSpPr>
            <p:spPr>
              <a:xfrm>
                <a:off x="8740627" y="5498125"/>
                <a:ext cx="5288093" cy="2144601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6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6600" b="0" i="1"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uk-UA" sz="6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6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6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uk-UA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66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uk-UA" sz="66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uk-UA" sz="6600"/>
              </a:p>
            </p:txBody>
          </p:sp>
        </mc:Choice>
        <mc:Fallback xmlns="">
          <p:sp>
            <p:nvSpPr>
              <p:cNvPr id="124" name="Button Color - Down">
                <a:extLst>
                  <a:ext uri="{FF2B5EF4-FFF2-40B4-BE49-F238E27FC236}">
                    <a16:creationId xmlns:a16="http://schemas.microsoft.com/office/drawing/2014/main" id="{B9BEB178-40E8-4096-88C2-F8DBA78F3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627" y="5498125"/>
                <a:ext cx="5288093" cy="21446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Шунт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1166DCAF-2ABA-4A75-B9E3-2F98605DE445}"/>
              </a:ext>
            </a:extLst>
          </p:cNvPr>
          <p:cNvGrpSpPr/>
          <p:nvPr/>
        </p:nvGrpSpPr>
        <p:grpSpPr>
          <a:xfrm>
            <a:off x="6322400" y="1115419"/>
            <a:ext cx="7825710" cy="3042273"/>
            <a:chOff x="4984595" y="2610540"/>
            <a:chExt cx="7825710" cy="3042273"/>
          </a:xfrm>
        </p:grpSpPr>
        <p:cxnSp>
          <p:nvCxnSpPr>
            <p:cNvPr id="90" name="Прямая соединительная линия 57">
              <a:extLst>
                <a:ext uri="{FF2B5EF4-FFF2-40B4-BE49-F238E27FC236}">
                  <a16:creationId xmlns:a16="http://schemas.microsoft.com/office/drawing/2014/main" id="{26B8DF59-8BFC-4D1B-914B-9347D8A8B8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6245" y="3754700"/>
              <a:ext cx="2342707" cy="0"/>
            </a:xfrm>
            <a:prstGeom prst="line">
              <a:avLst/>
            </a:prstGeom>
            <a:ln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57">
              <a:extLst>
                <a:ext uri="{FF2B5EF4-FFF2-40B4-BE49-F238E27FC236}">
                  <a16:creationId xmlns:a16="http://schemas.microsoft.com/office/drawing/2014/main" id="{FC83F567-1C47-41C9-B28B-19A424609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4053" y="3753726"/>
              <a:ext cx="0" cy="1121771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7">
              <a:extLst>
                <a:ext uri="{FF2B5EF4-FFF2-40B4-BE49-F238E27FC236}">
                  <a16:creationId xmlns:a16="http://schemas.microsoft.com/office/drawing/2014/main" id="{3C0BC6B9-BA11-49E5-9D45-59A9CDA18B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0734" y="3765917"/>
              <a:ext cx="1160397" cy="0"/>
            </a:xfrm>
            <a:prstGeom prst="line">
              <a:avLst/>
            </a:prstGeom>
            <a:ln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Прямоугольник 55">
              <a:extLst>
                <a:ext uri="{FF2B5EF4-FFF2-40B4-BE49-F238E27FC236}">
                  <a16:creationId xmlns:a16="http://schemas.microsoft.com/office/drawing/2014/main" id="{77C8967B-F015-40E7-A0FC-629514BEE2D7}"/>
                </a:ext>
              </a:extLst>
            </p:cNvPr>
            <p:cNvSpPr/>
            <p:nvPr/>
          </p:nvSpPr>
          <p:spPr>
            <a:xfrm>
              <a:off x="6301221" y="3549933"/>
              <a:ext cx="1332000" cy="446474"/>
            </a:xfrm>
            <a:prstGeom prst="rect">
              <a:avLst/>
            </a:prstGeom>
            <a:noFill/>
            <a:ln w="38100">
              <a:solidFill>
                <a:srgbClr val="EF6C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520">
                <a:solidFill>
                  <a:prstClr val="black"/>
                </a:solidFill>
              </a:endParaRPr>
            </a:p>
          </p:txBody>
        </p:sp>
        <p:cxnSp>
          <p:nvCxnSpPr>
            <p:cNvPr id="62" name="Прямая соединительная линия 57">
              <a:extLst>
                <a:ext uri="{FF2B5EF4-FFF2-40B4-BE49-F238E27FC236}">
                  <a16:creationId xmlns:a16="http://schemas.microsoft.com/office/drawing/2014/main" id="{4425F0AE-461D-4312-9BE1-54347C164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2511" y="3562230"/>
              <a:ext cx="0" cy="423969"/>
            </a:xfrm>
            <a:prstGeom prst="line">
              <a:avLst/>
            </a:prstGeom>
            <a:ln w="38100"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57">
              <a:extLst>
                <a:ext uri="{FF2B5EF4-FFF2-40B4-BE49-F238E27FC236}">
                  <a16:creationId xmlns:a16="http://schemas.microsoft.com/office/drawing/2014/main" id="{A581F10F-A5F6-4BE8-A14D-E2FFF1D3D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8297" y="3562230"/>
              <a:ext cx="0" cy="423969"/>
            </a:xfrm>
            <a:prstGeom prst="line">
              <a:avLst/>
            </a:prstGeom>
            <a:ln w="38100"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57">
              <a:extLst>
                <a:ext uri="{FF2B5EF4-FFF2-40B4-BE49-F238E27FC236}">
                  <a16:creationId xmlns:a16="http://schemas.microsoft.com/office/drawing/2014/main" id="{1D20CAC6-15DE-488F-BF8B-25A1CE53E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5360" y="3562230"/>
              <a:ext cx="0" cy="423969"/>
            </a:xfrm>
            <a:prstGeom prst="line">
              <a:avLst/>
            </a:prstGeom>
            <a:ln w="38100"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57">
              <a:extLst>
                <a:ext uri="{FF2B5EF4-FFF2-40B4-BE49-F238E27FC236}">
                  <a16:creationId xmlns:a16="http://schemas.microsoft.com/office/drawing/2014/main" id="{F4E60924-FFA7-44EA-B178-CCCC27316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80203" y="3765917"/>
              <a:ext cx="1774657" cy="0"/>
            </a:xfrm>
            <a:prstGeom prst="line">
              <a:avLst/>
            </a:prstGeom>
            <a:ln>
              <a:solidFill>
                <a:srgbClr val="EF6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36613638-B1AD-4156-A99E-0035F7D17A9F}"/>
                </a:ext>
              </a:extLst>
            </p:cNvPr>
            <p:cNvSpPr/>
            <p:nvPr/>
          </p:nvSpPr>
          <p:spPr>
            <a:xfrm>
              <a:off x="4984595" y="3699103"/>
              <a:ext cx="156924" cy="156923"/>
            </a:xfrm>
            <a:prstGeom prst="ellipse">
              <a:avLst/>
            </a:prstGeom>
            <a:noFill/>
            <a:ln w="19050">
              <a:solidFill>
                <a:srgbClr val="EF6C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E2496189-FBBF-496F-BCC7-A71CB5EB6A23}"/>
                </a:ext>
              </a:extLst>
            </p:cNvPr>
            <p:cNvSpPr/>
            <p:nvPr/>
          </p:nvSpPr>
          <p:spPr>
            <a:xfrm>
              <a:off x="12653381" y="3704889"/>
              <a:ext cx="156924" cy="156923"/>
            </a:xfrm>
            <a:prstGeom prst="ellipse">
              <a:avLst/>
            </a:prstGeom>
            <a:noFill/>
            <a:ln w="19050">
              <a:solidFill>
                <a:srgbClr val="EF6C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97E94037-87A1-4A16-8C45-82CFE5BFC70D}"/>
                </a:ext>
              </a:extLst>
            </p:cNvPr>
            <p:cNvSpPr/>
            <p:nvPr/>
          </p:nvSpPr>
          <p:spPr>
            <a:xfrm>
              <a:off x="8825681" y="3687455"/>
              <a:ext cx="156924" cy="156923"/>
            </a:xfrm>
            <a:prstGeom prst="ellipse">
              <a:avLst/>
            </a:prstGeom>
            <a:solidFill>
              <a:srgbClr val="00838F"/>
            </a:solidFill>
            <a:ln w="19050">
              <a:solidFill>
                <a:srgbClr val="00838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7D4CE0F1-CDE2-4D53-9A1E-783DC06E7884}"/>
                </a:ext>
              </a:extLst>
            </p:cNvPr>
            <p:cNvSpPr/>
            <p:nvPr/>
          </p:nvSpPr>
          <p:spPr>
            <a:xfrm>
              <a:off x="11582319" y="3687455"/>
              <a:ext cx="156924" cy="156923"/>
            </a:xfrm>
            <a:prstGeom prst="ellipse">
              <a:avLst/>
            </a:prstGeom>
            <a:solidFill>
              <a:srgbClr val="00838F"/>
            </a:solidFill>
            <a:ln w="19050">
              <a:solidFill>
                <a:srgbClr val="00838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cxnSp>
          <p:nvCxnSpPr>
            <p:cNvPr id="72" name="Прямая соединительная линия 57">
              <a:extLst>
                <a:ext uri="{FF2B5EF4-FFF2-40B4-BE49-F238E27FC236}">
                  <a16:creationId xmlns:a16="http://schemas.microsoft.com/office/drawing/2014/main" id="{16A66BED-D063-4D14-9A62-7FEFB12B7DD1}"/>
                </a:ext>
              </a:extLst>
            </p:cNvPr>
            <p:cNvCxnSpPr>
              <a:cxnSpLocks/>
              <a:stCxn id="73" idx="1"/>
            </p:cNvCxnSpPr>
            <p:nvPr/>
          </p:nvCxnSpPr>
          <p:spPr>
            <a:xfrm flipH="1" flipV="1">
              <a:off x="8900751" y="4865195"/>
              <a:ext cx="723054" cy="0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Прямоугольник 55">
              <a:extLst>
                <a:ext uri="{FF2B5EF4-FFF2-40B4-BE49-F238E27FC236}">
                  <a16:creationId xmlns:a16="http://schemas.microsoft.com/office/drawing/2014/main" id="{8CC8BD7A-20E6-4755-8FCB-5FD7FC0B8001}"/>
                </a:ext>
              </a:extLst>
            </p:cNvPr>
            <p:cNvSpPr/>
            <p:nvPr/>
          </p:nvSpPr>
          <p:spPr>
            <a:xfrm>
              <a:off x="9623805" y="4650556"/>
              <a:ext cx="1332000" cy="446474"/>
            </a:xfrm>
            <a:prstGeom prst="rect">
              <a:avLst/>
            </a:prstGeom>
            <a:noFill/>
            <a:ln w="38100">
              <a:solidFill>
                <a:srgbClr val="00838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520">
                <a:solidFill>
                  <a:prstClr val="black"/>
                </a:solidFill>
              </a:endParaRPr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2AA3E37A-CD7A-4A6B-9F8F-075CE676DA37}"/>
                </a:ext>
              </a:extLst>
            </p:cNvPr>
            <p:cNvSpPr/>
            <p:nvPr/>
          </p:nvSpPr>
          <p:spPr>
            <a:xfrm>
              <a:off x="9996672" y="3318457"/>
              <a:ext cx="864000" cy="863451"/>
            </a:xfrm>
            <a:prstGeom prst="ellipse">
              <a:avLst/>
            </a:prstGeom>
            <a:noFill/>
            <a:ln w="38100">
              <a:solidFill>
                <a:srgbClr val="00838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52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90ADAA6-4866-4379-8756-78B77BA0A600}"/>
                    </a:ext>
                  </a:extLst>
                </p:cNvPr>
                <p:cNvSpPr txBox="1"/>
                <p:nvPr/>
              </p:nvSpPr>
              <p:spPr>
                <a:xfrm>
                  <a:off x="10086355" y="3391139"/>
                  <a:ext cx="719684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838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uk-UA" sz="4800">
                    <a:solidFill>
                      <a:srgbClr val="00838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90ADAA6-4866-4379-8756-78B77BA0A6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55" y="3391139"/>
                  <a:ext cx="719684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Прямая соединительная линия 78">
              <a:extLst>
                <a:ext uri="{FF2B5EF4-FFF2-40B4-BE49-F238E27FC236}">
                  <a16:creationId xmlns:a16="http://schemas.microsoft.com/office/drawing/2014/main" id="{119C837C-D640-4500-855F-7595E3F0A921}"/>
                </a:ext>
              </a:extLst>
            </p:cNvPr>
            <p:cNvCxnSpPr>
              <a:cxnSpLocks/>
            </p:cNvCxnSpPr>
            <p:nvPr/>
          </p:nvCxnSpPr>
          <p:spPr>
            <a:xfrm>
              <a:off x="5091366" y="3531103"/>
              <a:ext cx="980721" cy="0"/>
            </a:xfrm>
            <a:prstGeom prst="line">
              <a:avLst/>
            </a:prstGeom>
            <a:ln w="19050">
              <a:solidFill>
                <a:srgbClr val="EF6C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78">
              <a:extLst>
                <a:ext uri="{FF2B5EF4-FFF2-40B4-BE49-F238E27FC236}">
                  <a16:creationId xmlns:a16="http://schemas.microsoft.com/office/drawing/2014/main" id="{B1CF8312-14FC-4B5C-A063-634BDC8EE8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2605" y="3568393"/>
              <a:ext cx="983186" cy="1"/>
            </a:xfrm>
            <a:prstGeom prst="line">
              <a:avLst/>
            </a:prstGeom>
            <a:ln w="19050">
              <a:solidFill>
                <a:srgbClr val="00838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78">
              <a:extLst>
                <a:ext uri="{FF2B5EF4-FFF2-40B4-BE49-F238E27FC236}">
                  <a16:creationId xmlns:a16="http://schemas.microsoft.com/office/drawing/2014/main" id="{6306837C-29AB-4801-91D1-36287E48F51E}"/>
                </a:ext>
              </a:extLst>
            </p:cNvPr>
            <p:cNvCxnSpPr>
              <a:cxnSpLocks/>
            </p:cNvCxnSpPr>
            <p:nvPr/>
          </p:nvCxnSpPr>
          <p:spPr>
            <a:xfrm>
              <a:off x="7721114" y="3529801"/>
              <a:ext cx="980721" cy="0"/>
            </a:xfrm>
            <a:prstGeom prst="line">
              <a:avLst/>
            </a:prstGeom>
            <a:ln w="19050">
              <a:solidFill>
                <a:srgbClr val="EF6C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78">
              <a:extLst>
                <a:ext uri="{FF2B5EF4-FFF2-40B4-BE49-F238E27FC236}">
                  <a16:creationId xmlns:a16="http://schemas.microsoft.com/office/drawing/2014/main" id="{35DB2875-F3CD-4D22-AA8F-534570F21D40}"/>
                </a:ext>
              </a:extLst>
            </p:cNvPr>
            <p:cNvCxnSpPr>
              <a:cxnSpLocks/>
            </p:cNvCxnSpPr>
            <p:nvPr/>
          </p:nvCxnSpPr>
          <p:spPr>
            <a:xfrm>
              <a:off x="8701835" y="3996407"/>
              <a:ext cx="0" cy="891282"/>
            </a:xfrm>
            <a:prstGeom prst="line">
              <a:avLst/>
            </a:prstGeom>
            <a:ln w="19050">
              <a:solidFill>
                <a:srgbClr val="00838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9754739-5000-40CA-8989-FE03D1D91872}"/>
                    </a:ext>
                  </a:extLst>
                </p:cNvPr>
                <p:cNvSpPr txBox="1"/>
                <p:nvPr/>
              </p:nvSpPr>
              <p:spPr>
                <a:xfrm>
                  <a:off x="10005020" y="2610540"/>
                  <a:ext cx="88235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29754739-5000-40CA-8989-FE03D1D91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5020" y="2610540"/>
                  <a:ext cx="882354" cy="6335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579CA7F-4386-4350-817E-B598061E8E1B}"/>
                    </a:ext>
                  </a:extLst>
                </p:cNvPr>
                <p:cNvSpPr txBox="1"/>
                <p:nvPr/>
              </p:nvSpPr>
              <p:spPr>
                <a:xfrm>
                  <a:off x="8982605" y="2868779"/>
                  <a:ext cx="656258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579CA7F-4386-4350-817E-B598061E8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2605" y="2868779"/>
                  <a:ext cx="656258" cy="6335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F3953418-12E9-41F1-83FA-F618A28E03D0}"/>
                    </a:ext>
                  </a:extLst>
                </p:cNvPr>
                <p:cNvSpPr txBox="1"/>
                <p:nvPr/>
              </p:nvSpPr>
              <p:spPr>
                <a:xfrm>
                  <a:off x="9746601" y="5019242"/>
                  <a:ext cx="88235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ш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F3953418-12E9-41F1-83FA-F618A28E0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6601" y="5019242"/>
                  <a:ext cx="882354" cy="6335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0BD3DCC4-5706-47BE-889A-4745CCEAC6CB}"/>
                    </a:ext>
                  </a:extLst>
                </p:cNvPr>
                <p:cNvSpPr txBox="1"/>
                <p:nvPr/>
              </p:nvSpPr>
              <p:spPr>
                <a:xfrm>
                  <a:off x="7941626" y="3972883"/>
                  <a:ext cx="603238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ш</m:t>
                            </m:r>
                          </m:sub>
                        </m:sSub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0BD3DCC4-5706-47BE-889A-4745CCEAC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1626" y="3972883"/>
                  <a:ext cx="603238" cy="63357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D5C1E8BC-5B86-48BB-BCBD-4130EE4303AB}"/>
                    </a:ext>
                  </a:extLst>
                </p:cNvPr>
                <p:cNvSpPr txBox="1"/>
                <p:nvPr/>
              </p:nvSpPr>
              <p:spPr>
                <a:xfrm>
                  <a:off x="5286956" y="2950134"/>
                  <a:ext cx="43441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D5C1E8BC-5B86-48BB-BCBD-4130EE430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956" y="2950134"/>
                  <a:ext cx="434414" cy="63357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8382634-EBE9-4706-BE61-BEC0EE1CF4E8}"/>
                    </a:ext>
                  </a:extLst>
                </p:cNvPr>
                <p:cNvSpPr txBox="1"/>
                <p:nvPr/>
              </p:nvSpPr>
              <p:spPr>
                <a:xfrm>
                  <a:off x="7918477" y="2948832"/>
                  <a:ext cx="43441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8382634-EBE9-4706-BE61-BEC0EE1CF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8477" y="2948832"/>
                  <a:ext cx="434414" cy="63357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Прямая соединительная линия 78">
              <a:extLst>
                <a:ext uri="{FF2B5EF4-FFF2-40B4-BE49-F238E27FC236}">
                  <a16:creationId xmlns:a16="http://schemas.microsoft.com/office/drawing/2014/main" id="{13F64D00-1B11-46F9-935C-1A4FFF071987}"/>
                </a:ext>
              </a:extLst>
            </p:cNvPr>
            <p:cNvCxnSpPr>
              <a:cxnSpLocks/>
            </p:cNvCxnSpPr>
            <p:nvPr/>
          </p:nvCxnSpPr>
          <p:spPr>
            <a:xfrm>
              <a:off x="11710194" y="3529801"/>
              <a:ext cx="980721" cy="0"/>
            </a:xfrm>
            <a:prstGeom prst="line">
              <a:avLst/>
            </a:prstGeom>
            <a:ln w="19050">
              <a:solidFill>
                <a:srgbClr val="EF6C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AD52A55-7DFB-45EF-84FC-3801D7461805}"/>
                    </a:ext>
                  </a:extLst>
                </p:cNvPr>
                <p:cNvSpPr txBox="1"/>
                <p:nvPr/>
              </p:nvSpPr>
              <p:spPr>
                <a:xfrm>
                  <a:off x="11905784" y="2948832"/>
                  <a:ext cx="434414" cy="6335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360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AD52A55-7DFB-45EF-84FC-3801D7461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05784" y="2948832"/>
                  <a:ext cx="434414" cy="63357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Прямая соединительная линия 57">
              <a:extLst>
                <a:ext uri="{FF2B5EF4-FFF2-40B4-BE49-F238E27FC236}">
                  <a16:creationId xmlns:a16="http://schemas.microsoft.com/office/drawing/2014/main" id="{C6D7117E-0B8D-4A47-91CD-F60791909B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0750" y="3754700"/>
              <a:ext cx="0" cy="1121771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57">
              <a:extLst>
                <a:ext uri="{FF2B5EF4-FFF2-40B4-BE49-F238E27FC236}">
                  <a16:creationId xmlns:a16="http://schemas.microsoft.com/office/drawing/2014/main" id="{006E7156-020C-4449-98AA-E59E0614C6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40999" y="4870375"/>
              <a:ext cx="723054" cy="0"/>
            </a:xfrm>
            <a:prstGeom prst="line">
              <a:avLst/>
            </a:prstGeom>
            <a:ln>
              <a:solidFill>
                <a:srgbClr val="00838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Button Color - Down">
            <a:extLst>
              <a:ext uri="{FF2B5EF4-FFF2-40B4-BE49-F238E27FC236}">
                <a16:creationId xmlns:a16="http://schemas.microsoft.com/office/drawing/2014/main" id="{640AAA9D-3DBC-4AD5-A66B-5755F18C39EE}"/>
              </a:ext>
            </a:extLst>
          </p:cNvPr>
          <p:cNvSpPr/>
          <p:nvPr/>
        </p:nvSpPr>
        <p:spPr>
          <a:xfrm>
            <a:off x="935420" y="1453711"/>
            <a:ext cx="5352279" cy="2530574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Шунт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резистор, </a:t>
            </a:r>
            <a:r>
              <a:rPr lang="uk-UA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который параллельно соединяют с амперметром </a:t>
            </a:r>
            <a:r>
              <a:rPr lang="uk-UA" sz="2800" b="1" kern="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целью увеличения верхнего предела измерения </a:t>
            </a:r>
            <a:r>
              <a:rPr lang="uk-UA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амперметра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Button Color - Down">
                <a:extLst>
                  <a:ext uri="{FF2B5EF4-FFF2-40B4-BE49-F238E27FC236}">
                    <a16:creationId xmlns:a16="http://schemas.microsoft.com/office/drawing/2014/main" id="{0CB82220-88BD-4B98-B304-56DD259FD349}"/>
                  </a:ext>
                </a:extLst>
              </p:cNvPr>
              <p:cNvSpPr/>
              <p:nvPr/>
            </p:nvSpPr>
            <p:spPr>
              <a:xfrm>
                <a:off x="979599" y="4432277"/>
                <a:ext cx="2700256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</m:oMath>
                  </m:oMathPara>
                </a14:m>
                <a:endParaRPr lang="uk-UA" sz="40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7" name="Button Color - Down">
                <a:extLst>
                  <a:ext uri="{FF2B5EF4-FFF2-40B4-BE49-F238E27FC236}">
                    <a16:creationId xmlns:a16="http://schemas.microsoft.com/office/drawing/2014/main" id="{0CB82220-88BD-4B98-B304-56DD259FD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99" y="4432277"/>
                <a:ext cx="2700256" cy="72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Button Color - Down">
                <a:extLst>
                  <a:ext uri="{FF2B5EF4-FFF2-40B4-BE49-F238E27FC236}">
                    <a16:creationId xmlns:a16="http://schemas.microsoft.com/office/drawing/2014/main" id="{AE98C06C-82D3-4D08-B00D-CAE2F94D87DA}"/>
                  </a:ext>
                </a:extLst>
              </p:cNvPr>
              <p:cNvSpPr/>
              <p:nvPr/>
            </p:nvSpPr>
            <p:spPr>
              <a:xfrm>
                <a:off x="4086888" y="4416183"/>
                <a:ext cx="1998466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Button Color - Down">
                <a:extLst>
                  <a:ext uri="{FF2B5EF4-FFF2-40B4-BE49-F238E27FC236}">
                    <a16:creationId xmlns:a16="http://schemas.microsoft.com/office/drawing/2014/main" id="{AE98C06C-82D3-4D08-B00D-CAE2F94D8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888" y="4416183"/>
                <a:ext cx="1998466" cy="72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Button Color - Down">
                <a:extLst>
                  <a:ext uri="{FF2B5EF4-FFF2-40B4-BE49-F238E27FC236}">
                    <a16:creationId xmlns:a16="http://schemas.microsoft.com/office/drawing/2014/main" id="{0C70D2D4-0AE1-4D09-8ED5-3B0C4F304442}"/>
                  </a:ext>
                </a:extLst>
              </p:cNvPr>
              <p:cNvSpPr/>
              <p:nvPr/>
            </p:nvSpPr>
            <p:spPr>
              <a:xfrm>
                <a:off x="6492387" y="4420519"/>
                <a:ext cx="3249981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</m:oMath>
                  </m:oMathPara>
                </a14:m>
                <a:endParaRPr lang="uk-UA" sz="40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Button Color - Down">
                <a:extLst>
                  <a:ext uri="{FF2B5EF4-FFF2-40B4-BE49-F238E27FC236}">
                    <a16:creationId xmlns:a16="http://schemas.microsoft.com/office/drawing/2014/main" id="{0C70D2D4-0AE1-4D09-8ED5-3B0C4F304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387" y="4420519"/>
                <a:ext cx="3249981" cy="72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Button Color - Down">
                <a:extLst>
                  <a:ext uri="{FF2B5EF4-FFF2-40B4-BE49-F238E27FC236}">
                    <a16:creationId xmlns:a16="http://schemas.microsoft.com/office/drawing/2014/main" id="{0028FF8B-33FC-4327-9605-6A3DE26CDDAE}"/>
                  </a:ext>
                </a:extLst>
              </p:cNvPr>
              <p:cNvSpPr/>
              <p:nvPr/>
            </p:nvSpPr>
            <p:spPr>
              <a:xfrm>
                <a:off x="10263167" y="4420519"/>
                <a:ext cx="3394023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d>
                        <m:d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uk-UA" sz="40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0" name="Button Color - Down">
                <a:extLst>
                  <a:ext uri="{FF2B5EF4-FFF2-40B4-BE49-F238E27FC236}">
                    <a16:creationId xmlns:a16="http://schemas.microsoft.com/office/drawing/2014/main" id="{0028FF8B-33FC-4327-9605-6A3DE26CD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167" y="4420519"/>
                <a:ext cx="3394023" cy="72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Button Color - Down">
                <a:extLst>
                  <a:ext uri="{FF2B5EF4-FFF2-40B4-BE49-F238E27FC236}">
                    <a16:creationId xmlns:a16="http://schemas.microsoft.com/office/drawing/2014/main" id="{8A143F28-EB53-49DF-801E-F230043D0D5F}"/>
                  </a:ext>
                </a:extLst>
              </p:cNvPr>
              <p:cNvSpPr/>
              <p:nvPr/>
            </p:nvSpPr>
            <p:spPr>
              <a:xfrm>
                <a:off x="1015766" y="5416770"/>
                <a:ext cx="3819933" cy="135483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</m:den>
                      </m:f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uk-UA" sz="40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1" name="Button Color - Down">
                <a:extLst>
                  <a:ext uri="{FF2B5EF4-FFF2-40B4-BE49-F238E27FC236}">
                    <a16:creationId xmlns:a16="http://schemas.microsoft.com/office/drawing/2014/main" id="{8A143F28-EB53-49DF-801E-F230043D0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66" y="5416770"/>
                <a:ext cx="3819933" cy="13548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Button Color - Down">
                <a:extLst>
                  <a:ext uri="{FF2B5EF4-FFF2-40B4-BE49-F238E27FC236}">
                    <a16:creationId xmlns:a16="http://schemas.microsoft.com/office/drawing/2014/main" id="{4331D33A-5075-48D9-A99E-64DE2D5E1654}"/>
                  </a:ext>
                </a:extLst>
              </p:cNvPr>
              <p:cNvSpPr/>
              <p:nvPr/>
            </p:nvSpPr>
            <p:spPr>
              <a:xfrm>
                <a:off x="1483731" y="7042668"/>
                <a:ext cx="2356604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uk-UA" sz="40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2" name="Button Color - Down">
                <a:extLst>
                  <a:ext uri="{FF2B5EF4-FFF2-40B4-BE49-F238E27FC236}">
                    <a16:creationId xmlns:a16="http://schemas.microsoft.com/office/drawing/2014/main" id="{4331D33A-5075-48D9-A99E-64DE2D5E1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731" y="7042668"/>
                <a:ext cx="2356604" cy="720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Button Color - Down">
                <a:extLst>
                  <a:ext uri="{FF2B5EF4-FFF2-40B4-BE49-F238E27FC236}">
                    <a16:creationId xmlns:a16="http://schemas.microsoft.com/office/drawing/2014/main" id="{52E1577E-4962-4718-80BE-48196E105470}"/>
                  </a:ext>
                </a:extLst>
              </p:cNvPr>
              <p:cNvSpPr/>
              <p:nvPr/>
            </p:nvSpPr>
            <p:spPr>
              <a:xfrm>
                <a:off x="5086121" y="5893008"/>
                <a:ext cx="3249981" cy="135483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</m:den>
                      </m:f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40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3" name="Button Color - Down">
                <a:extLst>
                  <a:ext uri="{FF2B5EF4-FFF2-40B4-BE49-F238E27FC236}">
                    <a16:creationId xmlns:a16="http://schemas.microsoft.com/office/drawing/2014/main" id="{52E1577E-4962-4718-80BE-48196E105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121" y="5893008"/>
                <a:ext cx="3249981" cy="13548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8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D776D17-2189-4F55-B0A2-7CBB80DCD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5069" r="5845"/>
          <a:stretch/>
        </p:blipFill>
        <p:spPr bwMode="auto">
          <a:xfrm>
            <a:off x="5229260" y="823932"/>
            <a:ext cx="9170953" cy="727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utton Color - Down">
            <a:extLst>
              <a:ext uri="{FF2B5EF4-FFF2-40B4-BE49-F238E27FC236}">
                <a16:creationId xmlns:a16="http://schemas.microsoft.com/office/drawing/2014/main" id="{50A9B9BA-5ABA-4913-ABB6-F6AA853B6798}"/>
              </a:ext>
            </a:extLst>
          </p:cNvPr>
          <p:cNvSpPr/>
          <p:nvPr/>
        </p:nvSpPr>
        <p:spPr>
          <a:xfrm>
            <a:off x="1376855" y="6232310"/>
            <a:ext cx="6145186" cy="133513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Найти общее </a:t>
            </a:r>
            <a:r>
              <a:rPr lang="ru-RU" sz="3600" dirty="0" smtClean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сопротивление</a:t>
            </a:r>
          </a:p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этих трех </a:t>
            </a:r>
            <a:r>
              <a:rPr lang="ru-RU" sz="3600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случаях.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Решение </a:t>
            </a:r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1093076" y="1429407"/>
            <a:ext cx="7493876" cy="4520544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200" dirty="0" smtClean="0">
                <a:latin typeface="Times New Roman" panose="02020603050405020304" pitchFamily="18" charset="0"/>
                <a:ea typeface="MyriadPro-Regular"/>
              </a:rPr>
              <a:t>1.Участок </a:t>
            </a:r>
            <a:r>
              <a:rPr lang="ru-RU" sz="3200" dirty="0">
                <a:latin typeface="Times New Roman" panose="02020603050405020304" pitchFamily="18" charset="0"/>
                <a:ea typeface="MyriadPro-Regular"/>
              </a:rPr>
              <a:t>цепи состоит из трех проводников, сопротивления которых составляют 1 Ом, 2Ом и 3 Ом</a:t>
            </a:r>
            <a:r>
              <a:rPr lang="ru-RU" sz="3200" dirty="0" smtClean="0">
                <a:latin typeface="Times New Roman" panose="02020603050405020304" pitchFamily="18" charset="0"/>
                <a:ea typeface="MyriadPro-Regular"/>
              </a:rPr>
              <a:t>.</a:t>
            </a:r>
          </a:p>
          <a:p>
            <a:pPr algn="ctr" defTabSz="1079906"/>
            <a:r>
              <a:rPr lang="ru-RU" sz="3200" dirty="0" smtClean="0">
                <a:latin typeface="Times New Roman" panose="02020603050405020304" pitchFamily="18" charset="0"/>
                <a:ea typeface="MyriadPro-Regular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MyriadPro-Regular"/>
              </a:rPr>
              <a:t>Начертите электрические схемы проводников, если они соединены</a:t>
            </a:r>
            <a:r>
              <a:rPr lang="ru-RU" sz="3200" dirty="0" smtClean="0">
                <a:latin typeface="Times New Roman" panose="02020603050405020304" pitchFamily="18" charset="0"/>
                <a:ea typeface="MyriadPro-Regular"/>
              </a:rPr>
              <a:t>:</a:t>
            </a:r>
          </a:p>
          <a:p>
            <a:pPr defTabSz="1079906"/>
            <a:r>
              <a:rPr lang="ru-RU" sz="3200" dirty="0">
                <a:latin typeface="Times New Roman" panose="02020603050405020304" pitchFamily="18" charset="0"/>
                <a:ea typeface="MyriadPro-Regular"/>
              </a:rPr>
              <a:t>а) последовательно; </a:t>
            </a:r>
            <a:endParaRPr lang="ru-RU" sz="3200" dirty="0" smtClean="0">
              <a:latin typeface="Times New Roman" panose="02020603050405020304" pitchFamily="18" charset="0"/>
              <a:ea typeface="MyriadPro-Regular"/>
            </a:endParaRPr>
          </a:p>
          <a:p>
            <a:pPr defTabSz="1079906"/>
            <a:r>
              <a:rPr lang="ru-RU" sz="3200" dirty="0" smtClean="0">
                <a:latin typeface="Times New Roman" panose="02020603050405020304" pitchFamily="18" charset="0"/>
                <a:ea typeface="MyriadPro-Regular"/>
              </a:rPr>
              <a:t>б</a:t>
            </a:r>
            <a:r>
              <a:rPr lang="ru-RU" sz="3200" dirty="0">
                <a:latin typeface="Times New Roman" panose="02020603050405020304" pitchFamily="18" charset="0"/>
                <a:ea typeface="MyriadPro-Regular"/>
              </a:rPr>
              <a:t>) параллельно; </a:t>
            </a:r>
            <a:endParaRPr lang="ru-RU" sz="3200" dirty="0" smtClean="0">
              <a:latin typeface="Times New Roman" panose="02020603050405020304" pitchFamily="18" charset="0"/>
              <a:ea typeface="MyriadPro-Regular"/>
            </a:endParaRPr>
          </a:p>
          <a:p>
            <a:pPr defTabSz="1079906"/>
            <a:r>
              <a:rPr lang="ru-RU" sz="3200" dirty="0" smtClean="0">
                <a:latin typeface="Times New Roman" panose="02020603050405020304" pitchFamily="18" charset="0"/>
                <a:ea typeface="MyriadPro-Regular"/>
              </a:rPr>
              <a:t>в</a:t>
            </a:r>
            <a:r>
              <a:rPr lang="ru-RU" sz="3200" dirty="0">
                <a:latin typeface="Times New Roman" panose="02020603050405020304" pitchFamily="18" charset="0"/>
                <a:ea typeface="MyriadPro-Regular"/>
              </a:rPr>
              <a:t>) два параллельно соединенных проводника – последовательно с третьим.</a:t>
            </a:r>
            <a:endParaRPr lang="uk-UA" sz="32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8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1051034" y="1259916"/>
            <a:ext cx="13054744" cy="2850179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2. Все </a:t>
            </a:r>
            <a:r>
              <a:rPr lang="ru-RU" sz="3200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резисторы, из которых состоит участок электрической цепи, имеют одинаковое сопротивление 1 Ом. Амперметр показывает </a:t>
            </a:r>
            <a:r>
              <a:rPr lang="ru-RU" sz="3200" dirty="0" smtClean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2А. </a:t>
            </a:r>
            <a:r>
              <a:rPr lang="ru-RU" sz="3200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Найдите напряжение и силу тока в каждом из резисторов, а также общую силу тока и напряжение, подведенное ко всему участку.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1FF4B2-7A19-4009-AF78-2878B54B3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371" y="4321218"/>
            <a:ext cx="11161467" cy="33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956440" y="1040548"/>
            <a:ext cx="13149337" cy="3009164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3. Все </a:t>
            </a:r>
            <a:r>
              <a:rPr lang="ru-RU" sz="3200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резисторы, из которых состоит участок электрической цепи, имеют одинаковое сопротивление 1 Ом. </a:t>
            </a:r>
            <a:endParaRPr lang="ru-RU" sz="3200" dirty="0" smtClean="0">
              <a:latin typeface="Arial" panose="020B0604020202020204" pitchFamily="34" charset="0"/>
              <a:ea typeface="MyriadPro-Regular"/>
              <a:cs typeface="Arial" panose="020B0604020202020204" pitchFamily="34" charset="0"/>
            </a:endParaRPr>
          </a:p>
          <a:p>
            <a:pPr indent="252095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Вольтметр показывает 12В</a:t>
            </a:r>
            <a:r>
              <a:rPr lang="ru-RU" sz="3200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. </a:t>
            </a:r>
            <a:endParaRPr lang="ru-RU" sz="3200" dirty="0" smtClean="0">
              <a:latin typeface="Arial" panose="020B0604020202020204" pitchFamily="34" charset="0"/>
              <a:ea typeface="MyriadPro-Regular"/>
              <a:cs typeface="Arial" panose="020B0604020202020204" pitchFamily="34" charset="0"/>
            </a:endParaRPr>
          </a:p>
          <a:p>
            <a:pPr indent="252095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Найдите </a:t>
            </a:r>
            <a:r>
              <a:rPr lang="ru-RU" sz="3200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напряжение и силу тока в каждом из резисторов, а также общую силу тока и напряжение, подведенное ко всему участку.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ECD0D-BA30-465A-829E-B2F02056F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63" y="4136920"/>
            <a:ext cx="6745886" cy="38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Button Color - Down"/>
              <p:cNvSpPr/>
              <p:nvPr/>
            </p:nvSpPr>
            <p:spPr>
              <a:xfrm>
                <a:off x="1145628" y="2031947"/>
                <a:ext cx="5758576" cy="4497932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5209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3600" dirty="0" smtClean="0"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4. Два </a:t>
                </a:r>
                <a:r>
                  <a:rPr lang="ru-RU" sz="3600" dirty="0"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одинаковых резистора включены в электрическую цепь, как показано на рисунке. Как изменится общая сила тока в цепи, если замкнуть ключ 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ru-RU" sz="3600" dirty="0">
                    <a:effectLst/>
                    <a:latin typeface="Arial" panose="020B0604020202020204" pitchFamily="34" charset="0"/>
                    <a:ea typeface="MyriadPro-Regular"/>
                    <a:cs typeface="Arial" panose="020B0604020202020204" pitchFamily="34" charset="0"/>
                  </a:rPr>
                  <a:t>?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28" y="2031947"/>
                <a:ext cx="5758576" cy="4497932"/>
              </a:xfrm>
              <a:prstGeom prst="rect">
                <a:avLst/>
              </a:prstGeom>
              <a:blipFill>
                <a:blip r:embed="rId2"/>
                <a:stretch>
                  <a:fillRect l="-2944" t="-1075" r="-946" b="-3629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3F2CB5-64B7-40BE-AB29-BDC83C3F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106" y="2031947"/>
            <a:ext cx="6803366" cy="42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" y="4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Подведение итогов: фронтальный опрос</a:t>
            </a:r>
            <a:b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ru-RU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Button Color - Down"/>
          <p:cNvSpPr/>
          <p:nvPr/>
        </p:nvSpPr>
        <p:spPr>
          <a:xfrm>
            <a:off x="1240221" y="1552003"/>
            <a:ext cx="12838088" cy="128891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Какое соединение проводников </a:t>
            </a:r>
            <a:r>
              <a:rPr lang="uk-UA" sz="4000" b="1" kern="0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називают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000" b="1" kern="0" dirty="0" err="1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последовательним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utton Color - Down"/>
          <p:cNvSpPr/>
          <p:nvPr/>
        </p:nvSpPr>
        <p:spPr>
          <a:xfrm>
            <a:off x="1240221" y="3375747"/>
            <a:ext cx="12838088" cy="1295923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Какие соотношения справедливы 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</a:t>
            </a:r>
            <a:r>
              <a:rPr lang="uk-UA" sz="40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последовательного соединения проводников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03B41AF7-5C2B-4B2B-B192-EF26494BC1F0}"/>
              </a:ext>
            </a:extLst>
          </p:cNvPr>
          <p:cNvSpPr/>
          <p:nvPr/>
        </p:nvSpPr>
        <p:spPr>
          <a:xfrm>
            <a:off x="1240221" y="5206497"/>
            <a:ext cx="12838088" cy="129592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uk-UA" sz="4000" b="1" kern="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Какое соединение проводников </a:t>
            </a:r>
            <a:r>
              <a:rPr lang="uk-UA" sz="4000" b="1" kern="0" dirty="0" err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називают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000" b="1" kern="0" dirty="0" err="1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параллельным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7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9" name="Button Color - Down"/>
          <p:cNvSpPr/>
          <p:nvPr/>
        </p:nvSpPr>
        <p:spPr>
          <a:xfrm>
            <a:off x="956441" y="1552003"/>
            <a:ext cx="13121868" cy="128891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Какие соотношения справедливы 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0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параллельного соединения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проводников?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956441" y="3375747"/>
            <a:ext cx="13121868" cy="1295923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ru-RU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можно увеличить </a:t>
            </a:r>
            <a:r>
              <a:rPr lang="ru-RU" sz="4000" b="1" kern="0" dirty="0" smtClean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верхний предел измерения вольтметра?</a:t>
            </a:r>
            <a:endParaRPr lang="ru-RU" sz="4000" b="1" kern="0" dirty="0">
              <a:solidFill>
                <a:srgbClr val="FFC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03B41AF7-5C2B-4B2B-B192-EF26494BC1F0}"/>
              </a:ext>
            </a:extLst>
          </p:cNvPr>
          <p:cNvSpPr/>
          <p:nvPr/>
        </p:nvSpPr>
        <p:spPr>
          <a:xfrm>
            <a:off x="956441" y="5206497"/>
            <a:ext cx="13121868" cy="129592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каком случае и как </a:t>
            </a:r>
            <a:r>
              <a:rPr lang="ru-RU" sz="40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шунтируют амперметры</a:t>
            </a:r>
            <a:r>
              <a:rPr lang="uk-UA" sz="40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uk-UA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3863" y="271463"/>
            <a:ext cx="12419012" cy="7175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Подведение итогов: фронтальный опрос</a:t>
            </a:r>
            <a:b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ru-RU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13CBB8-7039-4C77-ABB6-34DB4D335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909" r="933" b="2221"/>
          <a:stretch/>
        </p:blipFill>
        <p:spPr>
          <a:xfrm>
            <a:off x="1235" y="343471"/>
            <a:ext cx="14398978" cy="7991234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Проблемные вопросы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5BC167A8-82B8-47D2-B850-FBD42DD47480}"/>
              </a:ext>
            </a:extLst>
          </p:cNvPr>
          <p:cNvSpPr/>
          <p:nvPr/>
        </p:nvSpPr>
        <p:spPr>
          <a:xfrm>
            <a:off x="1538517" y="7541487"/>
            <a:ext cx="11093523" cy="54581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Какие основные </a:t>
            </a:r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этих соединений</a:t>
            </a:r>
            <a:r>
              <a:rPr lang="uk-UA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uk-UA" sz="2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3020709" y="1684039"/>
            <a:ext cx="8845346" cy="1103355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Домашнее</a:t>
            </a:r>
            <a:r>
              <a:rPr lang="uk-UA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задание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739563" y="3804745"/>
            <a:ext cx="10876953" cy="2765574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Г.Я.Мякишев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uk-UA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Б.Б.Буховцев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uk-UA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Н.Н.Сотский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</a:t>
            </a:r>
            <a:r>
              <a:rPr lang="uk-UA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Физика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10 </a:t>
            </a:r>
            <a:r>
              <a:rPr lang="uk-UA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uk-UA" sz="40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</a:t>
            </a:r>
            <a:r>
              <a:rPr lang="uk-UA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роработать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§ 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108,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Выполнить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упражнение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ЕГЭ на стр.359 </a:t>
            </a:r>
            <a:r>
              <a:rPr lang="uk-UA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Виды соединений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E7546169-FF47-473C-B277-678E07102AFA}"/>
              </a:ext>
            </a:extLst>
          </p:cNvPr>
          <p:cNvSpPr/>
          <p:nvPr/>
        </p:nvSpPr>
        <p:spPr>
          <a:xfrm>
            <a:off x="5188610" y="1360187"/>
            <a:ext cx="4022992" cy="52045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Виды соединений</a:t>
            </a:r>
            <a:endParaRPr lang="uk-UA" sz="32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32B84C9F-88E8-4D26-A57C-5AC2053E96F8}"/>
              </a:ext>
            </a:extLst>
          </p:cNvPr>
          <p:cNvSpPr/>
          <p:nvPr/>
        </p:nvSpPr>
        <p:spPr>
          <a:xfrm>
            <a:off x="1955705" y="6845685"/>
            <a:ext cx="3366638" cy="52045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Последовательное</a:t>
            </a:r>
            <a:endParaRPr lang="uk-UA" sz="2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:a16="http://schemas.microsoft.com/office/drawing/2014/main" id="{96210245-12E7-48A2-ACF6-4BCEC0A3D7F9}"/>
              </a:ext>
            </a:extLst>
          </p:cNvPr>
          <p:cNvSpPr/>
          <p:nvPr/>
        </p:nvSpPr>
        <p:spPr>
          <a:xfrm>
            <a:off x="9077870" y="6845684"/>
            <a:ext cx="3366638" cy="52045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Параллельное</a:t>
            </a:r>
            <a:endParaRPr lang="uk-UA" sz="2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imple-circuit-two-light-bulbs">
            <a:extLst>
              <a:ext uri="{FF2B5EF4-FFF2-40B4-BE49-F238E27FC236}">
                <a16:creationId xmlns:a16="http://schemas.microsoft.com/office/drawing/2014/main" id="{615F463E-F340-47EE-A356-AFB0F27C0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7464"/>
          <a:stretch/>
        </p:blipFill>
        <p:spPr bwMode="auto">
          <a:xfrm>
            <a:off x="165738" y="2157888"/>
            <a:ext cx="6946572" cy="44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aws.ehowcdn.com/877x500p/s3-us-west-1.amazonaws.com/contentlab.studiod/getty/09d53deb2c4b44e7b287c74bad447a4b">
            <a:extLst>
              <a:ext uri="{FF2B5EF4-FFF2-40B4-BE49-F238E27FC236}">
                <a16:creationId xmlns:a16="http://schemas.microsoft.com/office/drawing/2014/main" id="{8A906199-B855-4866-B009-C68EB7A0A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7997" b="3003"/>
          <a:stretch/>
        </p:blipFill>
        <p:spPr bwMode="auto">
          <a:xfrm>
            <a:off x="7287903" y="2157888"/>
            <a:ext cx="6946572" cy="44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C78FF86-4B96-48F4-8FCE-271D0AC7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0"/>
          <a:stretch/>
        </p:blipFill>
        <p:spPr>
          <a:xfrm>
            <a:off x="6892629" y="750769"/>
            <a:ext cx="7506966" cy="734865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Последовательное соединение проводников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1408386" y="1221661"/>
            <a:ext cx="5221252" cy="115030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Свойства последовательного соединения проводников</a:t>
            </a:r>
            <a:endParaRPr lang="uk-UA" sz="2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/>
              <p:nvPr/>
            </p:nvSpPr>
            <p:spPr>
              <a:xfrm>
                <a:off x="1495551" y="2578296"/>
                <a:ext cx="3947374" cy="88546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uk-UA" sz="6000"/>
              </a:p>
            </p:txBody>
          </p:sp>
        </mc:Choice>
        <mc:Fallback xmlns="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51" y="2578296"/>
                <a:ext cx="3947374" cy="885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Группа 4">
            <a:extLst>
              <a:ext uri="{FF2B5EF4-FFF2-40B4-BE49-F238E27FC236}">
                <a16:creationId xmlns:a16="http://schemas.microsoft.com/office/drawing/2014/main" id="{75CA7F44-9BC3-4BAF-8546-C83873A88EE9}"/>
              </a:ext>
            </a:extLst>
          </p:cNvPr>
          <p:cNvGrpSpPr/>
          <p:nvPr/>
        </p:nvGrpSpPr>
        <p:grpSpPr>
          <a:xfrm>
            <a:off x="8589998" y="2277747"/>
            <a:ext cx="4209711" cy="2154437"/>
            <a:chOff x="5454644" y="1446472"/>
            <a:chExt cx="2673356" cy="1368165"/>
          </a:xfrm>
        </p:grpSpPr>
        <p:cxnSp>
          <p:nvCxnSpPr>
            <p:cNvPr id="51" name="Прямая соединительная линия 39">
              <a:extLst>
                <a:ext uri="{FF2B5EF4-FFF2-40B4-BE49-F238E27FC236}">
                  <a16:creationId xmlns:a16="http://schemas.microsoft.com/office/drawing/2014/main" id="{530C7827-B08B-493B-97CF-6DEB0BAB373A}"/>
                </a:ext>
              </a:extLst>
            </p:cNvPr>
            <p:cNvCxnSpPr>
              <a:cxnSpLocks/>
            </p:cNvCxnSpPr>
            <p:nvPr/>
          </p:nvCxnSpPr>
          <p:spPr>
            <a:xfrm>
              <a:off x="6698431" y="2452779"/>
              <a:ext cx="0" cy="3618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40">
              <a:extLst>
                <a:ext uri="{FF2B5EF4-FFF2-40B4-BE49-F238E27FC236}">
                  <a16:creationId xmlns:a16="http://schemas.microsoft.com/office/drawing/2014/main" id="{1A207EFB-E548-45BE-88F4-A00928D0A7BB}"/>
                </a:ext>
              </a:extLst>
            </p:cNvPr>
            <p:cNvCxnSpPr>
              <a:cxnSpLocks/>
            </p:cNvCxnSpPr>
            <p:nvPr/>
          </p:nvCxnSpPr>
          <p:spPr>
            <a:xfrm>
              <a:off x="6782259" y="2547193"/>
              <a:ext cx="0" cy="16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41">
              <a:extLst>
                <a:ext uri="{FF2B5EF4-FFF2-40B4-BE49-F238E27FC236}">
                  <a16:creationId xmlns:a16="http://schemas.microsoft.com/office/drawing/2014/main" id="{656182D6-8A55-447C-9E88-20C6A9DD45DA}"/>
                </a:ext>
              </a:extLst>
            </p:cNvPr>
            <p:cNvCxnSpPr/>
            <p:nvPr/>
          </p:nvCxnSpPr>
          <p:spPr>
            <a:xfrm>
              <a:off x="6786726" y="2633708"/>
              <a:ext cx="118569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45">
              <a:extLst>
                <a:ext uri="{FF2B5EF4-FFF2-40B4-BE49-F238E27FC236}">
                  <a16:creationId xmlns:a16="http://schemas.microsoft.com/office/drawing/2014/main" id="{61DFEBBC-EF1F-4388-84BD-93B73680569A}"/>
                </a:ext>
              </a:extLst>
            </p:cNvPr>
            <p:cNvCxnSpPr/>
            <p:nvPr/>
          </p:nvCxnSpPr>
          <p:spPr>
            <a:xfrm>
              <a:off x="5584516" y="2632377"/>
              <a:ext cx="11147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46">
              <a:extLst>
                <a:ext uri="{FF2B5EF4-FFF2-40B4-BE49-F238E27FC236}">
                  <a16:creationId xmlns:a16="http://schemas.microsoft.com/office/drawing/2014/main" id="{BF73D951-6EAE-449C-AD1B-59AE26ED3078}"/>
                </a:ext>
              </a:extLst>
            </p:cNvPr>
            <p:cNvCxnSpPr/>
            <p:nvPr/>
          </p:nvCxnSpPr>
          <p:spPr>
            <a:xfrm>
              <a:off x="7965608" y="1536700"/>
              <a:ext cx="0" cy="3937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47">
              <a:extLst>
                <a:ext uri="{FF2B5EF4-FFF2-40B4-BE49-F238E27FC236}">
                  <a16:creationId xmlns:a16="http://schemas.microsoft.com/office/drawing/2014/main" id="{285788FD-C491-42B8-8C7F-45C0ACC991EA}"/>
                </a:ext>
              </a:extLst>
            </p:cNvPr>
            <p:cNvCxnSpPr/>
            <p:nvPr/>
          </p:nvCxnSpPr>
          <p:spPr>
            <a:xfrm flipV="1">
              <a:off x="5593777" y="2110190"/>
              <a:ext cx="0" cy="5284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48">
              <a:extLst>
                <a:ext uri="{FF2B5EF4-FFF2-40B4-BE49-F238E27FC236}">
                  <a16:creationId xmlns:a16="http://schemas.microsoft.com/office/drawing/2014/main" id="{C14374FD-7315-4A66-8854-B19B93721083}"/>
                </a:ext>
              </a:extLst>
            </p:cNvPr>
            <p:cNvCxnSpPr/>
            <p:nvPr/>
          </p:nvCxnSpPr>
          <p:spPr>
            <a:xfrm flipV="1">
              <a:off x="5589211" y="1542256"/>
              <a:ext cx="0" cy="3683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49">
              <a:extLst>
                <a:ext uri="{FF2B5EF4-FFF2-40B4-BE49-F238E27FC236}">
                  <a16:creationId xmlns:a16="http://schemas.microsoft.com/office/drawing/2014/main" id="{DD6E9D67-E459-4F59-AC49-1D04D5C9FA57}"/>
                </a:ext>
              </a:extLst>
            </p:cNvPr>
            <p:cNvCxnSpPr/>
            <p:nvPr/>
          </p:nvCxnSpPr>
          <p:spPr>
            <a:xfrm flipH="1" flipV="1">
              <a:off x="5454644" y="1907038"/>
              <a:ext cx="141230" cy="2081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Прямоугольник 50">
              <a:extLst>
                <a:ext uri="{FF2B5EF4-FFF2-40B4-BE49-F238E27FC236}">
                  <a16:creationId xmlns:a16="http://schemas.microsoft.com/office/drawing/2014/main" id="{2EBE1552-89B0-47B1-98F3-854A57CBE554}"/>
                </a:ext>
              </a:extLst>
            </p:cNvPr>
            <p:cNvSpPr/>
            <p:nvPr/>
          </p:nvSpPr>
          <p:spPr>
            <a:xfrm>
              <a:off x="6049424" y="1446472"/>
              <a:ext cx="498475" cy="18415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29">
                <a:defRPr/>
              </a:pPr>
              <a:endParaRPr lang="ru-RU">
                <a:solidFill>
                  <a:prstClr val="white"/>
                </a:solidFill>
                <a:latin typeface="Gerbera"/>
              </a:endParaRPr>
            </a:p>
          </p:txBody>
        </p:sp>
        <p:cxnSp>
          <p:nvCxnSpPr>
            <p:cNvPr id="60" name="Прямая соединительная линия 51">
              <a:extLst>
                <a:ext uri="{FF2B5EF4-FFF2-40B4-BE49-F238E27FC236}">
                  <a16:creationId xmlns:a16="http://schemas.microsoft.com/office/drawing/2014/main" id="{91E26C81-6178-44F2-947F-BE3E2254952B}"/>
                </a:ext>
              </a:extLst>
            </p:cNvPr>
            <p:cNvCxnSpPr/>
            <p:nvPr/>
          </p:nvCxnSpPr>
          <p:spPr>
            <a:xfrm>
              <a:off x="5582444" y="1543975"/>
              <a:ext cx="4683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Прямоугольник 52">
              <a:extLst>
                <a:ext uri="{FF2B5EF4-FFF2-40B4-BE49-F238E27FC236}">
                  <a16:creationId xmlns:a16="http://schemas.microsoft.com/office/drawing/2014/main" id="{6DBF460D-BC6D-4417-83E7-267BC12FC2C1}"/>
                </a:ext>
              </a:extLst>
            </p:cNvPr>
            <p:cNvSpPr/>
            <p:nvPr/>
          </p:nvSpPr>
          <p:spPr>
            <a:xfrm>
              <a:off x="7008111" y="1446472"/>
              <a:ext cx="498475" cy="18415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29">
                <a:defRPr/>
              </a:pPr>
              <a:endParaRPr lang="ru-RU">
                <a:solidFill>
                  <a:prstClr val="white"/>
                </a:solidFill>
                <a:latin typeface="Gerbera"/>
              </a:endParaRPr>
            </a:p>
          </p:txBody>
        </p:sp>
        <p:cxnSp>
          <p:nvCxnSpPr>
            <p:cNvPr id="62" name="Прямая соединительная линия 53">
              <a:extLst>
                <a:ext uri="{FF2B5EF4-FFF2-40B4-BE49-F238E27FC236}">
                  <a16:creationId xmlns:a16="http://schemas.microsoft.com/office/drawing/2014/main" id="{7C5A7290-3E33-44B0-A9C8-58C4AB01F970}"/>
                </a:ext>
              </a:extLst>
            </p:cNvPr>
            <p:cNvCxnSpPr/>
            <p:nvPr/>
          </p:nvCxnSpPr>
          <p:spPr>
            <a:xfrm>
              <a:off x="6541131" y="1543975"/>
              <a:ext cx="4683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54">
              <a:extLst>
                <a:ext uri="{FF2B5EF4-FFF2-40B4-BE49-F238E27FC236}">
                  <a16:creationId xmlns:a16="http://schemas.microsoft.com/office/drawing/2014/main" id="{30D0E9B8-80B2-49AA-AB84-55026E0E7503}"/>
                </a:ext>
              </a:extLst>
            </p:cNvPr>
            <p:cNvCxnSpPr/>
            <p:nvPr/>
          </p:nvCxnSpPr>
          <p:spPr>
            <a:xfrm>
              <a:off x="7506586" y="1543975"/>
              <a:ext cx="4683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644E45F5-4682-4F1C-BEE8-E01BD2EDD958}"/>
                </a:ext>
              </a:extLst>
            </p:cNvPr>
            <p:cNvSpPr/>
            <p:nvPr/>
          </p:nvSpPr>
          <p:spPr>
            <a:xfrm>
              <a:off x="7807325" y="1924050"/>
              <a:ext cx="320675" cy="3206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29">
                <a:defRPr/>
              </a:pPr>
              <a:r>
                <a:rPr lang="en-US" sz="2520">
                  <a:solidFill>
                    <a:prstClr val="white"/>
                  </a:solidFill>
                  <a:latin typeface="Gerbera"/>
                </a:rPr>
                <a:t>A</a:t>
              </a:r>
              <a:endParaRPr lang="ru-RU" sz="2520">
                <a:solidFill>
                  <a:prstClr val="white"/>
                </a:solidFill>
                <a:latin typeface="Gerbera"/>
              </a:endParaRPr>
            </a:p>
          </p:txBody>
        </p:sp>
        <p:cxnSp>
          <p:nvCxnSpPr>
            <p:cNvPr id="71" name="Прямая соединительная линия 62">
              <a:extLst>
                <a:ext uri="{FF2B5EF4-FFF2-40B4-BE49-F238E27FC236}">
                  <a16:creationId xmlns:a16="http://schemas.microsoft.com/office/drawing/2014/main" id="{95702157-F82E-4001-A6C6-389674F2273F}"/>
                </a:ext>
              </a:extLst>
            </p:cNvPr>
            <p:cNvCxnSpPr/>
            <p:nvPr/>
          </p:nvCxnSpPr>
          <p:spPr>
            <a:xfrm>
              <a:off x="7965608" y="2244725"/>
              <a:ext cx="0" cy="4032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D81B625-13B1-432B-8814-0C6A66BA15E0}"/>
                  </a:ext>
                </a:extLst>
              </p:cNvPr>
              <p:cNvSpPr txBox="1"/>
              <p:nvPr/>
            </p:nvSpPr>
            <p:spPr>
              <a:xfrm>
                <a:off x="9679061" y="2215112"/>
                <a:ext cx="478336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7992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9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9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9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90" baseline="-25000">
                  <a:solidFill>
                    <a:prstClr val="white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D81B625-13B1-432B-8814-0C6A66BA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061" y="2215112"/>
                <a:ext cx="478336" cy="376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EFE0FB5-BB08-41DD-931A-8B58DDE29904}"/>
                  </a:ext>
                </a:extLst>
              </p:cNvPr>
              <p:cNvSpPr txBox="1"/>
              <p:nvPr/>
            </p:nvSpPr>
            <p:spPr>
              <a:xfrm>
                <a:off x="11201454" y="2215112"/>
                <a:ext cx="483915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7992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9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9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9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890" baseline="-25000">
                  <a:solidFill>
                    <a:prstClr val="white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EFE0FB5-BB08-41DD-931A-8B58DDE29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54" y="2215112"/>
                <a:ext cx="483915" cy="3765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6">
            <a:extLst>
              <a:ext uri="{FF2B5EF4-FFF2-40B4-BE49-F238E27FC236}">
                <a16:creationId xmlns:a16="http://schemas.microsoft.com/office/drawing/2014/main" id="{5EE034ED-E2B2-4B46-B388-7085C9C151CD}"/>
              </a:ext>
            </a:extLst>
          </p:cNvPr>
          <p:cNvCxnSpPr/>
          <p:nvPr/>
        </p:nvCxnSpPr>
        <p:spPr>
          <a:xfrm flipH="1" flipV="1">
            <a:off x="9424948" y="4324002"/>
            <a:ext cx="609957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A2A1BF-B477-4B93-B8E3-E5A83CBF4D3E}"/>
                  </a:ext>
                </a:extLst>
              </p:cNvPr>
              <p:cNvSpPr txBox="1"/>
              <p:nvPr/>
            </p:nvSpPr>
            <p:spPr>
              <a:xfrm>
                <a:off x="9475973" y="3634530"/>
                <a:ext cx="320601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7992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9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sz="1890" baseline="-2500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A2A1BF-B477-4B93-B8E3-E5A83CBF4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73" y="3634530"/>
                <a:ext cx="320601" cy="376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698F00E-B1AA-4853-A701-4779E010CE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8" t="50185" r="3923" b="7110"/>
          <a:stretch/>
        </p:blipFill>
        <p:spPr>
          <a:xfrm>
            <a:off x="7676350" y="4359000"/>
            <a:ext cx="6158285" cy="3458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396B1516-18B2-43F3-AC84-09774401FA16}"/>
                  </a:ext>
                </a:extLst>
              </p:cNvPr>
              <p:cNvSpPr/>
              <p:nvPr/>
            </p:nvSpPr>
            <p:spPr>
              <a:xfrm>
                <a:off x="1108847" y="5637731"/>
                <a:ext cx="31841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396B1516-18B2-43F3-AC84-09774401F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47" y="5637731"/>
                <a:ext cx="3184190" cy="72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Button Color - Down">
                <a:extLst>
                  <a:ext uri="{FF2B5EF4-FFF2-40B4-BE49-F238E27FC236}">
                    <a16:creationId xmlns:a16="http://schemas.microsoft.com/office/drawing/2014/main" id="{FA6A1247-81A4-46EC-A19B-347D488863A8}"/>
                  </a:ext>
                </a:extLst>
              </p:cNvPr>
              <p:cNvSpPr/>
              <p:nvPr/>
            </p:nvSpPr>
            <p:spPr>
              <a:xfrm>
                <a:off x="3332437" y="4023644"/>
                <a:ext cx="3184190" cy="127353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Button Color - Down">
                <a:extLst>
                  <a:ext uri="{FF2B5EF4-FFF2-40B4-BE49-F238E27FC236}">
                    <a16:creationId xmlns:a16="http://schemas.microsoft.com/office/drawing/2014/main" id="{FA6A1247-81A4-46EC-A19B-347D48886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37" y="4023644"/>
                <a:ext cx="3184190" cy="12735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Button Color - Down">
                <a:extLst>
                  <a:ext uri="{FF2B5EF4-FFF2-40B4-BE49-F238E27FC236}">
                    <a16:creationId xmlns:a16="http://schemas.microsoft.com/office/drawing/2014/main" id="{C9793E6A-48C0-4ACA-8ABF-77BFA64D2005}"/>
                  </a:ext>
                </a:extLst>
              </p:cNvPr>
              <p:cNvSpPr/>
              <p:nvPr/>
            </p:nvSpPr>
            <p:spPr>
              <a:xfrm>
                <a:off x="963236" y="3852226"/>
                <a:ext cx="1737706" cy="127353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Button Color - Down">
                <a:extLst>
                  <a:ext uri="{FF2B5EF4-FFF2-40B4-BE49-F238E27FC236}">
                    <a16:creationId xmlns:a16="http://schemas.microsoft.com/office/drawing/2014/main" id="{C9793E6A-48C0-4ACA-8ABF-77BFA64D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36" y="3852226"/>
                <a:ext cx="1737706" cy="12735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Button Color - Down">
                <a:extLst>
                  <a:ext uri="{FF2B5EF4-FFF2-40B4-BE49-F238E27FC236}">
                    <a16:creationId xmlns:a16="http://schemas.microsoft.com/office/drawing/2014/main" id="{D7C4F949-8152-486A-873E-A9501FE47362}"/>
                  </a:ext>
                </a:extLst>
              </p:cNvPr>
              <p:cNvSpPr/>
              <p:nvPr/>
            </p:nvSpPr>
            <p:spPr>
              <a:xfrm>
                <a:off x="3500096" y="6698281"/>
                <a:ext cx="31841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Button Color - Down">
                <a:extLst>
                  <a:ext uri="{FF2B5EF4-FFF2-40B4-BE49-F238E27FC236}">
                    <a16:creationId xmlns:a16="http://schemas.microsoft.com/office/drawing/2014/main" id="{D7C4F949-8152-486A-873E-A9501FE47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096" y="6698281"/>
                <a:ext cx="3184190" cy="72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5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C78FF86-4B96-48F4-8FCE-271D0AC7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0"/>
          <a:stretch/>
        </p:blipFill>
        <p:spPr>
          <a:xfrm>
            <a:off x="6892629" y="750769"/>
            <a:ext cx="7506966" cy="734865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Последовательное соединение проводников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1291966" y="1221661"/>
            <a:ext cx="5337672" cy="115030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2400" b="1" ker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Свойства последовательного соединения проводников</a:t>
            </a:r>
            <a:endParaRPr lang="uk-UA" sz="2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/>
              <p:nvPr/>
            </p:nvSpPr>
            <p:spPr>
              <a:xfrm>
                <a:off x="1291966" y="2574607"/>
                <a:ext cx="4347792" cy="88546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60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6000"/>
              </a:p>
            </p:txBody>
          </p:sp>
        </mc:Choice>
        <mc:Fallback xmlns="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66" y="2574607"/>
                <a:ext cx="4347792" cy="885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6">
            <a:extLst>
              <a:ext uri="{FF2B5EF4-FFF2-40B4-BE49-F238E27FC236}">
                <a16:creationId xmlns:a16="http://schemas.microsoft.com/office/drawing/2014/main" id="{5EE034ED-E2B2-4B46-B388-7085C9C151CD}"/>
              </a:ext>
            </a:extLst>
          </p:cNvPr>
          <p:cNvCxnSpPr/>
          <p:nvPr/>
        </p:nvCxnSpPr>
        <p:spPr>
          <a:xfrm flipH="1" flipV="1">
            <a:off x="9424948" y="3987677"/>
            <a:ext cx="609957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A2A1BF-B477-4B93-B8E3-E5A83CBF4D3E}"/>
                  </a:ext>
                </a:extLst>
              </p:cNvPr>
              <p:cNvSpPr txBox="1"/>
              <p:nvPr/>
            </p:nvSpPr>
            <p:spPr>
              <a:xfrm>
                <a:off x="9475973" y="3550450"/>
                <a:ext cx="320601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7992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9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sz="1890" baseline="-25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A2A1BF-B477-4B93-B8E3-E5A83CBF4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73" y="3550450"/>
                <a:ext cx="320601" cy="376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396B1516-18B2-43F3-AC84-09774401FA16}"/>
                  </a:ext>
                </a:extLst>
              </p:cNvPr>
              <p:cNvSpPr/>
              <p:nvPr/>
            </p:nvSpPr>
            <p:spPr>
              <a:xfrm>
                <a:off x="1032587" y="6247001"/>
                <a:ext cx="31841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396B1516-18B2-43F3-AC84-09774401F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87" y="6247001"/>
                <a:ext cx="3184190" cy="72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Button Color - Down">
                <a:extLst>
                  <a:ext uri="{FF2B5EF4-FFF2-40B4-BE49-F238E27FC236}">
                    <a16:creationId xmlns:a16="http://schemas.microsoft.com/office/drawing/2014/main" id="{FA6A1247-81A4-46EC-A19B-347D488863A8}"/>
                  </a:ext>
                </a:extLst>
              </p:cNvPr>
              <p:cNvSpPr/>
              <p:nvPr/>
            </p:nvSpPr>
            <p:spPr>
              <a:xfrm>
                <a:off x="3576944" y="4549621"/>
                <a:ext cx="3184190" cy="1512604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Button Color - Down">
                <a:extLst>
                  <a:ext uri="{FF2B5EF4-FFF2-40B4-BE49-F238E27FC236}">
                    <a16:creationId xmlns:a16="http://schemas.microsoft.com/office/drawing/2014/main" id="{FA6A1247-81A4-46EC-A19B-347D48886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44" y="4549621"/>
                <a:ext cx="3184190" cy="1512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Button Color - Down">
                <a:extLst>
                  <a:ext uri="{FF2B5EF4-FFF2-40B4-BE49-F238E27FC236}">
                    <a16:creationId xmlns:a16="http://schemas.microsoft.com/office/drawing/2014/main" id="{C9793E6A-48C0-4ACA-8ABF-77BFA64D2005}"/>
                  </a:ext>
                </a:extLst>
              </p:cNvPr>
              <p:cNvSpPr/>
              <p:nvPr/>
            </p:nvSpPr>
            <p:spPr>
              <a:xfrm>
                <a:off x="1223381" y="3822469"/>
                <a:ext cx="1737706" cy="1512604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Button Color - Down">
                <a:extLst>
                  <a:ext uri="{FF2B5EF4-FFF2-40B4-BE49-F238E27FC236}">
                    <a16:creationId xmlns:a16="http://schemas.microsoft.com/office/drawing/2014/main" id="{C9793E6A-48C0-4ACA-8ABF-77BFA64D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81" y="3822469"/>
                <a:ext cx="1737706" cy="1512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Button Color - Down">
                <a:extLst>
                  <a:ext uri="{FF2B5EF4-FFF2-40B4-BE49-F238E27FC236}">
                    <a16:creationId xmlns:a16="http://schemas.microsoft.com/office/drawing/2014/main" id="{D7C4F949-8152-486A-873E-A9501FE47362}"/>
                  </a:ext>
                </a:extLst>
              </p:cNvPr>
              <p:cNvSpPr/>
              <p:nvPr/>
            </p:nvSpPr>
            <p:spPr>
              <a:xfrm>
                <a:off x="3553753" y="7151777"/>
                <a:ext cx="31841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Button Color - Down">
                <a:extLst>
                  <a:ext uri="{FF2B5EF4-FFF2-40B4-BE49-F238E27FC236}">
                    <a16:creationId xmlns:a16="http://schemas.microsoft.com/office/drawing/2014/main" id="{D7C4F949-8152-486A-873E-A9501FE47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53" y="7151777"/>
                <a:ext cx="3184190" cy="72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Группа 1">
            <a:extLst>
              <a:ext uri="{FF2B5EF4-FFF2-40B4-BE49-F238E27FC236}">
                <a16:creationId xmlns:a16="http://schemas.microsoft.com/office/drawing/2014/main" id="{1494563A-B61B-4AF4-97F6-CE3FD2292905}"/>
              </a:ext>
            </a:extLst>
          </p:cNvPr>
          <p:cNvGrpSpPr/>
          <p:nvPr/>
        </p:nvGrpSpPr>
        <p:grpSpPr>
          <a:xfrm>
            <a:off x="8589998" y="2215109"/>
            <a:ext cx="4209711" cy="2214979"/>
            <a:chOff x="5454644" y="1406694"/>
            <a:chExt cx="2673356" cy="1406612"/>
          </a:xfrm>
        </p:grpSpPr>
        <p:grpSp>
          <p:nvGrpSpPr>
            <p:cNvPr id="102" name="Группа 26">
              <a:extLst>
                <a:ext uri="{FF2B5EF4-FFF2-40B4-BE49-F238E27FC236}">
                  <a16:creationId xmlns:a16="http://schemas.microsoft.com/office/drawing/2014/main" id="{03BD8B4B-52A5-4C20-AA83-0F19C02BB117}"/>
                </a:ext>
              </a:extLst>
            </p:cNvPr>
            <p:cNvGrpSpPr/>
            <p:nvPr/>
          </p:nvGrpSpPr>
          <p:grpSpPr>
            <a:xfrm>
              <a:off x="5454644" y="1446472"/>
              <a:ext cx="2673356" cy="1366834"/>
              <a:chOff x="5454644" y="1446472"/>
              <a:chExt cx="2673356" cy="1366834"/>
            </a:xfrm>
          </p:grpSpPr>
          <p:cxnSp>
            <p:nvCxnSpPr>
              <p:cNvPr id="114" name="Прямая соединительная линия 27">
                <a:extLst>
                  <a:ext uri="{FF2B5EF4-FFF2-40B4-BE49-F238E27FC236}">
                    <a16:creationId xmlns:a16="http://schemas.microsoft.com/office/drawing/2014/main" id="{978D914E-0B0B-4A99-BBE3-7B1EE9941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9250" y="2451448"/>
                <a:ext cx="0" cy="36185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28">
                <a:extLst>
                  <a:ext uri="{FF2B5EF4-FFF2-40B4-BE49-F238E27FC236}">
                    <a16:creationId xmlns:a16="http://schemas.microsoft.com/office/drawing/2014/main" id="{816B984E-374D-4D95-AB2C-A01674BBE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6726" y="2547193"/>
                <a:ext cx="0" cy="16845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31">
                <a:extLst>
                  <a:ext uri="{FF2B5EF4-FFF2-40B4-BE49-F238E27FC236}">
                    <a16:creationId xmlns:a16="http://schemas.microsoft.com/office/drawing/2014/main" id="{37EF47C8-11AC-4805-B351-5016DF73A7DF}"/>
                  </a:ext>
                </a:extLst>
              </p:cNvPr>
              <p:cNvCxnSpPr/>
              <p:nvPr/>
            </p:nvCxnSpPr>
            <p:spPr>
              <a:xfrm>
                <a:off x="6786726" y="2633708"/>
                <a:ext cx="118569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33">
                <a:extLst>
                  <a:ext uri="{FF2B5EF4-FFF2-40B4-BE49-F238E27FC236}">
                    <a16:creationId xmlns:a16="http://schemas.microsoft.com/office/drawing/2014/main" id="{E9058973-800B-4D04-B02B-92ED8D3AD6D5}"/>
                  </a:ext>
                </a:extLst>
              </p:cNvPr>
              <p:cNvCxnSpPr/>
              <p:nvPr/>
            </p:nvCxnSpPr>
            <p:spPr>
              <a:xfrm>
                <a:off x="5584516" y="2632377"/>
                <a:ext cx="111473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34">
                <a:extLst>
                  <a:ext uri="{FF2B5EF4-FFF2-40B4-BE49-F238E27FC236}">
                    <a16:creationId xmlns:a16="http://schemas.microsoft.com/office/drawing/2014/main" id="{C380BD40-881D-41AE-AE09-5C54766795DE}"/>
                  </a:ext>
                </a:extLst>
              </p:cNvPr>
              <p:cNvCxnSpPr/>
              <p:nvPr/>
            </p:nvCxnSpPr>
            <p:spPr>
              <a:xfrm>
                <a:off x="7965608" y="1536700"/>
                <a:ext cx="0" cy="3937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35">
                <a:extLst>
                  <a:ext uri="{FF2B5EF4-FFF2-40B4-BE49-F238E27FC236}">
                    <a16:creationId xmlns:a16="http://schemas.microsoft.com/office/drawing/2014/main" id="{A067A2C6-21A1-4C1E-8F3F-1B848B25676E}"/>
                  </a:ext>
                </a:extLst>
              </p:cNvPr>
              <p:cNvCxnSpPr/>
              <p:nvPr/>
            </p:nvCxnSpPr>
            <p:spPr>
              <a:xfrm flipV="1">
                <a:off x="5593777" y="2110190"/>
                <a:ext cx="0" cy="5284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36">
                <a:extLst>
                  <a:ext uri="{FF2B5EF4-FFF2-40B4-BE49-F238E27FC236}">
                    <a16:creationId xmlns:a16="http://schemas.microsoft.com/office/drawing/2014/main" id="{C29D4D88-960E-423B-A402-63D7BF70C972}"/>
                  </a:ext>
                </a:extLst>
              </p:cNvPr>
              <p:cNvCxnSpPr/>
              <p:nvPr/>
            </p:nvCxnSpPr>
            <p:spPr>
              <a:xfrm flipV="1">
                <a:off x="5589211" y="1542256"/>
                <a:ext cx="0" cy="36831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37">
                <a:extLst>
                  <a:ext uri="{FF2B5EF4-FFF2-40B4-BE49-F238E27FC236}">
                    <a16:creationId xmlns:a16="http://schemas.microsoft.com/office/drawing/2014/main" id="{62B8A5BF-860D-4047-87D3-2988975A04E9}"/>
                  </a:ext>
                </a:extLst>
              </p:cNvPr>
              <p:cNvCxnSpPr/>
              <p:nvPr/>
            </p:nvCxnSpPr>
            <p:spPr>
              <a:xfrm flipH="1" flipV="1">
                <a:off x="5454644" y="1907038"/>
                <a:ext cx="141230" cy="2081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Прямоугольник 38">
                <a:extLst>
                  <a:ext uri="{FF2B5EF4-FFF2-40B4-BE49-F238E27FC236}">
                    <a16:creationId xmlns:a16="http://schemas.microsoft.com/office/drawing/2014/main" id="{0A1ED14A-635B-4A29-935E-18F0E2CCDF41}"/>
                  </a:ext>
                </a:extLst>
              </p:cNvPr>
              <p:cNvSpPr/>
              <p:nvPr/>
            </p:nvSpPr>
            <p:spPr>
              <a:xfrm>
                <a:off x="6049424" y="1446472"/>
                <a:ext cx="498475" cy="1841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23" name="Прямая соединительная линия 39">
                <a:extLst>
                  <a:ext uri="{FF2B5EF4-FFF2-40B4-BE49-F238E27FC236}">
                    <a16:creationId xmlns:a16="http://schemas.microsoft.com/office/drawing/2014/main" id="{B2978970-D8C3-4825-A83E-662CA430AE72}"/>
                  </a:ext>
                </a:extLst>
              </p:cNvPr>
              <p:cNvCxnSpPr/>
              <p:nvPr/>
            </p:nvCxnSpPr>
            <p:spPr>
              <a:xfrm>
                <a:off x="5582444" y="1543975"/>
                <a:ext cx="4683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Прямоугольник 40">
                <a:extLst>
                  <a:ext uri="{FF2B5EF4-FFF2-40B4-BE49-F238E27FC236}">
                    <a16:creationId xmlns:a16="http://schemas.microsoft.com/office/drawing/2014/main" id="{5B3DCD31-CA98-4B92-B1CE-E0D877B876AA}"/>
                  </a:ext>
                </a:extLst>
              </p:cNvPr>
              <p:cNvSpPr/>
              <p:nvPr/>
            </p:nvSpPr>
            <p:spPr>
              <a:xfrm>
                <a:off x="7008111" y="1446472"/>
                <a:ext cx="498475" cy="1841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25" name="Прямая соединительная линия 41">
                <a:extLst>
                  <a:ext uri="{FF2B5EF4-FFF2-40B4-BE49-F238E27FC236}">
                    <a16:creationId xmlns:a16="http://schemas.microsoft.com/office/drawing/2014/main" id="{0D4FAA71-1C8D-4069-9288-45E9A9B5C42D}"/>
                  </a:ext>
                </a:extLst>
              </p:cNvPr>
              <p:cNvCxnSpPr/>
              <p:nvPr/>
            </p:nvCxnSpPr>
            <p:spPr>
              <a:xfrm>
                <a:off x="6541131" y="1543975"/>
                <a:ext cx="4683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42">
                <a:extLst>
                  <a:ext uri="{FF2B5EF4-FFF2-40B4-BE49-F238E27FC236}">
                    <a16:creationId xmlns:a16="http://schemas.microsoft.com/office/drawing/2014/main" id="{5D04600A-CC65-46B1-AE65-434BD880B74D}"/>
                  </a:ext>
                </a:extLst>
              </p:cNvPr>
              <p:cNvCxnSpPr/>
              <p:nvPr/>
            </p:nvCxnSpPr>
            <p:spPr>
              <a:xfrm>
                <a:off x="7506586" y="1543975"/>
                <a:ext cx="4683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id="{C76C0043-150A-454A-BECF-2EC77DA555A3}"/>
                  </a:ext>
                </a:extLst>
              </p:cNvPr>
              <p:cNvSpPr/>
              <p:nvPr/>
            </p:nvSpPr>
            <p:spPr>
              <a:xfrm>
                <a:off x="5796244" y="1516843"/>
                <a:ext cx="54000" cy="54000"/>
              </a:xfrm>
              <a:prstGeom prst="ellipse">
                <a:avLst/>
              </a:prstGeom>
              <a:solidFill>
                <a:srgbClr val="FFDC5A"/>
              </a:solidFill>
              <a:ln>
                <a:solidFill>
                  <a:srgbClr val="FFDC5A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131" name="Овал 130">
                <a:extLst>
                  <a:ext uri="{FF2B5EF4-FFF2-40B4-BE49-F238E27FC236}">
                    <a16:creationId xmlns:a16="http://schemas.microsoft.com/office/drawing/2014/main" id="{C4D45FCA-E886-403E-B440-35AD701B4659}"/>
                  </a:ext>
                </a:extLst>
              </p:cNvPr>
              <p:cNvSpPr/>
              <p:nvPr/>
            </p:nvSpPr>
            <p:spPr>
              <a:xfrm>
                <a:off x="6748115" y="1516844"/>
                <a:ext cx="54000" cy="54000"/>
              </a:xfrm>
              <a:prstGeom prst="ellipse">
                <a:avLst/>
              </a:prstGeom>
              <a:solidFill>
                <a:srgbClr val="FFDC5A"/>
              </a:solidFill>
              <a:ln>
                <a:solidFill>
                  <a:srgbClr val="FFDC5A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id="{930ECAE4-DFD6-4821-9859-4757C9AAC82F}"/>
                  </a:ext>
                </a:extLst>
              </p:cNvPr>
              <p:cNvSpPr/>
              <p:nvPr/>
            </p:nvSpPr>
            <p:spPr>
              <a:xfrm>
                <a:off x="7717283" y="1516844"/>
                <a:ext cx="54000" cy="54000"/>
              </a:xfrm>
              <a:prstGeom prst="ellipse">
                <a:avLst/>
              </a:prstGeom>
              <a:solidFill>
                <a:srgbClr val="FFDC5A"/>
              </a:solidFill>
              <a:ln>
                <a:solidFill>
                  <a:srgbClr val="FFDC5A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133" name="Овал 132">
                <a:extLst>
                  <a:ext uri="{FF2B5EF4-FFF2-40B4-BE49-F238E27FC236}">
                    <a16:creationId xmlns:a16="http://schemas.microsoft.com/office/drawing/2014/main" id="{23F18AE5-C54A-4F2B-908A-2F68A8AD9995}"/>
                  </a:ext>
                </a:extLst>
              </p:cNvPr>
              <p:cNvSpPr/>
              <p:nvPr/>
            </p:nvSpPr>
            <p:spPr>
              <a:xfrm>
                <a:off x="7807325" y="1924050"/>
                <a:ext cx="320675" cy="3206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r>
                  <a:rPr lang="en-US" sz="2520">
                    <a:solidFill>
                      <a:prstClr val="white"/>
                    </a:solidFill>
                    <a:latin typeface="Gerbera"/>
                  </a:rPr>
                  <a:t>A</a:t>
                </a:r>
                <a:endParaRPr lang="ru-RU" sz="2520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34" name="Прямая соединительная линия 70">
                <a:extLst>
                  <a:ext uri="{FF2B5EF4-FFF2-40B4-BE49-F238E27FC236}">
                    <a16:creationId xmlns:a16="http://schemas.microsoft.com/office/drawing/2014/main" id="{DC148ABE-80A2-4867-A9CE-CABA399900D6}"/>
                  </a:ext>
                </a:extLst>
              </p:cNvPr>
              <p:cNvCxnSpPr/>
              <p:nvPr/>
            </p:nvCxnSpPr>
            <p:spPr>
              <a:xfrm>
                <a:off x="7965608" y="2244725"/>
                <a:ext cx="0" cy="4032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7790C9-2448-443E-BBB8-2D296DE7B504}"/>
                    </a:ext>
                  </a:extLst>
                </p:cNvPr>
                <p:cNvSpPr txBox="1"/>
                <p:nvPr/>
              </p:nvSpPr>
              <p:spPr>
                <a:xfrm>
                  <a:off x="6147451" y="1406694"/>
                  <a:ext cx="303765" cy="239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89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7790C9-2448-443E-BBB8-2D296DE7B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451" y="1406694"/>
                  <a:ext cx="303765" cy="2391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962F39F-BAF1-4947-8BE4-B814E6D7FEE3}"/>
                    </a:ext>
                  </a:extLst>
                </p:cNvPr>
                <p:cNvSpPr txBox="1"/>
                <p:nvPr/>
              </p:nvSpPr>
              <p:spPr>
                <a:xfrm>
                  <a:off x="7112666" y="1406694"/>
                  <a:ext cx="307308" cy="239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89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962F39F-BAF1-4947-8BE4-B814E6D7F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666" y="1406694"/>
                  <a:ext cx="307308" cy="23910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Прямая соединительная линия 75">
              <a:extLst>
                <a:ext uri="{FF2B5EF4-FFF2-40B4-BE49-F238E27FC236}">
                  <a16:creationId xmlns:a16="http://schemas.microsoft.com/office/drawing/2014/main" id="{88A7B3CE-FF1D-4BCF-A01B-60E375ADDE36}"/>
                </a:ext>
              </a:extLst>
            </p:cNvPr>
            <p:cNvCxnSpPr/>
            <p:nvPr/>
          </p:nvCxnSpPr>
          <p:spPr>
            <a:xfrm flipV="1">
              <a:off x="5821657" y="1574006"/>
              <a:ext cx="0" cy="184944"/>
            </a:xfrm>
            <a:prstGeom prst="line">
              <a:avLst/>
            </a:prstGeom>
            <a:ln>
              <a:solidFill>
                <a:srgbClr val="FFD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76">
              <a:extLst>
                <a:ext uri="{FF2B5EF4-FFF2-40B4-BE49-F238E27FC236}">
                  <a16:creationId xmlns:a16="http://schemas.microsoft.com/office/drawing/2014/main" id="{0FEE0F29-12B2-45F4-9DBC-DA923E66A99C}"/>
                </a:ext>
              </a:extLst>
            </p:cNvPr>
            <p:cNvCxnSpPr/>
            <p:nvPr/>
          </p:nvCxnSpPr>
          <p:spPr>
            <a:xfrm flipV="1">
              <a:off x="6777332" y="1574006"/>
              <a:ext cx="0" cy="184944"/>
            </a:xfrm>
            <a:prstGeom prst="line">
              <a:avLst/>
            </a:prstGeom>
            <a:ln>
              <a:solidFill>
                <a:srgbClr val="FFD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77">
              <a:extLst>
                <a:ext uri="{FF2B5EF4-FFF2-40B4-BE49-F238E27FC236}">
                  <a16:creationId xmlns:a16="http://schemas.microsoft.com/office/drawing/2014/main" id="{D29457C7-0445-4A59-AFEC-CC8E702EE0E2}"/>
                </a:ext>
              </a:extLst>
            </p:cNvPr>
            <p:cNvCxnSpPr/>
            <p:nvPr/>
          </p:nvCxnSpPr>
          <p:spPr>
            <a:xfrm flipV="1">
              <a:off x="7747294" y="1576388"/>
              <a:ext cx="0" cy="182562"/>
            </a:xfrm>
            <a:prstGeom prst="line">
              <a:avLst/>
            </a:prstGeom>
            <a:ln>
              <a:solidFill>
                <a:srgbClr val="FFD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78">
              <a:extLst>
                <a:ext uri="{FF2B5EF4-FFF2-40B4-BE49-F238E27FC236}">
                  <a16:creationId xmlns:a16="http://schemas.microsoft.com/office/drawing/2014/main" id="{88E1E284-AB73-41A0-82B2-C42B119FB632}"/>
                </a:ext>
              </a:extLst>
            </p:cNvPr>
            <p:cNvCxnSpPr/>
            <p:nvPr/>
          </p:nvCxnSpPr>
          <p:spPr>
            <a:xfrm>
              <a:off x="5823244" y="1704975"/>
              <a:ext cx="953794" cy="0"/>
            </a:xfrm>
            <a:prstGeom prst="line">
              <a:avLst/>
            </a:prstGeom>
            <a:ln>
              <a:solidFill>
                <a:srgbClr val="FFDC5A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79">
              <a:extLst>
                <a:ext uri="{FF2B5EF4-FFF2-40B4-BE49-F238E27FC236}">
                  <a16:creationId xmlns:a16="http://schemas.microsoft.com/office/drawing/2014/main" id="{493EBB89-5570-44C9-B8ED-616F08EA1011}"/>
                </a:ext>
              </a:extLst>
            </p:cNvPr>
            <p:cNvCxnSpPr/>
            <p:nvPr/>
          </p:nvCxnSpPr>
          <p:spPr>
            <a:xfrm>
              <a:off x="6777038" y="1704975"/>
              <a:ext cx="969962" cy="0"/>
            </a:xfrm>
            <a:prstGeom prst="line">
              <a:avLst/>
            </a:prstGeom>
            <a:ln>
              <a:solidFill>
                <a:srgbClr val="FFDC5A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CDA76EF-4962-4300-BCD9-D54C5018769A}"/>
                    </a:ext>
                  </a:extLst>
                </p:cNvPr>
                <p:cNvSpPr txBox="1"/>
                <p:nvPr/>
              </p:nvSpPr>
              <p:spPr>
                <a:xfrm>
                  <a:off x="6103003" y="1665143"/>
                  <a:ext cx="305149" cy="239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890" baseline="-25000">
                    <a:solidFill>
                      <a:srgbClr val="FFDC5A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CDA76EF-4962-4300-BCD9-D54C50187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003" y="1665143"/>
                  <a:ext cx="305149" cy="23910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533600-425E-47A7-8762-3BBD94D60C3E}"/>
                    </a:ext>
                  </a:extLst>
                </p:cNvPr>
                <p:cNvSpPr txBox="1"/>
                <p:nvPr/>
              </p:nvSpPr>
              <p:spPr>
                <a:xfrm>
                  <a:off x="7074496" y="1665143"/>
                  <a:ext cx="308692" cy="239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890" baseline="-25000">
                    <a:solidFill>
                      <a:srgbClr val="FFDC5A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533600-425E-47A7-8762-3BBD94D60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96" y="1665143"/>
                  <a:ext cx="308692" cy="2391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78A346F5-A9EC-4904-A7D9-84B3CBF65BF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3647" t="43257" r="3946" b="16941"/>
          <a:stretch/>
        </p:blipFill>
        <p:spPr>
          <a:xfrm>
            <a:off x="7736643" y="3803814"/>
            <a:ext cx="6106289" cy="3223759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784B42F2-E78A-489B-8ABF-B86D86AC0CE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3647" t="43179" r="3946" b="17018"/>
          <a:stretch/>
        </p:blipFill>
        <p:spPr>
          <a:xfrm>
            <a:off x="7736642" y="3797560"/>
            <a:ext cx="6106288" cy="3223759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27009B89-7882-421C-A9AC-732F24DC7B1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3647" t="43773" r="3946" b="17018"/>
          <a:stretch/>
        </p:blipFill>
        <p:spPr>
          <a:xfrm>
            <a:off x="7736642" y="3845647"/>
            <a:ext cx="6106285" cy="317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Button Color - Down">
                <a:extLst>
                  <a:ext uri="{FF2B5EF4-FFF2-40B4-BE49-F238E27FC236}">
                    <a16:creationId xmlns:a16="http://schemas.microsoft.com/office/drawing/2014/main" id="{669D029F-7B5D-4D9B-90AC-5EA831D74D9E}"/>
                  </a:ext>
                </a:extLst>
              </p:cNvPr>
              <p:cNvSpPr/>
              <p:nvPr/>
            </p:nvSpPr>
            <p:spPr>
              <a:xfrm>
                <a:off x="7352606" y="7021319"/>
                <a:ext cx="2095216" cy="46463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3200" b="0" i="1" smtClean="0">
                          <a:latin typeface="Cambria Math" panose="02040503050406030204" pitchFamily="18" charset="0"/>
                        </a:rPr>
                        <m:t>=2, 4 В</m:t>
                      </m:r>
                    </m:oMath>
                  </m:oMathPara>
                </a14:m>
                <a:endParaRPr lang="uk-UA" sz="32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1" name="Button Color - Down">
                <a:extLst>
                  <a:ext uri="{FF2B5EF4-FFF2-40B4-BE49-F238E27FC236}">
                    <a16:creationId xmlns:a16="http://schemas.microsoft.com/office/drawing/2014/main" id="{669D029F-7B5D-4D9B-90AC-5EA831D74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606" y="7021319"/>
                <a:ext cx="2095216" cy="4646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Button Color - Down">
                <a:extLst>
                  <a:ext uri="{FF2B5EF4-FFF2-40B4-BE49-F238E27FC236}">
                    <a16:creationId xmlns:a16="http://schemas.microsoft.com/office/drawing/2014/main" id="{D9945ACA-215A-4641-83B1-7394040299F2}"/>
                  </a:ext>
                </a:extLst>
              </p:cNvPr>
              <p:cNvSpPr/>
              <p:nvPr/>
            </p:nvSpPr>
            <p:spPr>
              <a:xfrm>
                <a:off x="9616902" y="7028576"/>
                <a:ext cx="2095216" cy="46463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3200" b="0" i="1" smtClean="0">
                          <a:latin typeface="Cambria Math" panose="02040503050406030204" pitchFamily="18" charset="0"/>
                        </a:rPr>
                        <m:t>=1,6 В</m:t>
                      </m:r>
                    </m:oMath>
                  </m:oMathPara>
                </a14:m>
                <a:endParaRPr lang="uk-UA" sz="32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2" name="Button Color - Down">
                <a:extLst>
                  <a:ext uri="{FF2B5EF4-FFF2-40B4-BE49-F238E27FC236}">
                    <a16:creationId xmlns:a16="http://schemas.microsoft.com/office/drawing/2014/main" id="{D9945ACA-215A-4641-83B1-739404029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02" y="7028576"/>
                <a:ext cx="2095216" cy="464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Button Color - Down">
                <a:extLst>
                  <a:ext uri="{FF2B5EF4-FFF2-40B4-BE49-F238E27FC236}">
                    <a16:creationId xmlns:a16="http://schemas.microsoft.com/office/drawing/2014/main" id="{25354453-0736-4ECE-826D-001F14A50F66}"/>
                  </a:ext>
                </a:extLst>
              </p:cNvPr>
              <p:cNvSpPr/>
              <p:nvPr/>
            </p:nvSpPr>
            <p:spPr>
              <a:xfrm>
                <a:off x="11881198" y="7027573"/>
                <a:ext cx="1645297" cy="46463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</a:rPr>
                        <m:t> В</m:t>
                      </m:r>
                    </m:oMath>
                  </m:oMathPara>
                </a14:m>
                <a:endParaRPr lang="uk-UA" sz="32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" name="Button Color - Down">
                <a:extLst>
                  <a:ext uri="{FF2B5EF4-FFF2-40B4-BE49-F238E27FC236}">
                    <a16:creationId xmlns:a16="http://schemas.microsoft.com/office/drawing/2014/main" id="{25354453-0736-4ECE-826D-001F14A5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198" y="7027573"/>
                <a:ext cx="1645297" cy="4646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4" grpId="0" animBg="1"/>
      <p:bldP spid="85" grpId="0" animBg="1"/>
      <p:bldP spid="86" grpId="0" animBg="1"/>
      <p:bldP spid="87" grpId="0" animBg="1"/>
      <p:bldP spid="151" grpId="0" animBg="1"/>
      <p:bldP spid="152" grpId="0" animBg="1"/>
      <p:bldP spid="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C78FF86-4B96-48F4-8FCE-271D0AC7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0"/>
          <a:stretch/>
        </p:blipFill>
        <p:spPr>
          <a:xfrm>
            <a:off x="6892629" y="750769"/>
            <a:ext cx="7506966" cy="734865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Последовательное соединение проводников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1291966" y="1221661"/>
            <a:ext cx="5337672" cy="115030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2400" b="1" ker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Свойства последовательного соединения проводников</a:t>
            </a:r>
            <a:endParaRPr lang="uk-UA" sz="2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/>
              <p:nvPr/>
            </p:nvSpPr>
            <p:spPr>
              <a:xfrm>
                <a:off x="1291966" y="2574607"/>
                <a:ext cx="4347792" cy="88546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60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6000"/>
              </a:p>
            </p:txBody>
          </p:sp>
        </mc:Choice>
        <mc:Fallback xmlns="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66" y="2574607"/>
                <a:ext cx="4347792" cy="885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6">
            <a:extLst>
              <a:ext uri="{FF2B5EF4-FFF2-40B4-BE49-F238E27FC236}">
                <a16:creationId xmlns:a16="http://schemas.microsoft.com/office/drawing/2014/main" id="{5EE034ED-E2B2-4B46-B388-7085C9C151CD}"/>
              </a:ext>
            </a:extLst>
          </p:cNvPr>
          <p:cNvCxnSpPr/>
          <p:nvPr/>
        </p:nvCxnSpPr>
        <p:spPr>
          <a:xfrm flipH="1" flipV="1">
            <a:off x="9424948" y="3987677"/>
            <a:ext cx="609957" cy="0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A2A1BF-B477-4B93-B8E3-E5A83CBF4D3E}"/>
                  </a:ext>
                </a:extLst>
              </p:cNvPr>
              <p:cNvSpPr txBox="1"/>
              <p:nvPr/>
            </p:nvSpPr>
            <p:spPr>
              <a:xfrm>
                <a:off x="9475973" y="3550450"/>
                <a:ext cx="320601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7992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9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sz="1890" baseline="-2500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A2A1BF-B477-4B93-B8E3-E5A83CBF4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73" y="3550450"/>
                <a:ext cx="320601" cy="376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396B1516-18B2-43F3-AC84-09774401FA16}"/>
                  </a:ext>
                </a:extLst>
              </p:cNvPr>
              <p:cNvSpPr/>
              <p:nvPr/>
            </p:nvSpPr>
            <p:spPr>
              <a:xfrm>
                <a:off x="1694338" y="4011042"/>
                <a:ext cx="31841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396B1516-18B2-43F3-AC84-09774401F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38" y="4011042"/>
                <a:ext cx="3184190" cy="72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Группа 1">
            <a:extLst>
              <a:ext uri="{FF2B5EF4-FFF2-40B4-BE49-F238E27FC236}">
                <a16:creationId xmlns:a16="http://schemas.microsoft.com/office/drawing/2014/main" id="{1494563A-B61B-4AF4-97F6-CE3FD2292905}"/>
              </a:ext>
            </a:extLst>
          </p:cNvPr>
          <p:cNvGrpSpPr/>
          <p:nvPr/>
        </p:nvGrpSpPr>
        <p:grpSpPr>
          <a:xfrm>
            <a:off x="8589998" y="2215109"/>
            <a:ext cx="4209711" cy="2214979"/>
            <a:chOff x="5454644" y="1406694"/>
            <a:chExt cx="2673356" cy="1406612"/>
          </a:xfrm>
        </p:grpSpPr>
        <p:grpSp>
          <p:nvGrpSpPr>
            <p:cNvPr id="102" name="Группа 26">
              <a:extLst>
                <a:ext uri="{FF2B5EF4-FFF2-40B4-BE49-F238E27FC236}">
                  <a16:creationId xmlns:a16="http://schemas.microsoft.com/office/drawing/2014/main" id="{03BD8B4B-52A5-4C20-AA83-0F19C02BB117}"/>
                </a:ext>
              </a:extLst>
            </p:cNvPr>
            <p:cNvGrpSpPr/>
            <p:nvPr/>
          </p:nvGrpSpPr>
          <p:grpSpPr>
            <a:xfrm>
              <a:off x="5454644" y="1446472"/>
              <a:ext cx="2673356" cy="1366834"/>
              <a:chOff x="5454644" y="1446472"/>
              <a:chExt cx="2673356" cy="1366834"/>
            </a:xfrm>
          </p:grpSpPr>
          <p:cxnSp>
            <p:nvCxnSpPr>
              <p:cNvPr id="114" name="Прямая соединительная линия 27">
                <a:extLst>
                  <a:ext uri="{FF2B5EF4-FFF2-40B4-BE49-F238E27FC236}">
                    <a16:creationId xmlns:a16="http://schemas.microsoft.com/office/drawing/2014/main" id="{978D914E-0B0B-4A99-BBE3-7B1EE9941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9250" y="2451448"/>
                <a:ext cx="0" cy="36185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28">
                <a:extLst>
                  <a:ext uri="{FF2B5EF4-FFF2-40B4-BE49-F238E27FC236}">
                    <a16:creationId xmlns:a16="http://schemas.microsoft.com/office/drawing/2014/main" id="{816B984E-374D-4D95-AB2C-A01674BBE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6726" y="2547193"/>
                <a:ext cx="0" cy="16845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31">
                <a:extLst>
                  <a:ext uri="{FF2B5EF4-FFF2-40B4-BE49-F238E27FC236}">
                    <a16:creationId xmlns:a16="http://schemas.microsoft.com/office/drawing/2014/main" id="{37EF47C8-11AC-4805-B351-5016DF73A7DF}"/>
                  </a:ext>
                </a:extLst>
              </p:cNvPr>
              <p:cNvCxnSpPr/>
              <p:nvPr/>
            </p:nvCxnSpPr>
            <p:spPr>
              <a:xfrm>
                <a:off x="6786726" y="2633708"/>
                <a:ext cx="118569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33">
                <a:extLst>
                  <a:ext uri="{FF2B5EF4-FFF2-40B4-BE49-F238E27FC236}">
                    <a16:creationId xmlns:a16="http://schemas.microsoft.com/office/drawing/2014/main" id="{E9058973-800B-4D04-B02B-92ED8D3AD6D5}"/>
                  </a:ext>
                </a:extLst>
              </p:cNvPr>
              <p:cNvCxnSpPr/>
              <p:nvPr/>
            </p:nvCxnSpPr>
            <p:spPr>
              <a:xfrm>
                <a:off x="5584516" y="2632377"/>
                <a:ext cx="111473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34">
                <a:extLst>
                  <a:ext uri="{FF2B5EF4-FFF2-40B4-BE49-F238E27FC236}">
                    <a16:creationId xmlns:a16="http://schemas.microsoft.com/office/drawing/2014/main" id="{C380BD40-881D-41AE-AE09-5C54766795DE}"/>
                  </a:ext>
                </a:extLst>
              </p:cNvPr>
              <p:cNvCxnSpPr/>
              <p:nvPr/>
            </p:nvCxnSpPr>
            <p:spPr>
              <a:xfrm>
                <a:off x="7965608" y="1536700"/>
                <a:ext cx="0" cy="3937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35">
                <a:extLst>
                  <a:ext uri="{FF2B5EF4-FFF2-40B4-BE49-F238E27FC236}">
                    <a16:creationId xmlns:a16="http://schemas.microsoft.com/office/drawing/2014/main" id="{A067A2C6-21A1-4C1E-8F3F-1B848B25676E}"/>
                  </a:ext>
                </a:extLst>
              </p:cNvPr>
              <p:cNvCxnSpPr/>
              <p:nvPr/>
            </p:nvCxnSpPr>
            <p:spPr>
              <a:xfrm flipV="1">
                <a:off x="5593777" y="2110190"/>
                <a:ext cx="0" cy="5284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36">
                <a:extLst>
                  <a:ext uri="{FF2B5EF4-FFF2-40B4-BE49-F238E27FC236}">
                    <a16:creationId xmlns:a16="http://schemas.microsoft.com/office/drawing/2014/main" id="{C29D4D88-960E-423B-A402-63D7BF70C972}"/>
                  </a:ext>
                </a:extLst>
              </p:cNvPr>
              <p:cNvCxnSpPr/>
              <p:nvPr/>
            </p:nvCxnSpPr>
            <p:spPr>
              <a:xfrm flipV="1">
                <a:off x="5589211" y="1542256"/>
                <a:ext cx="0" cy="36831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37">
                <a:extLst>
                  <a:ext uri="{FF2B5EF4-FFF2-40B4-BE49-F238E27FC236}">
                    <a16:creationId xmlns:a16="http://schemas.microsoft.com/office/drawing/2014/main" id="{62B8A5BF-860D-4047-87D3-2988975A04E9}"/>
                  </a:ext>
                </a:extLst>
              </p:cNvPr>
              <p:cNvCxnSpPr/>
              <p:nvPr/>
            </p:nvCxnSpPr>
            <p:spPr>
              <a:xfrm flipH="1" flipV="1">
                <a:off x="5454644" y="1907038"/>
                <a:ext cx="141230" cy="2081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Прямоугольник 38">
                <a:extLst>
                  <a:ext uri="{FF2B5EF4-FFF2-40B4-BE49-F238E27FC236}">
                    <a16:creationId xmlns:a16="http://schemas.microsoft.com/office/drawing/2014/main" id="{0A1ED14A-635B-4A29-935E-18F0E2CCDF41}"/>
                  </a:ext>
                </a:extLst>
              </p:cNvPr>
              <p:cNvSpPr/>
              <p:nvPr/>
            </p:nvSpPr>
            <p:spPr>
              <a:xfrm>
                <a:off x="6049424" y="1446472"/>
                <a:ext cx="498475" cy="1841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23" name="Прямая соединительная линия 39">
                <a:extLst>
                  <a:ext uri="{FF2B5EF4-FFF2-40B4-BE49-F238E27FC236}">
                    <a16:creationId xmlns:a16="http://schemas.microsoft.com/office/drawing/2014/main" id="{B2978970-D8C3-4825-A83E-662CA430AE72}"/>
                  </a:ext>
                </a:extLst>
              </p:cNvPr>
              <p:cNvCxnSpPr/>
              <p:nvPr/>
            </p:nvCxnSpPr>
            <p:spPr>
              <a:xfrm>
                <a:off x="5582444" y="1543975"/>
                <a:ext cx="4683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Прямоугольник 40">
                <a:extLst>
                  <a:ext uri="{FF2B5EF4-FFF2-40B4-BE49-F238E27FC236}">
                    <a16:creationId xmlns:a16="http://schemas.microsoft.com/office/drawing/2014/main" id="{5B3DCD31-CA98-4B92-B1CE-E0D877B876AA}"/>
                  </a:ext>
                </a:extLst>
              </p:cNvPr>
              <p:cNvSpPr/>
              <p:nvPr/>
            </p:nvSpPr>
            <p:spPr>
              <a:xfrm>
                <a:off x="7008111" y="1446472"/>
                <a:ext cx="498475" cy="1841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25" name="Прямая соединительная линия 41">
                <a:extLst>
                  <a:ext uri="{FF2B5EF4-FFF2-40B4-BE49-F238E27FC236}">
                    <a16:creationId xmlns:a16="http://schemas.microsoft.com/office/drawing/2014/main" id="{0D4FAA71-1C8D-4069-9288-45E9A9B5C42D}"/>
                  </a:ext>
                </a:extLst>
              </p:cNvPr>
              <p:cNvCxnSpPr/>
              <p:nvPr/>
            </p:nvCxnSpPr>
            <p:spPr>
              <a:xfrm>
                <a:off x="6541131" y="1543975"/>
                <a:ext cx="4683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42">
                <a:extLst>
                  <a:ext uri="{FF2B5EF4-FFF2-40B4-BE49-F238E27FC236}">
                    <a16:creationId xmlns:a16="http://schemas.microsoft.com/office/drawing/2014/main" id="{5D04600A-CC65-46B1-AE65-434BD880B74D}"/>
                  </a:ext>
                </a:extLst>
              </p:cNvPr>
              <p:cNvCxnSpPr/>
              <p:nvPr/>
            </p:nvCxnSpPr>
            <p:spPr>
              <a:xfrm>
                <a:off x="7506586" y="1543975"/>
                <a:ext cx="4683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id="{C76C0043-150A-454A-BECF-2EC77DA555A3}"/>
                  </a:ext>
                </a:extLst>
              </p:cNvPr>
              <p:cNvSpPr/>
              <p:nvPr/>
            </p:nvSpPr>
            <p:spPr>
              <a:xfrm>
                <a:off x="5796244" y="1516843"/>
                <a:ext cx="54000" cy="54000"/>
              </a:xfrm>
              <a:prstGeom prst="ellipse">
                <a:avLst/>
              </a:prstGeom>
              <a:solidFill>
                <a:srgbClr val="FFDC5A"/>
              </a:solidFill>
              <a:ln>
                <a:solidFill>
                  <a:srgbClr val="FFDC5A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131" name="Овал 130">
                <a:extLst>
                  <a:ext uri="{FF2B5EF4-FFF2-40B4-BE49-F238E27FC236}">
                    <a16:creationId xmlns:a16="http://schemas.microsoft.com/office/drawing/2014/main" id="{C4D45FCA-E886-403E-B440-35AD701B4659}"/>
                  </a:ext>
                </a:extLst>
              </p:cNvPr>
              <p:cNvSpPr/>
              <p:nvPr/>
            </p:nvSpPr>
            <p:spPr>
              <a:xfrm>
                <a:off x="6748115" y="1516844"/>
                <a:ext cx="54000" cy="54000"/>
              </a:xfrm>
              <a:prstGeom prst="ellipse">
                <a:avLst/>
              </a:prstGeom>
              <a:solidFill>
                <a:srgbClr val="FFDC5A"/>
              </a:solidFill>
              <a:ln>
                <a:solidFill>
                  <a:srgbClr val="FFDC5A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id="{930ECAE4-DFD6-4821-9859-4757C9AAC82F}"/>
                  </a:ext>
                </a:extLst>
              </p:cNvPr>
              <p:cNvSpPr/>
              <p:nvPr/>
            </p:nvSpPr>
            <p:spPr>
              <a:xfrm>
                <a:off x="7717283" y="1516844"/>
                <a:ext cx="54000" cy="54000"/>
              </a:xfrm>
              <a:prstGeom prst="ellipse">
                <a:avLst/>
              </a:prstGeom>
              <a:solidFill>
                <a:srgbClr val="FFDC5A"/>
              </a:solidFill>
              <a:ln>
                <a:solidFill>
                  <a:srgbClr val="FFDC5A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endParaRPr lang="ru-RU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133" name="Овал 132">
                <a:extLst>
                  <a:ext uri="{FF2B5EF4-FFF2-40B4-BE49-F238E27FC236}">
                    <a16:creationId xmlns:a16="http://schemas.microsoft.com/office/drawing/2014/main" id="{23F18AE5-C54A-4F2B-908A-2F68A8AD9995}"/>
                  </a:ext>
                </a:extLst>
              </p:cNvPr>
              <p:cNvSpPr/>
              <p:nvPr/>
            </p:nvSpPr>
            <p:spPr>
              <a:xfrm>
                <a:off x="7807325" y="1924050"/>
                <a:ext cx="320675" cy="3206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29">
                  <a:defRPr/>
                </a:pPr>
                <a:r>
                  <a:rPr lang="en-US" sz="2520">
                    <a:solidFill>
                      <a:prstClr val="white"/>
                    </a:solidFill>
                    <a:latin typeface="Gerbera"/>
                  </a:rPr>
                  <a:t>A</a:t>
                </a:r>
                <a:endParaRPr lang="ru-RU" sz="2520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34" name="Прямая соединительная линия 70">
                <a:extLst>
                  <a:ext uri="{FF2B5EF4-FFF2-40B4-BE49-F238E27FC236}">
                    <a16:creationId xmlns:a16="http://schemas.microsoft.com/office/drawing/2014/main" id="{DC148ABE-80A2-4867-A9CE-CABA399900D6}"/>
                  </a:ext>
                </a:extLst>
              </p:cNvPr>
              <p:cNvCxnSpPr/>
              <p:nvPr/>
            </p:nvCxnSpPr>
            <p:spPr>
              <a:xfrm>
                <a:off x="7965608" y="2244725"/>
                <a:ext cx="0" cy="4032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7790C9-2448-443E-BBB8-2D296DE7B504}"/>
                    </a:ext>
                  </a:extLst>
                </p:cNvPr>
                <p:cNvSpPr txBox="1"/>
                <p:nvPr/>
              </p:nvSpPr>
              <p:spPr>
                <a:xfrm>
                  <a:off x="6147451" y="1406694"/>
                  <a:ext cx="303765" cy="239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89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E7790C9-2448-443E-BBB8-2D296DE7B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451" y="1406694"/>
                  <a:ext cx="303765" cy="2391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962F39F-BAF1-4947-8BE4-B814E6D7FEE3}"/>
                    </a:ext>
                  </a:extLst>
                </p:cNvPr>
                <p:cNvSpPr txBox="1"/>
                <p:nvPr/>
              </p:nvSpPr>
              <p:spPr>
                <a:xfrm>
                  <a:off x="7112666" y="1406694"/>
                  <a:ext cx="307308" cy="239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9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890" baseline="-25000">
                    <a:solidFill>
                      <a:prstClr val="white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962F39F-BAF1-4947-8BE4-B814E6D7F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666" y="1406694"/>
                  <a:ext cx="307308" cy="239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Прямая соединительная линия 75">
              <a:extLst>
                <a:ext uri="{FF2B5EF4-FFF2-40B4-BE49-F238E27FC236}">
                  <a16:creationId xmlns:a16="http://schemas.microsoft.com/office/drawing/2014/main" id="{88A7B3CE-FF1D-4BCF-A01B-60E375ADDE36}"/>
                </a:ext>
              </a:extLst>
            </p:cNvPr>
            <p:cNvCxnSpPr/>
            <p:nvPr/>
          </p:nvCxnSpPr>
          <p:spPr>
            <a:xfrm flipV="1">
              <a:off x="5821657" y="1574006"/>
              <a:ext cx="0" cy="184944"/>
            </a:xfrm>
            <a:prstGeom prst="line">
              <a:avLst/>
            </a:prstGeom>
            <a:ln>
              <a:solidFill>
                <a:srgbClr val="FFD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76">
              <a:extLst>
                <a:ext uri="{FF2B5EF4-FFF2-40B4-BE49-F238E27FC236}">
                  <a16:creationId xmlns:a16="http://schemas.microsoft.com/office/drawing/2014/main" id="{0FEE0F29-12B2-45F4-9DBC-DA923E66A99C}"/>
                </a:ext>
              </a:extLst>
            </p:cNvPr>
            <p:cNvCxnSpPr/>
            <p:nvPr/>
          </p:nvCxnSpPr>
          <p:spPr>
            <a:xfrm flipV="1">
              <a:off x="6777332" y="1574006"/>
              <a:ext cx="0" cy="184944"/>
            </a:xfrm>
            <a:prstGeom prst="line">
              <a:avLst/>
            </a:prstGeom>
            <a:ln>
              <a:solidFill>
                <a:srgbClr val="FFD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77">
              <a:extLst>
                <a:ext uri="{FF2B5EF4-FFF2-40B4-BE49-F238E27FC236}">
                  <a16:creationId xmlns:a16="http://schemas.microsoft.com/office/drawing/2014/main" id="{D29457C7-0445-4A59-AFEC-CC8E702EE0E2}"/>
                </a:ext>
              </a:extLst>
            </p:cNvPr>
            <p:cNvCxnSpPr/>
            <p:nvPr/>
          </p:nvCxnSpPr>
          <p:spPr>
            <a:xfrm flipV="1">
              <a:off x="7747294" y="1576388"/>
              <a:ext cx="0" cy="182562"/>
            </a:xfrm>
            <a:prstGeom prst="line">
              <a:avLst/>
            </a:prstGeom>
            <a:ln>
              <a:solidFill>
                <a:srgbClr val="FFD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78">
              <a:extLst>
                <a:ext uri="{FF2B5EF4-FFF2-40B4-BE49-F238E27FC236}">
                  <a16:creationId xmlns:a16="http://schemas.microsoft.com/office/drawing/2014/main" id="{88E1E284-AB73-41A0-82B2-C42B119FB632}"/>
                </a:ext>
              </a:extLst>
            </p:cNvPr>
            <p:cNvCxnSpPr/>
            <p:nvPr/>
          </p:nvCxnSpPr>
          <p:spPr>
            <a:xfrm>
              <a:off x="5823244" y="1704975"/>
              <a:ext cx="953794" cy="0"/>
            </a:xfrm>
            <a:prstGeom prst="line">
              <a:avLst/>
            </a:prstGeom>
            <a:ln>
              <a:solidFill>
                <a:srgbClr val="FFDC5A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79">
              <a:extLst>
                <a:ext uri="{FF2B5EF4-FFF2-40B4-BE49-F238E27FC236}">
                  <a16:creationId xmlns:a16="http://schemas.microsoft.com/office/drawing/2014/main" id="{493EBB89-5570-44C9-B8ED-616F08EA1011}"/>
                </a:ext>
              </a:extLst>
            </p:cNvPr>
            <p:cNvCxnSpPr/>
            <p:nvPr/>
          </p:nvCxnSpPr>
          <p:spPr>
            <a:xfrm>
              <a:off x="6777038" y="1704975"/>
              <a:ext cx="969962" cy="0"/>
            </a:xfrm>
            <a:prstGeom prst="line">
              <a:avLst/>
            </a:prstGeom>
            <a:ln>
              <a:solidFill>
                <a:srgbClr val="FFDC5A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CDA76EF-4962-4300-BCD9-D54C5018769A}"/>
                    </a:ext>
                  </a:extLst>
                </p:cNvPr>
                <p:cNvSpPr txBox="1"/>
                <p:nvPr/>
              </p:nvSpPr>
              <p:spPr>
                <a:xfrm>
                  <a:off x="6103003" y="1665143"/>
                  <a:ext cx="305149" cy="239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890" baseline="-25000">
                    <a:solidFill>
                      <a:srgbClr val="FFDC5A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CDA76EF-4962-4300-BCD9-D54C50187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003" y="1665143"/>
                  <a:ext cx="305149" cy="2391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533600-425E-47A7-8762-3BBD94D60C3E}"/>
                    </a:ext>
                  </a:extLst>
                </p:cNvPr>
                <p:cNvSpPr txBox="1"/>
                <p:nvPr/>
              </p:nvSpPr>
              <p:spPr>
                <a:xfrm>
                  <a:off x="7074496" y="1665143"/>
                  <a:ext cx="308692" cy="239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7992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90" i="1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890" baseline="-25000">
                    <a:solidFill>
                      <a:srgbClr val="FFDC5A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533600-425E-47A7-8762-3BBD94D60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96" y="1665143"/>
                  <a:ext cx="308692" cy="2391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A62E0B2-2280-4B13-9B4E-57C322B374B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3647" t="43773" r="3946" b="17018"/>
          <a:stretch/>
        </p:blipFill>
        <p:spPr>
          <a:xfrm>
            <a:off x="7736642" y="3845647"/>
            <a:ext cx="6106285" cy="317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4749C2C5-28C2-495F-BD9B-080F03845C29}"/>
                  </a:ext>
                </a:extLst>
              </p:cNvPr>
              <p:cNvSpPr/>
              <p:nvPr/>
            </p:nvSpPr>
            <p:spPr>
              <a:xfrm>
                <a:off x="1112537" y="5073483"/>
                <a:ext cx="4347792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𝐼𝑅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4749C2C5-28C2-495F-BD9B-080F03845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37" y="5073483"/>
                <a:ext cx="4347792" cy="72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utton Color - Down">
                <a:extLst>
                  <a:ext uri="{FF2B5EF4-FFF2-40B4-BE49-F238E27FC236}">
                    <a16:creationId xmlns:a16="http://schemas.microsoft.com/office/drawing/2014/main" id="{EACB6792-6622-4081-B5D7-4E112839B8B4}"/>
                  </a:ext>
                </a:extLst>
              </p:cNvPr>
              <p:cNvSpPr/>
              <p:nvPr/>
            </p:nvSpPr>
            <p:spPr>
              <a:xfrm>
                <a:off x="1768663" y="6114004"/>
                <a:ext cx="31841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Button Color - Down">
                <a:extLst>
                  <a:ext uri="{FF2B5EF4-FFF2-40B4-BE49-F238E27FC236}">
                    <a16:creationId xmlns:a16="http://schemas.microsoft.com/office/drawing/2014/main" id="{EACB6792-6622-4081-B5D7-4E112839B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663" y="6114004"/>
                <a:ext cx="3184190" cy="72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76D16003-F80F-45F1-9CF3-CB8E71C3DCAC}"/>
                  </a:ext>
                </a:extLst>
              </p:cNvPr>
              <p:cNvSpPr/>
              <p:nvPr/>
            </p:nvSpPr>
            <p:spPr>
              <a:xfrm>
                <a:off x="1291966" y="7176445"/>
                <a:ext cx="4347792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𝐼𝑅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76D16003-F80F-45F1-9CF3-CB8E71C3D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66" y="7176445"/>
                <a:ext cx="4347792" cy="72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618E599B-2DC1-49B3-AE96-B49B93427F35}"/>
                  </a:ext>
                </a:extLst>
              </p:cNvPr>
              <p:cNvSpPr/>
              <p:nvPr/>
            </p:nvSpPr>
            <p:spPr>
              <a:xfrm>
                <a:off x="9072616" y="7179556"/>
                <a:ext cx="3434335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618E599B-2DC1-49B3-AE96-B49B93427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616" y="7179556"/>
                <a:ext cx="3434335" cy="72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1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Последовательное соединение проводников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utton Color - Down"/>
              <p:cNvSpPr/>
              <p:nvPr/>
            </p:nvSpPr>
            <p:spPr>
              <a:xfrm>
                <a:off x="2943704" y="1264273"/>
                <a:ext cx="8512801" cy="1036447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k-UA" sz="4000" b="1" dirty="0"/>
                  <a:t> </a:t>
                </a:r>
                <a:r>
                  <a:rPr lang="uk-UA" sz="28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uk-UA" sz="28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оследовательно соединененных проводников</a:t>
                </a:r>
                <a:r>
                  <a:rPr lang="uk-UA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uk-UA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04" y="1264273"/>
                <a:ext cx="8512801" cy="1036447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/>
              <p:nvPr/>
            </p:nvSpPr>
            <p:spPr>
              <a:xfrm>
                <a:off x="4297168" y="3663211"/>
                <a:ext cx="5805876" cy="77208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=...=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uk-UA" sz="4800"/>
              </a:p>
            </p:txBody>
          </p:sp>
        </mc:Choice>
        <mc:Fallback xmlns="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68" y="3663211"/>
                <a:ext cx="5805876" cy="77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52C324F4-8ED4-4093-B617-08B3AEA8A50A}"/>
              </a:ext>
            </a:extLst>
          </p:cNvPr>
          <p:cNvGrpSpPr/>
          <p:nvPr/>
        </p:nvGrpSpPr>
        <p:grpSpPr>
          <a:xfrm>
            <a:off x="2378146" y="2624268"/>
            <a:ext cx="9643916" cy="876910"/>
            <a:chOff x="3723779" y="2550458"/>
            <a:chExt cx="6967770" cy="633572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A0AD0BBF-22EE-4E8D-9521-E194623381EA}"/>
                </a:ext>
              </a:extLst>
            </p:cNvPr>
            <p:cNvGrpSpPr/>
            <p:nvPr/>
          </p:nvGrpSpPr>
          <p:grpSpPr>
            <a:xfrm>
              <a:off x="3822039" y="2550458"/>
              <a:ext cx="6756132" cy="633572"/>
              <a:chOff x="3989906" y="3555354"/>
              <a:chExt cx="6756132" cy="633572"/>
            </a:xfrm>
          </p:grpSpPr>
          <p:grpSp>
            <p:nvGrpSpPr>
              <p:cNvPr id="62" name="Группа 54">
                <a:extLst>
                  <a:ext uri="{FF2B5EF4-FFF2-40B4-BE49-F238E27FC236}">
                    <a16:creationId xmlns:a16="http://schemas.microsoft.com/office/drawing/2014/main" id="{63FBBC55-E934-42C0-98F3-7B92D7420D9A}"/>
                  </a:ext>
                </a:extLst>
              </p:cNvPr>
              <p:cNvGrpSpPr/>
              <p:nvPr/>
            </p:nvGrpSpPr>
            <p:grpSpPr>
              <a:xfrm>
                <a:off x="3989906" y="3628281"/>
                <a:ext cx="2726844" cy="379395"/>
                <a:chOff x="3725960" y="3147814"/>
                <a:chExt cx="1943484" cy="270403"/>
              </a:xfrm>
              <a:effectLst/>
            </p:grpSpPr>
            <p:sp>
              <p:nvSpPr>
                <p:cNvPr id="63" name="Прямоугольник 55">
                  <a:extLst>
                    <a:ext uri="{FF2B5EF4-FFF2-40B4-BE49-F238E27FC236}">
                      <a16:creationId xmlns:a16="http://schemas.microsoft.com/office/drawing/2014/main" id="{C3223501-C59F-4F37-8295-DA1B5BBACDBD}"/>
                    </a:ext>
                  </a:extLst>
                </p:cNvPr>
                <p:cNvSpPr/>
                <p:nvPr/>
              </p:nvSpPr>
              <p:spPr>
                <a:xfrm>
                  <a:off x="4211960" y="3147814"/>
                  <a:ext cx="720080" cy="270403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52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4" name="Прямая соединительная линия 56">
                  <a:extLst>
                    <a:ext uri="{FF2B5EF4-FFF2-40B4-BE49-F238E27FC236}">
                      <a16:creationId xmlns:a16="http://schemas.microsoft.com/office/drawing/2014/main" id="{F4563199-C6B6-443F-8F86-E380C7B5A6B6}"/>
                    </a:ext>
                  </a:extLst>
                </p:cNvPr>
                <p:cNvCxnSpPr>
                  <a:cxnSpLocks/>
                  <a:stCxn id="63" idx="3"/>
                </p:cNvCxnSpPr>
                <p:nvPr/>
              </p:nvCxnSpPr>
              <p:spPr>
                <a:xfrm flipV="1">
                  <a:off x="4932040" y="3283015"/>
                  <a:ext cx="737404" cy="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57">
                  <a:extLst>
                    <a:ext uri="{FF2B5EF4-FFF2-40B4-BE49-F238E27FC236}">
                      <a16:creationId xmlns:a16="http://schemas.microsoft.com/office/drawing/2014/main" id="{C6C6C8A0-CE68-4E1D-B099-B543C049C537}"/>
                    </a:ext>
                  </a:extLst>
                </p:cNvPr>
                <p:cNvCxnSpPr/>
                <p:nvPr/>
              </p:nvCxnSpPr>
              <p:spPr>
                <a:xfrm flipH="1">
                  <a:off x="3725960" y="3283016"/>
                  <a:ext cx="486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Группа 54">
                <a:extLst>
                  <a:ext uri="{FF2B5EF4-FFF2-40B4-BE49-F238E27FC236}">
                    <a16:creationId xmlns:a16="http://schemas.microsoft.com/office/drawing/2014/main" id="{C42E0380-EC72-4D88-8F8A-894A4984798A}"/>
                  </a:ext>
                </a:extLst>
              </p:cNvPr>
              <p:cNvGrpSpPr/>
              <p:nvPr/>
            </p:nvGrpSpPr>
            <p:grpSpPr>
              <a:xfrm>
                <a:off x="8831577" y="3625757"/>
                <a:ext cx="1914461" cy="379395"/>
                <a:chOff x="4053560" y="3147814"/>
                <a:chExt cx="1364480" cy="270403"/>
              </a:xfrm>
              <a:effectLst/>
            </p:grpSpPr>
            <p:sp>
              <p:nvSpPr>
                <p:cNvPr id="67" name="Прямоугольник 55">
                  <a:extLst>
                    <a:ext uri="{FF2B5EF4-FFF2-40B4-BE49-F238E27FC236}">
                      <a16:creationId xmlns:a16="http://schemas.microsoft.com/office/drawing/2014/main" id="{2CE089F0-BBAE-4D0E-91F0-B5D9BFAAF966}"/>
                    </a:ext>
                  </a:extLst>
                </p:cNvPr>
                <p:cNvSpPr/>
                <p:nvPr/>
              </p:nvSpPr>
              <p:spPr>
                <a:xfrm>
                  <a:off x="4211960" y="3147814"/>
                  <a:ext cx="720080" cy="270403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52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8" name="Прямая соединительная линия 56">
                  <a:extLst>
                    <a:ext uri="{FF2B5EF4-FFF2-40B4-BE49-F238E27FC236}">
                      <a16:creationId xmlns:a16="http://schemas.microsoft.com/office/drawing/2014/main" id="{CA713CD6-532D-4863-81E2-8A1658093B59}"/>
                    </a:ext>
                  </a:extLst>
                </p:cNvPr>
                <p:cNvCxnSpPr>
                  <a:stCxn id="67" idx="3"/>
                </p:cNvCxnSpPr>
                <p:nvPr/>
              </p:nvCxnSpPr>
              <p:spPr>
                <a:xfrm>
                  <a:off x="4932040" y="3283016"/>
                  <a:ext cx="486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57">
                  <a:extLst>
                    <a:ext uri="{FF2B5EF4-FFF2-40B4-BE49-F238E27FC236}">
                      <a16:creationId xmlns:a16="http://schemas.microsoft.com/office/drawing/2014/main" id="{5A69E1A8-05E4-4E44-A13B-05D8A8FB0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53560" y="3283016"/>
                  <a:ext cx="15394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Группа 54">
                <a:extLst>
                  <a:ext uri="{FF2B5EF4-FFF2-40B4-BE49-F238E27FC236}">
                    <a16:creationId xmlns:a16="http://schemas.microsoft.com/office/drawing/2014/main" id="{4CCF540F-F92A-4D8A-80B1-830CCDE5684F}"/>
                  </a:ext>
                </a:extLst>
              </p:cNvPr>
              <p:cNvGrpSpPr/>
              <p:nvPr/>
            </p:nvGrpSpPr>
            <p:grpSpPr>
              <a:xfrm>
                <a:off x="6716390" y="3625757"/>
                <a:ext cx="1226322" cy="379395"/>
                <a:chOff x="4211960" y="3147814"/>
                <a:chExt cx="874028" cy="270403"/>
              </a:xfrm>
              <a:effectLst/>
            </p:grpSpPr>
            <p:sp>
              <p:nvSpPr>
                <p:cNvPr id="72" name="Прямоугольник 55">
                  <a:extLst>
                    <a:ext uri="{FF2B5EF4-FFF2-40B4-BE49-F238E27FC236}">
                      <a16:creationId xmlns:a16="http://schemas.microsoft.com/office/drawing/2014/main" id="{BFA75460-A6AB-417C-BFD7-245CFB0C7BB2}"/>
                    </a:ext>
                  </a:extLst>
                </p:cNvPr>
                <p:cNvSpPr/>
                <p:nvPr/>
              </p:nvSpPr>
              <p:spPr>
                <a:xfrm>
                  <a:off x="4211960" y="3147814"/>
                  <a:ext cx="720080" cy="270403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252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3" name="Прямая соединительная линия 56">
                  <a:extLst>
                    <a:ext uri="{FF2B5EF4-FFF2-40B4-BE49-F238E27FC236}">
                      <a16:creationId xmlns:a16="http://schemas.microsoft.com/office/drawing/2014/main" id="{D2E659F0-DE49-4F33-925B-220C37C5778D}"/>
                    </a:ext>
                  </a:extLst>
                </p:cNvPr>
                <p:cNvCxnSpPr>
                  <a:cxnSpLocks/>
                  <a:stCxn id="72" idx="3"/>
                </p:cNvCxnSpPr>
                <p:nvPr/>
              </p:nvCxnSpPr>
              <p:spPr>
                <a:xfrm>
                  <a:off x="4932040" y="3283016"/>
                  <a:ext cx="15394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Прямая соединительная линия 56">
                <a:extLst>
                  <a:ext uri="{FF2B5EF4-FFF2-40B4-BE49-F238E27FC236}">
                    <a16:creationId xmlns:a16="http://schemas.microsoft.com/office/drawing/2014/main" id="{C251AAC5-CBA8-4713-A1E4-0F68FBC24235}"/>
                  </a:ext>
                </a:extLst>
              </p:cNvPr>
              <p:cNvCxnSpPr/>
              <p:nvPr/>
            </p:nvCxnSpPr>
            <p:spPr>
              <a:xfrm>
                <a:off x="8052468" y="3815454"/>
                <a:ext cx="68189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6BB269B-F5D8-4B20-9DDF-C57635A35A59}"/>
                      </a:ext>
                    </a:extLst>
                  </p:cNvPr>
                  <p:cNvSpPr txBox="1"/>
                  <p:nvPr/>
                </p:nvSpPr>
                <p:spPr>
                  <a:xfrm>
                    <a:off x="4815973" y="3555357"/>
                    <a:ext cx="744691" cy="6335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079929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3600" baseline="-25000">
                      <a:solidFill>
                        <a:prstClr val="white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6BB269B-F5D8-4B20-9DDF-C57635A35A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5973" y="3555357"/>
                    <a:ext cx="744691" cy="63357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492340C-C79E-4613-A74A-E3C8B25A6331}"/>
                      </a:ext>
                    </a:extLst>
                  </p:cNvPr>
                  <p:cNvSpPr txBox="1"/>
                  <p:nvPr/>
                </p:nvSpPr>
                <p:spPr>
                  <a:xfrm>
                    <a:off x="6843851" y="3555357"/>
                    <a:ext cx="755399" cy="6335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079929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3600" baseline="-25000" dirty="0">
                      <a:solidFill>
                        <a:prstClr val="white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492340C-C79E-4613-A74A-E3C8B25A63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3851" y="3555357"/>
                    <a:ext cx="755399" cy="63357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78424AC-FD42-41B9-BEEE-5FCE1D0C2BC4}"/>
                      </a:ext>
                    </a:extLst>
                  </p:cNvPr>
                  <p:cNvSpPr txBox="1"/>
                  <p:nvPr/>
                </p:nvSpPr>
                <p:spPr>
                  <a:xfrm>
                    <a:off x="9165553" y="3555357"/>
                    <a:ext cx="785215" cy="6335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079929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sz="3600" baseline="-25000">
                      <a:solidFill>
                        <a:prstClr val="white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78424AC-FD42-41B9-BEEE-5FCE1D0C2B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5553" y="3555357"/>
                    <a:ext cx="785215" cy="63357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C72EE43B-6717-45EC-8BCC-C15F7B22850B}"/>
                </a:ext>
              </a:extLst>
            </p:cNvPr>
            <p:cNvSpPr/>
            <p:nvPr/>
          </p:nvSpPr>
          <p:spPr>
            <a:xfrm>
              <a:off x="3723779" y="2753869"/>
              <a:ext cx="113378" cy="11337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2C46C44-7DC8-4747-8D45-EDA6839093ED}"/>
                </a:ext>
              </a:extLst>
            </p:cNvPr>
            <p:cNvSpPr/>
            <p:nvPr/>
          </p:nvSpPr>
          <p:spPr>
            <a:xfrm>
              <a:off x="10578171" y="2753869"/>
              <a:ext cx="113378" cy="113378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45E94DAD-0BF1-466B-AA66-2E172F4BDF29}"/>
                  </a:ext>
                </a:extLst>
              </p:cNvPr>
              <p:cNvSpPr/>
              <p:nvPr/>
            </p:nvSpPr>
            <p:spPr>
              <a:xfrm>
                <a:off x="4297167" y="4672253"/>
                <a:ext cx="5805876" cy="77208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uk-UA" sz="4800"/>
              </a:p>
            </p:txBody>
          </p:sp>
        </mc:Choice>
        <mc:Fallback xmlns="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45E94DAD-0BF1-466B-AA66-2E172F4BD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67" y="4672253"/>
                <a:ext cx="5805876" cy="772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BD7AF23B-D37D-490C-9A00-4EFC7B962C9A}"/>
                  </a:ext>
                </a:extLst>
              </p:cNvPr>
              <p:cNvSpPr/>
              <p:nvPr/>
            </p:nvSpPr>
            <p:spPr>
              <a:xfrm>
                <a:off x="4297167" y="5681295"/>
                <a:ext cx="5805876" cy="77208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800" b="0" i="1"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BD7AF23B-D37D-490C-9A00-4EFC7B962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67" y="5681295"/>
                <a:ext cx="5805876" cy="772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6B5059B8-F227-4925-A9C5-85A4EB87276B}"/>
                  </a:ext>
                </a:extLst>
              </p:cNvPr>
              <p:cNvSpPr/>
              <p:nvPr/>
            </p:nvSpPr>
            <p:spPr>
              <a:xfrm>
                <a:off x="2030472" y="6846393"/>
                <a:ext cx="6867015" cy="905786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Сопротивление каждого резистора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uk-UA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k-UA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при</a:t>
                </a:r>
                <a:r>
                  <a:rPr lang="uk-UA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uk-UA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…=</m:t>
                    </m:r>
                    <m:sSub>
                      <m:sSubPr>
                        <m:ctrlP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uk-U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uk-UA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6B5059B8-F227-4925-A9C5-85A4EB8727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472" y="6846393"/>
                <a:ext cx="6867015" cy="905786"/>
              </a:xfrm>
              <a:prstGeom prst="rect">
                <a:avLst/>
              </a:prstGeom>
              <a:blipFill>
                <a:blip r:embed="rId10"/>
                <a:stretch>
                  <a:fillRect t="-1290" b="-10968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id="{6FA2F949-8CAB-45F2-A940-D590D9155328}"/>
                  </a:ext>
                </a:extLst>
              </p:cNvPr>
              <p:cNvSpPr/>
              <p:nvPr/>
            </p:nvSpPr>
            <p:spPr>
              <a:xfrm>
                <a:off x="9728837" y="6980099"/>
                <a:ext cx="2726523" cy="77208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4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b="0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uk-UA" sz="48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id="{6FA2F949-8CAB-45F2-A940-D590D9155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837" y="6980099"/>
                <a:ext cx="2726523" cy="7720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0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8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C78FF86-4B96-48F4-8FCE-271D0AC7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0"/>
          <a:stretch/>
        </p:blipFill>
        <p:spPr>
          <a:xfrm>
            <a:off x="6892629" y="750769"/>
            <a:ext cx="7506966" cy="734865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9225581" cy="716898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Параллельное</a:t>
            </a:r>
            <a:r>
              <a:rPr lang="uk-UA" sz="36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соединение проводников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914400" y="1221661"/>
            <a:ext cx="5715238" cy="115030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2400" b="1" kern="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Свойства </a:t>
            </a:r>
            <a:r>
              <a:rPr lang="uk-UA" sz="24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параллельного </a:t>
            </a:r>
            <a:r>
              <a:rPr lang="uk-UA" sz="2400" b="1" kern="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соединения проводников</a:t>
            </a:r>
            <a:endParaRPr lang="uk-UA" sz="2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/>
              <p:nvPr/>
            </p:nvSpPr>
            <p:spPr>
              <a:xfrm>
                <a:off x="1226771" y="2616259"/>
                <a:ext cx="4478181" cy="88546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6000"/>
              </a:p>
            </p:txBody>
          </p:sp>
        </mc:Choice>
        <mc:Fallback xmlns="">
          <p:sp>
            <p:nvSpPr>
              <p:cNvPr id="48" name="Button Color - Down">
                <a:extLst>
                  <a:ext uri="{FF2B5EF4-FFF2-40B4-BE49-F238E27FC236}">
                    <a16:creationId xmlns:a16="http://schemas.microsoft.com/office/drawing/2014/main" id="{077876E7-F6BA-4B81-B1E1-E98F8991A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71" y="2616259"/>
                <a:ext cx="4478181" cy="8854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396B1516-18B2-43F3-AC84-09774401FA16}"/>
                  </a:ext>
                </a:extLst>
              </p:cNvPr>
              <p:cNvSpPr/>
              <p:nvPr/>
            </p:nvSpPr>
            <p:spPr>
              <a:xfrm>
                <a:off x="1393079" y="4030781"/>
                <a:ext cx="3893316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396B1516-18B2-43F3-AC84-09774401F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79" y="4030781"/>
                <a:ext cx="3893316" cy="720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8">
            <a:extLst>
              <a:ext uri="{FF2B5EF4-FFF2-40B4-BE49-F238E27FC236}">
                <a16:creationId xmlns:a16="http://schemas.microsoft.com/office/drawing/2014/main" id="{2184F20C-28A7-4D42-AD66-F9BDF4798E8F}"/>
              </a:ext>
            </a:extLst>
          </p:cNvPr>
          <p:cNvGrpSpPr/>
          <p:nvPr/>
        </p:nvGrpSpPr>
        <p:grpSpPr>
          <a:xfrm rot="5400000">
            <a:off x="7744578" y="3078781"/>
            <a:ext cx="2174847" cy="569813"/>
            <a:chOff x="6047315" y="2452778"/>
            <a:chExt cx="1381126" cy="361857"/>
          </a:xfrm>
        </p:grpSpPr>
        <p:cxnSp>
          <p:nvCxnSpPr>
            <p:cNvPr id="40" name="Прямая соединительная линия 11">
              <a:extLst>
                <a:ext uri="{FF2B5EF4-FFF2-40B4-BE49-F238E27FC236}">
                  <a16:creationId xmlns:a16="http://schemas.microsoft.com/office/drawing/2014/main" id="{C3677481-7681-4D7C-A074-CFAE841E92F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17502" y="2633707"/>
              <a:ext cx="361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12">
              <a:extLst>
                <a:ext uri="{FF2B5EF4-FFF2-40B4-BE49-F238E27FC236}">
                  <a16:creationId xmlns:a16="http://schemas.microsoft.com/office/drawing/2014/main" id="{C5A566B1-85FE-4398-97C5-D2445E5DE92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02898" y="2634942"/>
              <a:ext cx="15872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13">
              <a:extLst>
                <a:ext uri="{FF2B5EF4-FFF2-40B4-BE49-F238E27FC236}">
                  <a16:creationId xmlns:a16="http://schemas.microsoft.com/office/drawing/2014/main" id="{1A744337-7AC1-4B90-840D-73E1B1E23F74}"/>
                </a:ext>
              </a:extLst>
            </p:cNvPr>
            <p:cNvCxnSpPr/>
            <p:nvPr/>
          </p:nvCxnSpPr>
          <p:spPr>
            <a:xfrm rot="16200000">
              <a:off x="7107584" y="2312850"/>
              <a:ext cx="0" cy="641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14">
              <a:extLst>
                <a:ext uri="{FF2B5EF4-FFF2-40B4-BE49-F238E27FC236}">
                  <a16:creationId xmlns:a16="http://schemas.microsoft.com/office/drawing/2014/main" id="{73C9968D-A2E7-45D4-98FA-A9A292F467C8}"/>
                </a:ext>
              </a:extLst>
            </p:cNvPr>
            <p:cNvCxnSpPr/>
            <p:nvPr/>
          </p:nvCxnSpPr>
          <p:spPr>
            <a:xfrm rot="16200000">
              <a:off x="6373282" y="2306411"/>
              <a:ext cx="0" cy="6519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Группа 10">
            <a:extLst>
              <a:ext uri="{FF2B5EF4-FFF2-40B4-BE49-F238E27FC236}">
                <a16:creationId xmlns:a16="http://schemas.microsoft.com/office/drawing/2014/main" id="{3A07F08C-54DC-4F0C-B37F-DA5DFDD0B64F}"/>
              </a:ext>
            </a:extLst>
          </p:cNvPr>
          <p:cNvGrpSpPr/>
          <p:nvPr/>
        </p:nvGrpSpPr>
        <p:grpSpPr>
          <a:xfrm rot="5400000">
            <a:off x="10054188" y="841834"/>
            <a:ext cx="222394" cy="2681895"/>
            <a:chOff x="5454644" y="935496"/>
            <a:chExt cx="141230" cy="1703124"/>
          </a:xfrm>
        </p:grpSpPr>
        <p:cxnSp>
          <p:nvCxnSpPr>
            <p:cNvPr id="45" name="Прямая соединительная линия 22">
              <a:extLst>
                <a:ext uri="{FF2B5EF4-FFF2-40B4-BE49-F238E27FC236}">
                  <a16:creationId xmlns:a16="http://schemas.microsoft.com/office/drawing/2014/main" id="{00AC71D3-AE24-4CBD-B764-0E423727467C}"/>
                </a:ext>
              </a:extLst>
            </p:cNvPr>
            <p:cNvCxnSpPr/>
            <p:nvPr/>
          </p:nvCxnSpPr>
          <p:spPr>
            <a:xfrm flipV="1">
              <a:off x="5593777" y="2110190"/>
              <a:ext cx="0" cy="5284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23">
              <a:extLst>
                <a:ext uri="{FF2B5EF4-FFF2-40B4-BE49-F238E27FC236}">
                  <a16:creationId xmlns:a16="http://schemas.microsoft.com/office/drawing/2014/main" id="{C5DFBCB2-DAD1-4105-96B2-D9127C5B0C98}"/>
                </a:ext>
              </a:extLst>
            </p:cNvPr>
            <p:cNvCxnSpPr/>
            <p:nvPr/>
          </p:nvCxnSpPr>
          <p:spPr>
            <a:xfrm rot="16200000">
              <a:off x="5101672" y="1423035"/>
              <a:ext cx="97507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24">
              <a:extLst>
                <a:ext uri="{FF2B5EF4-FFF2-40B4-BE49-F238E27FC236}">
                  <a16:creationId xmlns:a16="http://schemas.microsoft.com/office/drawing/2014/main" id="{DFCA5398-77D0-4F67-902E-2566B6EB970E}"/>
                </a:ext>
              </a:extLst>
            </p:cNvPr>
            <p:cNvCxnSpPr/>
            <p:nvPr/>
          </p:nvCxnSpPr>
          <p:spPr>
            <a:xfrm flipH="1" flipV="1">
              <a:off x="5454644" y="1907038"/>
              <a:ext cx="141230" cy="2081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8044D6-54A4-476F-9487-4A1690378809}"/>
                  </a:ext>
                </a:extLst>
              </p:cNvPr>
              <p:cNvSpPr txBox="1"/>
              <p:nvPr/>
            </p:nvSpPr>
            <p:spPr>
              <a:xfrm>
                <a:off x="11224398" y="2560916"/>
                <a:ext cx="559127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48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3348" i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8044D6-54A4-476F-9487-4A1690378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398" y="2560916"/>
                <a:ext cx="559127" cy="6075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40">
            <a:extLst>
              <a:ext uri="{FF2B5EF4-FFF2-40B4-BE49-F238E27FC236}">
                <a16:creationId xmlns:a16="http://schemas.microsoft.com/office/drawing/2014/main" id="{6EBB169F-47AC-480D-A806-735C2C7D87A3}"/>
              </a:ext>
            </a:extLst>
          </p:cNvPr>
          <p:cNvCxnSpPr/>
          <p:nvPr/>
        </p:nvCxnSpPr>
        <p:spPr>
          <a:xfrm>
            <a:off x="8816524" y="4447564"/>
            <a:ext cx="26698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7" name="Группа 55">
            <a:extLst>
              <a:ext uri="{FF2B5EF4-FFF2-40B4-BE49-F238E27FC236}">
                <a16:creationId xmlns:a16="http://schemas.microsoft.com/office/drawing/2014/main" id="{C23A8758-C3DB-45C3-BFE6-4E40376A320A}"/>
              </a:ext>
            </a:extLst>
          </p:cNvPr>
          <p:cNvGrpSpPr/>
          <p:nvPr/>
        </p:nvGrpSpPr>
        <p:grpSpPr>
          <a:xfrm>
            <a:off x="10794101" y="2271263"/>
            <a:ext cx="1410638" cy="2188594"/>
            <a:chOff x="6466024" y="1489075"/>
            <a:chExt cx="895819" cy="1389856"/>
          </a:xfrm>
        </p:grpSpPr>
        <p:cxnSp>
          <p:nvCxnSpPr>
            <p:cNvPr id="68" name="Прямая соединительная линия 19">
              <a:extLst>
                <a:ext uri="{FF2B5EF4-FFF2-40B4-BE49-F238E27FC236}">
                  <a16:creationId xmlns:a16="http://schemas.microsoft.com/office/drawing/2014/main" id="{F34BDF6A-C0C9-40E7-BF1A-561A750DE6CE}"/>
                </a:ext>
              </a:extLst>
            </p:cNvPr>
            <p:cNvCxnSpPr/>
            <p:nvPr/>
          </p:nvCxnSpPr>
          <p:spPr>
            <a:xfrm>
              <a:off x="6913096" y="1489075"/>
              <a:ext cx="0" cy="196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28">
              <a:extLst>
                <a:ext uri="{FF2B5EF4-FFF2-40B4-BE49-F238E27FC236}">
                  <a16:creationId xmlns:a16="http://schemas.microsoft.com/office/drawing/2014/main" id="{157DC66D-4313-47F1-9EF4-9BE688210183}"/>
                </a:ext>
              </a:extLst>
            </p:cNvPr>
            <p:cNvCxnSpPr/>
            <p:nvPr/>
          </p:nvCxnSpPr>
          <p:spPr>
            <a:xfrm>
              <a:off x="6613944" y="1681163"/>
              <a:ext cx="5941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Группа 26">
              <a:extLst>
                <a:ext uri="{FF2B5EF4-FFF2-40B4-BE49-F238E27FC236}">
                  <a16:creationId xmlns:a16="http://schemas.microsoft.com/office/drawing/2014/main" id="{4234A981-1E64-45F4-A47B-3A72084ED9DC}"/>
                </a:ext>
              </a:extLst>
            </p:cNvPr>
            <p:cNvGrpSpPr/>
            <p:nvPr/>
          </p:nvGrpSpPr>
          <p:grpSpPr>
            <a:xfrm>
              <a:off x="6466024" y="1674022"/>
              <a:ext cx="303765" cy="1007581"/>
              <a:chOff x="6466024" y="1688309"/>
              <a:chExt cx="303765" cy="1007581"/>
            </a:xfrm>
          </p:grpSpPr>
          <p:cxnSp>
            <p:nvCxnSpPr>
              <p:cNvPr id="90" name="Прямая соединительная линия 27">
                <a:extLst>
                  <a:ext uri="{FF2B5EF4-FFF2-40B4-BE49-F238E27FC236}">
                    <a16:creationId xmlns:a16="http://schemas.microsoft.com/office/drawing/2014/main" id="{85F889AC-3BDB-48C4-BC21-FA76F2AAAFD9}"/>
                  </a:ext>
                </a:extLst>
              </p:cNvPr>
              <p:cNvCxnSpPr/>
              <p:nvPr/>
            </p:nvCxnSpPr>
            <p:spPr>
              <a:xfrm>
                <a:off x="6620258" y="1688309"/>
                <a:ext cx="0" cy="24828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1" name="Группа 30">
                <a:extLst>
                  <a:ext uri="{FF2B5EF4-FFF2-40B4-BE49-F238E27FC236}">
                    <a16:creationId xmlns:a16="http://schemas.microsoft.com/office/drawing/2014/main" id="{F217C35B-38FA-41EA-A96B-B2EB726EDCFE}"/>
                  </a:ext>
                </a:extLst>
              </p:cNvPr>
              <p:cNvGrpSpPr/>
              <p:nvPr/>
            </p:nvGrpSpPr>
            <p:grpSpPr>
              <a:xfrm rot="5400000">
                <a:off x="6368669" y="2041207"/>
                <a:ext cx="498475" cy="303765"/>
                <a:chOff x="7008111" y="1384692"/>
                <a:chExt cx="498475" cy="303765"/>
              </a:xfrm>
            </p:grpSpPr>
            <p:sp>
              <p:nvSpPr>
                <p:cNvPr id="93" name="Прямоугольник 32">
                  <a:extLst>
                    <a:ext uri="{FF2B5EF4-FFF2-40B4-BE49-F238E27FC236}">
                      <a16:creationId xmlns:a16="http://schemas.microsoft.com/office/drawing/2014/main" id="{ADAFC2D8-4FD9-4B24-AB62-0CA802FDC886}"/>
                    </a:ext>
                  </a:extLst>
                </p:cNvPr>
                <p:cNvSpPr/>
                <p:nvPr/>
              </p:nvSpPr>
              <p:spPr>
                <a:xfrm>
                  <a:off x="7008111" y="1446472"/>
                  <a:ext cx="498475" cy="18415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307B4EDF-A766-4EA5-957F-F5B8510ED21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081752" y="1417023"/>
                      <a:ext cx="303765" cy="2391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9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9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89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890" baseline="-2500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307B4EDF-A766-4EA5-957F-F5B8510ED2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7081752" y="1417023"/>
                      <a:ext cx="303765" cy="239103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2" name="Прямая соединительная линия 46">
                <a:extLst>
                  <a:ext uri="{FF2B5EF4-FFF2-40B4-BE49-F238E27FC236}">
                    <a16:creationId xmlns:a16="http://schemas.microsoft.com/office/drawing/2014/main" id="{D59822A1-4CB5-48F0-83B2-CA1C7659E7E4}"/>
                  </a:ext>
                </a:extLst>
              </p:cNvPr>
              <p:cNvCxnSpPr/>
              <p:nvPr/>
            </p:nvCxnSpPr>
            <p:spPr>
              <a:xfrm>
                <a:off x="6620258" y="2447609"/>
                <a:ext cx="0" cy="24828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Группа 39">
              <a:extLst>
                <a:ext uri="{FF2B5EF4-FFF2-40B4-BE49-F238E27FC236}">
                  <a16:creationId xmlns:a16="http://schemas.microsoft.com/office/drawing/2014/main" id="{11616750-9AE4-4476-9375-5168768C2B59}"/>
                </a:ext>
              </a:extLst>
            </p:cNvPr>
            <p:cNvGrpSpPr/>
            <p:nvPr/>
          </p:nvGrpSpPr>
          <p:grpSpPr>
            <a:xfrm>
              <a:off x="7054535" y="1674022"/>
              <a:ext cx="307308" cy="1007581"/>
              <a:chOff x="7054535" y="1688309"/>
              <a:chExt cx="307308" cy="1007581"/>
            </a:xfrm>
          </p:grpSpPr>
          <p:grpSp>
            <p:nvGrpSpPr>
              <p:cNvPr id="80" name="Группа 4">
                <a:extLst>
                  <a:ext uri="{FF2B5EF4-FFF2-40B4-BE49-F238E27FC236}">
                    <a16:creationId xmlns:a16="http://schemas.microsoft.com/office/drawing/2014/main" id="{E1D088B3-364A-4147-A180-0AD2CF96A7AA}"/>
                  </a:ext>
                </a:extLst>
              </p:cNvPr>
              <p:cNvGrpSpPr/>
              <p:nvPr/>
            </p:nvGrpSpPr>
            <p:grpSpPr>
              <a:xfrm rot="5400000">
                <a:off x="6958951" y="2039435"/>
                <a:ext cx="498475" cy="307308"/>
                <a:chOff x="7008111" y="1381163"/>
                <a:chExt cx="498475" cy="307308"/>
              </a:xfrm>
            </p:grpSpPr>
            <p:sp>
              <p:nvSpPr>
                <p:cNvPr id="88" name="Прямоугольник 25">
                  <a:extLst>
                    <a:ext uri="{FF2B5EF4-FFF2-40B4-BE49-F238E27FC236}">
                      <a16:creationId xmlns:a16="http://schemas.microsoft.com/office/drawing/2014/main" id="{D41DC9AA-8DF5-4AC9-857A-293F50AC6423}"/>
                    </a:ext>
                  </a:extLst>
                </p:cNvPr>
                <p:cNvSpPr/>
                <p:nvPr/>
              </p:nvSpPr>
              <p:spPr>
                <a:xfrm>
                  <a:off x="7008111" y="1446472"/>
                  <a:ext cx="498475" cy="18415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B044BD6-D32D-49FE-AC23-9236F10D85A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079981" y="1415265"/>
                      <a:ext cx="307308" cy="2391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9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9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9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1890" baseline="-2500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B044BD6-D32D-49FE-AC23-9236F10D85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7079981" y="1415265"/>
                      <a:ext cx="307308" cy="239103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1" name="Прямая соединительная линия 45">
                <a:extLst>
                  <a:ext uri="{FF2B5EF4-FFF2-40B4-BE49-F238E27FC236}">
                    <a16:creationId xmlns:a16="http://schemas.microsoft.com/office/drawing/2014/main" id="{D7609372-7441-409A-A3BD-F11776011285}"/>
                  </a:ext>
                </a:extLst>
              </p:cNvPr>
              <p:cNvCxnSpPr/>
              <p:nvPr/>
            </p:nvCxnSpPr>
            <p:spPr>
              <a:xfrm>
                <a:off x="7206838" y="1688309"/>
                <a:ext cx="0" cy="24828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47">
                <a:extLst>
                  <a:ext uri="{FF2B5EF4-FFF2-40B4-BE49-F238E27FC236}">
                    <a16:creationId xmlns:a16="http://schemas.microsoft.com/office/drawing/2014/main" id="{965E7D85-902D-4D52-99E6-72BD92CBADF7}"/>
                  </a:ext>
                </a:extLst>
              </p:cNvPr>
              <p:cNvCxnSpPr/>
              <p:nvPr/>
            </p:nvCxnSpPr>
            <p:spPr>
              <a:xfrm>
                <a:off x="7206838" y="2447609"/>
                <a:ext cx="0" cy="24828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Прямая соединительная линия 51">
              <a:extLst>
                <a:ext uri="{FF2B5EF4-FFF2-40B4-BE49-F238E27FC236}">
                  <a16:creationId xmlns:a16="http://schemas.microsoft.com/office/drawing/2014/main" id="{D49759A6-7B9C-4492-A86F-5DE2E30F43CB}"/>
                </a:ext>
              </a:extLst>
            </p:cNvPr>
            <p:cNvCxnSpPr/>
            <p:nvPr/>
          </p:nvCxnSpPr>
          <p:spPr>
            <a:xfrm>
              <a:off x="6913096" y="2682081"/>
              <a:ext cx="0" cy="196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52">
              <a:extLst>
                <a:ext uri="{FF2B5EF4-FFF2-40B4-BE49-F238E27FC236}">
                  <a16:creationId xmlns:a16="http://schemas.microsoft.com/office/drawing/2014/main" id="{FDD0B6CA-4107-4825-BAEA-DAD000374C1C}"/>
                </a:ext>
              </a:extLst>
            </p:cNvPr>
            <p:cNvCxnSpPr/>
            <p:nvPr/>
          </p:nvCxnSpPr>
          <p:spPr>
            <a:xfrm>
              <a:off x="6613944" y="2671763"/>
              <a:ext cx="5941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9BE9893-FCF4-458D-8959-753D1B6C15FF}"/>
                  </a:ext>
                </a:extLst>
              </p:cNvPr>
              <p:cNvSpPr txBox="1"/>
              <p:nvPr/>
            </p:nvSpPr>
            <p:spPr>
              <a:xfrm>
                <a:off x="11229570" y="3569604"/>
                <a:ext cx="576120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48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3348" i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9BE9893-FCF4-458D-8959-753D1B6C1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70" y="3569604"/>
                <a:ext cx="576120" cy="60753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Овал 95">
            <a:extLst>
              <a:ext uri="{FF2B5EF4-FFF2-40B4-BE49-F238E27FC236}">
                <a16:creationId xmlns:a16="http://schemas.microsoft.com/office/drawing/2014/main" id="{C4EF410D-BB16-40B8-9BD2-49295092293F}"/>
              </a:ext>
            </a:extLst>
          </p:cNvPr>
          <p:cNvSpPr/>
          <p:nvPr/>
        </p:nvSpPr>
        <p:spPr>
          <a:xfrm>
            <a:off x="11456294" y="2531226"/>
            <a:ext cx="85033" cy="85033"/>
          </a:xfrm>
          <a:prstGeom prst="ellipse">
            <a:avLst/>
          </a:prstGeom>
          <a:solidFill>
            <a:srgbClr val="FFDC5A"/>
          </a:solidFill>
          <a:ln>
            <a:solidFill>
              <a:srgbClr val="FFDC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48">
              <a:solidFill>
                <a:schemeClr val="bg1"/>
              </a:solidFill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C6DC63B3-11E6-4F94-A514-1718BEB13AFE}"/>
              </a:ext>
            </a:extLst>
          </p:cNvPr>
          <p:cNvSpPr/>
          <p:nvPr/>
        </p:nvSpPr>
        <p:spPr>
          <a:xfrm>
            <a:off x="11455582" y="4094658"/>
            <a:ext cx="85033" cy="85033"/>
          </a:xfrm>
          <a:prstGeom prst="ellipse">
            <a:avLst/>
          </a:prstGeom>
          <a:solidFill>
            <a:srgbClr val="FFDC5A"/>
          </a:solidFill>
          <a:ln>
            <a:solidFill>
              <a:srgbClr val="FFDC5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48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221F346-C65E-4B25-AFD0-767C4FC443FB}"/>
              </a:ext>
            </a:extLst>
          </p:cNvPr>
          <p:cNvSpPr txBox="1"/>
          <p:nvPr/>
        </p:nvSpPr>
        <p:spPr>
          <a:xfrm>
            <a:off x="12232941" y="1905523"/>
            <a:ext cx="777905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5" dirty="0" err="1" smtClean="0">
                <a:solidFill>
                  <a:srgbClr val="FFDC5A"/>
                </a:solidFill>
              </a:rPr>
              <a:t>узел</a:t>
            </a:r>
            <a:r>
              <a:rPr lang="uk-UA" sz="2205" dirty="0" smtClean="0">
                <a:solidFill>
                  <a:srgbClr val="FFDC5A"/>
                </a:solidFill>
              </a:rPr>
              <a:t> </a:t>
            </a:r>
            <a:endParaRPr lang="uk-UA" sz="2205" dirty="0">
              <a:solidFill>
                <a:srgbClr val="FFDC5A"/>
              </a:solidFill>
            </a:endParaRPr>
          </a:p>
        </p:txBody>
      </p:sp>
      <p:cxnSp>
        <p:nvCxnSpPr>
          <p:cNvPr id="99" name="Скругленная соединительная линия 78">
            <a:extLst>
              <a:ext uri="{FF2B5EF4-FFF2-40B4-BE49-F238E27FC236}">
                <a16:creationId xmlns:a16="http://schemas.microsoft.com/office/drawing/2014/main" id="{09C39491-7EF2-41DB-B51A-48754424D419}"/>
              </a:ext>
            </a:extLst>
          </p:cNvPr>
          <p:cNvCxnSpPr>
            <a:endCxn id="96" idx="0"/>
          </p:cNvCxnSpPr>
          <p:nvPr/>
        </p:nvCxnSpPr>
        <p:spPr>
          <a:xfrm rot="10800000" flipV="1">
            <a:off x="11498812" y="2165020"/>
            <a:ext cx="847463" cy="366205"/>
          </a:xfrm>
          <a:prstGeom prst="curvedConnector2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EF44CDE-5E9E-4926-8A1C-5CA2A16D0B71}"/>
              </a:ext>
            </a:extLst>
          </p:cNvPr>
          <p:cNvSpPr txBox="1"/>
          <p:nvPr/>
        </p:nvSpPr>
        <p:spPr>
          <a:xfrm>
            <a:off x="12232941" y="4086976"/>
            <a:ext cx="777905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5" dirty="0" err="1" smtClean="0">
                <a:solidFill>
                  <a:srgbClr val="FFDC5A"/>
                </a:solidFill>
              </a:rPr>
              <a:t>узел</a:t>
            </a:r>
            <a:r>
              <a:rPr lang="uk-UA" sz="2205" dirty="0" smtClean="0">
                <a:solidFill>
                  <a:srgbClr val="FFDC5A"/>
                </a:solidFill>
              </a:rPr>
              <a:t> </a:t>
            </a:r>
            <a:endParaRPr lang="uk-UA" sz="2205" dirty="0">
              <a:solidFill>
                <a:srgbClr val="FFDC5A"/>
              </a:solidFill>
            </a:endParaRPr>
          </a:p>
        </p:txBody>
      </p:sp>
      <p:cxnSp>
        <p:nvCxnSpPr>
          <p:cNvPr id="101" name="Скругленная соединительная линия 83">
            <a:extLst>
              <a:ext uri="{FF2B5EF4-FFF2-40B4-BE49-F238E27FC236}">
                <a16:creationId xmlns:a16="http://schemas.microsoft.com/office/drawing/2014/main" id="{A2553CA8-213C-4EA3-80EC-635A3DD6B97B}"/>
              </a:ext>
            </a:extLst>
          </p:cNvPr>
          <p:cNvCxnSpPr>
            <a:endCxn id="97" idx="3"/>
          </p:cNvCxnSpPr>
          <p:nvPr/>
        </p:nvCxnSpPr>
        <p:spPr>
          <a:xfrm rot="10800000">
            <a:off x="11468037" y="4167241"/>
            <a:ext cx="878242" cy="179233"/>
          </a:xfrm>
          <a:prstGeom prst="curvedConnector2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9F795BC-D512-4818-AFC4-C0ACD3DE2A0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0" t="54796" r="3923" b="15340"/>
          <a:stretch/>
        </p:blipFill>
        <p:spPr>
          <a:xfrm>
            <a:off x="7702299" y="4826855"/>
            <a:ext cx="6084448" cy="2418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Button Color - Down">
                <a:extLst>
                  <a:ext uri="{FF2B5EF4-FFF2-40B4-BE49-F238E27FC236}">
                    <a16:creationId xmlns:a16="http://schemas.microsoft.com/office/drawing/2014/main" id="{0191F497-E5EF-4CD6-848F-0A27F95625E8}"/>
                  </a:ext>
                </a:extLst>
              </p:cNvPr>
              <p:cNvSpPr/>
              <p:nvPr/>
            </p:nvSpPr>
            <p:spPr>
              <a:xfrm>
                <a:off x="1393079" y="5035835"/>
                <a:ext cx="3893316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Button Color - Down">
                <a:extLst>
                  <a:ext uri="{FF2B5EF4-FFF2-40B4-BE49-F238E27FC236}">
                    <a16:creationId xmlns:a16="http://schemas.microsoft.com/office/drawing/2014/main" id="{0191F497-E5EF-4CD6-848F-0A27F9562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79" y="5035835"/>
                <a:ext cx="3893316" cy="720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Button Color - Down">
                <a:extLst>
                  <a:ext uri="{FF2B5EF4-FFF2-40B4-BE49-F238E27FC236}">
                    <a16:creationId xmlns:a16="http://schemas.microsoft.com/office/drawing/2014/main" id="{52E8EC99-3074-45AF-A552-8B0B5BBE4274}"/>
                  </a:ext>
                </a:extLst>
              </p:cNvPr>
              <p:cNvSpPr/>
              <p:nvPr/>
            </p:nvSpPr>
            <p:spPr>
              <a:xfrm>
                <a:off x="1393079" y="6124509"/>
                <a:ext cx="3893316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" name="Button Color - Down">
                <a:extLst>
                  <a:ext uri="{FF2B5EF4-FFF2-40B4-BE49-F238E27FC236}">
                    <a16:creationId xmlns:a16="http://schemas.microsoft.com/office/drawing/2014/main" id="{52E8EC99-3074-45AF-A552-8B0B5BBE4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79" y="6124509"/>
                <a:ext cx="3893316" cy="720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Button Color - Down">
                <a:extLst>
                  <a:ext uri="{FF2B5EF4-FFF2-40B4-BE49-F238E27FC236}">
                    <a16:creationId xmlns:a16="http://schemas.microsoft.com/office/drawing/2014/main" id="{54419FC7-4703-4B7B-9639-34C2915F5E94}"/>
                  </a:ext>
                </a:extLst>
              </p:cNvPr>
              <p:cNvSpPr/>
              <p:nvPr/>
            </p:nvSpPr>
            <p:spPr>
              <a:xfrm>
                <a:off x="1393079" y="7058281"/>
                <a:ext cx="3893316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" name="Button Color - Down">
                <a:extLst>
                  <a:ext uri="{FF2B5EF4-FFF2-40B4-BE49-F238E27FC236}">
                    <a16:creationId xmlns:a16="http://schemas.microsoft.com/office/drawing/2014/main" id="{54419FC7-4703-4B7B-9639-34C2915F5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79" y="7058281"/>
                <a:ext cx="3893316" cy="720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7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4" grpId="0" animBg="1"/>
      <p:bldP spid="65" grpId="0"/>
      <p:bldP spid="95" grpId="0"/>
      <p:bldP spid="96" grpId="0" animBg="1"/>
      <p:bldP spid="97" grpId="0" animBg="1"/>
      <p:bldP spid="98" grpId="0"/>
      <p:bldP spid="100" grpId="0"/>
      <p:bldP spid="104" grpId="0" animBg="1"/>
      <p:bldP spid="105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C78FF86-4B96-48F4-8FCE-271D0AC7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0"/>
          <a:stretch/>
        </p:blipFill>
        <p:spPr>
          <a:xfrm>
            <a:off x="6892629" y="750769"/>
            <a:ext cx="7506966" cy="734865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8857505" cy="71689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Параллельное</a:t>
            </a:r>
            <a:r>
              <a:rPr lang="uk-UA" sz="3600" dirty="0">
                <a:solidFill>
                  <a:prstClr val="whit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соединение проводников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977606" y="1221661"/>
            <a:ext cx="5652032" cy="115030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2400" b="1" kern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Свойства параллельного соединения проводников</a:t>
            </a:r>
            <a:endParaRPr lang="uk-UA" sz="2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4" name="Группа 7">
            <a:extLst>
              <a:ext uri="{FF2B5EF4-FFF2-40B4-BE49-F238E27FC236}">
                <a16:creationId xmlns:a16="http://schemas.microsoft.com/office/drawing/2014/main" id="{A05CAFDF-DC79-404D-9F41-3A695008BE96}"/>
              </a:ext>
            </a:extLst>
          </p:cNvPr>
          <p:cNvGrpSpPr/>
          <p:nvPr/>
        </p:nvGrpSpPr>
        <p:grpSpPr>
          <a:xfrm>
            <a:off x="8545612" y="2060157"/>
            <a:ext cx="3789324" cy="2388273"/>
            <a:chOff x="5407373" y="1362270"/>
            <a:chExt cx="2406392" cy="1516661"/>
          </a:xfrm>
        </p:grpSpPr>
        <p:grpSp>
          <p:nvGrpSpPr>
            <p:cNvPr id="145" name="Группа 8">
              <a:extLst>
                <a:ext uri="{FF2B5EF4-FFF2-40B4-BE49-F238E27FC236}">
                  <a16:creationId xmlns:a16="http://schemas.microsoft.com/office/drawing/2014/main" id="{58CCD693-C009-46B4-8B15-A031512C4B8B}"/>
                </a:ext>
              </a:extLst>
            </p:cNvPr>
            <p:cNvGrpSpPr/>
            <p:nvPr/>
          </p:nvGrpSpPr>
          <p:grpSpPr>
            <a:xfrm rot="5400000">
              <a:off x="4897740" y="2001884"/>
              <a:ext cx="1381126" cy="361860"/>
              <a:chOff x="6047315" y="2452777"/>
              <a:chExt cx="1381126" cy="361860"/>
            </a:xfrm>
          </p:grpSpPr>
          <p:cxnSp>
            <p:nvCxnSpPr>
              <p:cNvPr id="182" name="Прямая соединительная линия 11">
                <a:extLst>
                  <a:ext uri="{FF2B5EF4-FFF2-40B4-BE49-F238E27FC236}">
                    <a16:creationId xmlns:a16="http://schemas.microsoft.com/office/drawing/2014/main" id="{732A5C8C-DDDB-4232-95A1-AE052EECDDD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517501" y="2633707"/>
                <a:ext cx="3618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2">
                <a:extLst>
                  <a:ext uri="{FF2B5EF4-FFF2-40B4-BE49-F238E27FC236}">
                    <a16:creationId xmlns:a16="http://schemas.microsoft.com/office/drawing/2014/main" id="{82BC4C52-508F-48C8-9787-2201CA123C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697552" y="2637693"/>
                <a:ext cx="1738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3">
                <a:extLst>
                  <a:ext uri="{FF2B5EF4-FFF2-40B4-BE49-F238E27FC236}">
                    <a16:creationId xmlns:a16="http://schemas.microsoft.com/office/drawing/2014/main" id="{E546DE0E-9225-45BF-9354-E88996AE81BC}"/>
                  </a:ext>
                </a:extLst>
              </p:cNvPr>
              <p:cNvCxnSpPr/>
              <p:nvPr/>
            </p:nvCxnSpPr>
            <p:spPr>
              <a:xfrm rot="16200000">
                <a:off x="7107584" y="2312850"/>
                <a:ext cx="0" cy="64171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4">
                <a:extLst>
                  <a:ext uri="{FF2B5EF4-FFF2-40B4-BE49-F238E27FC236}">
                    <a16:creationId xmlns:a16="http://schemas.microsoft.com/office/drawing/2014/main" id="{275B55A0-35A3-4879-9918-BF817095FBF0}"/>
                  </a:ext>
                </a:extLst>
              </p:cNvPr>
              <p:cNvCxnSpPr/>
              <p:nvPr/>
            </p:nvCxnSpPr>
            <p:spPr>
              <a:xfrm rot="16200000">
                <a:off x="6373282" y="2306411"/>
                <a:ext cx="0" cy="6519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Группа 10">
              <a:extLst>
                <a:ext uri="{FF2B5EF4-FFF2-40B4-BE49-F238E27FC236}">
                  <a16:creationId xmlns:a16="http://schemas.microsoft.com/office/drawing/2014/main" id="{CBFBEFEB-68D5-4437-97D3-100B2F28ED66}"/>
                </a:ext>
              </a:extLst>
            </p:cNvPr>
            <p:cNvGrpSpPr/>
            <p:nvPr/>
          </p:nvGrpSpPr>
          <p:grpSpPr>
            <a:xfrm rot="5400000">
              <a:off x="6364448" y="581323"/>
              <a:ext cx="141230" cy="1703124"/>
              <a:chOff x="5454644" y="935496"/>
              <a:chExt cx="141230" cy="1703124"/>
            </a:xfrm>
          </p:grpSpPr>
          <p:cxnSp>
            <p:nvCxnSpPr>
              <p:cNvPr id="179" name="Прямая соединительная линия 22">
                <a:extLst>
                  <a:ext uri="{FF2B5EF4-FFF2-40B4-BE49-F238E27FC236}">
                    <a16:creationId xmlns:a16="http://schemas.microsoft.com/office/drawing/2014/main" id="{2D8814BC-9E04-4758-9A5A-4C44D3C624E1}"/>
                  </a:ext>
                </a:extLst>
              </p:cNvPr>
              <p:cNvCxnSpPr/>
              <p:nvPr/>
            </p:nvCxnSpPr>
            <p:spPr>
              <a:xfrm flipV="1">
                <a:off x="5593777" y="2110190"/>
                <a:ext cx="0" cy="5284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23">
                <a:extLst>
                  <a:ext uri="{FF2B5EF4-FFF2-40B4-BE49-F238E27FC236}">
                    <a16:creationId xmlns:a16="http://schemas.microsoft.com/office/drawing/2014/main" id="{0639A47D-6A72-41F7-A788-A2093339EC4C}"/>
                  </a:ext>
                </a:extLst>
              </p:cNvPr>
              <p:cNvCxnSpPr/>
              <p:nvPr/>
            </p:nvCxnSpPr>
            <p:spPr>
              <a:xfrm rot="16200000">
                <a:off x="5101672" y="1423035"/>
                <a:ext cx="97507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24">
                <a:extLst>
                  <a:ext uri="{FF2B5EF4-FFF2-40B4-BE49-F238E27FC236}">
                    <a16:creationId xmlns:a16="http://schemas.microsoft.com/office/drawing/2014/main" id="{AA49B5A3-64D6-41F1-B141-BF1A96C9FE5C}"/>
                  </a:ext>
                </a:extLst>
              </p:cNvPr>
              <p:cNvCxnSpPr/>
              <p:nvPr/>
            </p:nvCxnSpPr>
            <p:spPr>
              <a:xfrm flipH="1" flipV="1">
                <a:off x="5454644" y="1907038"/>
                <a:ext cx="141230" cy="2081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35ABA7B-CBE6-468A-8440-A536B368789A}"/>
                    </a:ext>
                  </a:extLst>
                </p:cNvPr>
                <p:cNvSpPr txBox="1"/>
                <p:nvPr/>
              </p:nvSpPr>
              <p:spPr>
                <a:xfrm>
                  <a:off x="7107583" y="1673017"/>
                  <a:ext cx="355071" cy="3858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48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3348" i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35ABA7B-CBE6-468A-8440-A536B3687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583" y="1673017"/>
                  <a:ext cx="355071" cy="38581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Прямая соединительная линия 40">
              <a:extLst>
                <a:ext uri="{FF2B5EF4-FFF2-40B4-BE49-F238E27FC236}">
                  <a16:creationId xmlns:a16="http://schemas.microsoft.com/office/drawing/2014/main" id="{C5CB2AE1-FD9B-42C1-BBD3-20BF9EF4E415}"/>
                </a:ext>
              </a:extLst>
            </p:cNvPr>
            <p:cNvCxnSpPr/>
            <p:nvPr/>
          </p:nvCxnSpPr>
          <p:spPr>
            <a:xfrm>
              <a:off x="5578475" y="2871124"/>
              <a:ext cx="16954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9" name="Группа 55">
              <a:extLst>
                <a:ext uri="{FF2B5EF4-FFF2-40B4-BE49-F238E27FC236}">
                  <a16:creationId xmlns:a16="http://schemas.microsoft.com/office/drawing/2014/main" id="{3719901A-5725-4D27-8398-C2CA67F88738}"/>
                </a:ext>
              </a:extLst>
            </p:cNvPr>
            <p:cNvGrpSpPr/>
            <p:nvPr/>
          </p:nvGrpSpPr>
          <p:grpSpPr>
            <a:xfrm>
              <a:off x="6834319" y="1489075"/>
              <a:ext cx="895832" cy="1389856"/>
              <a:chOff x="6466019" y="1489075"/>
              <a:chExt cx="895832" cy="1389856"/>
            </a:xfrm>
          </p:grpSpPr>
          <p:cxnSp>
            <p:nvCxnSpPr>
              <p:cNvPr id="163" name="Прямая соединительная линия 19">
                <a:extLst>
                  <a:ext uri="{FF2B5EF4-FFF2-40B4-BE49-F238E27FC236}">
                    <a16:creationId xmlns:a16="http://schemas.microsoft.com/office/drawing/2014/main" id="{ACA718C2-99B3-446B-98CD-79DEC4E948BA}"/>
                  </a:ext>
                </a:extLst>
              </p:cNvPr>
              <p:cNvCxnSpPr/>
              <p:nvPr/>
            </p:nvCxnSpPr>
            <p:spPr>
              <a:xfrm>
                <a:off x="6913096" y="1489075"/>
                <a:ext cx="0" cy="1968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28">
                <a:extLst>
                  <a:ext uri="{FF2B5EF4-FFF2-40B4-BE49-F238E27FC236}">
                    <a16:creationId xmlns:a16="http://schemas.microsoft.com/office/drawing/2014/main" id="{F75B3ED1-201D-405D-8D01-E837D9B4C8F1}"/>
                  </a:ext>
                </a:extLst>
              </p:cNvPr>
              <p:cNvCxnSpPr/>
              <p:nvPr/>
            </p:nvCxnSpPr>
            <p:spPr>
              <a:xfrm>
                <a:off x="6613944" y="1681163"/>
                <a:ext cx="5941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5" name="Группа 26">
                <a:extLst>
                  <a:ext uri="{FF2B5EF4-FFF2-40B4-BE49-F238E27FC236}">
                    <a16:creationId xmlns:a16="http://schemas.microsoft.com/office/drawing/2014/main" id="{43580B3C-7B49-4D29-A02E-A6C81823BD26}"/>
                  </a:ext>
                </a:extLst>
              </p:cNvPr>
              <p:cNvGrpSpPr/>
              <p:nvPr/>
            </p:nvGrpSpPr>
            <p:grpSpPr>
              <a:xfrm>
                <a:off x="6466019" y="1674022"/>
                <a:ext cx="303765" cy="1007581"/>
                <a:chOff x="6466019" y="1688309"/>
                <a:chExt cx="303765" cy="1007581"/>
              </a:xfrm>
            </p:grpSpPr>
            <p:cxnSp>
              <p:nvCxnSpPr>
                <p:cNvPr id="174" name="Прямая соединительная линия 27">
                  <a:extLst>
                    <a:ext uri="{FF2B5EF4-FFF2-40B4-BE49-F238E27FC236}">
                      <a16:creationId xmlns:a16="http://schemas.microsoft.com/office/drawing/2014/main" id="{ED269D7D-EDCE-41E3-A369-33B96B7E8E68}"/>
                    </a:ext>
                  </a:extLst>
                </p:cNvPr>
                <p:cNvCxnSpPr/>
                <p:nvPr/>
              </p:nvCxnSpPr>
              <p:spPr>
                <a:xfrm>
                  <a:off x="6620258" y="1688309"/>
                  <a:ext cx="0" cy="2482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75" name="Группа 30">
                  <a:extLst>
                    <a:ext uri="{FF2B5EF4-FFF2-40B4-BE49-F238E27FC236}">
                      <a16:creationId xmlns:a16="http://schemas.microsoft.com/office/drawing/2014/main" id="{05766B9F-7208-419B-866A-12B5CDCDF37D}"/>
                    </a:ext>
                  </a:extLst>
                </p:cNvPr>
                <p:cNvGrpSpPr/>
                <p:nvPr/>
              </p:nvGrpSpPr>
              <p:grpSpPr>
                <a:xfrm rot="5400000">
                  <a:off x="6368664" y="2041207"/>
                  <a:ext cx="498475" cy="303765"/>
                  <a:chOff x="7008111" y="1384697"/>
                  <a:chExt cx="498475" cy="303765"/>
                </a:xfrm>
              </p:grpSpPr>
              <p:sp>
                <p:nvSpPr>
                  <p:cNvPr id="177" name="Прямоугольник 32">
                    <a:extLst>
                      <a:ext uri="{FF2B5EF4-FFF2-40B4-BE49-F238E27FC236}">
                        <a16:creationId xmlns:a16="http://schemas.microsoft.com/office/drawing/2014/main" id="{23D7B44A-C632-46F8-BF0D-C8825E4DAA43}"/>
                      </a:ext>
                    </a:extLst>
                  </p:cNvPr>
                  <p:cNvSpPr/>
                  <p:nvPr/>
                </p:nvSpPr>
                <p:spPr>
                  <a:xfrm>
                    <a:off x="7008111" y="1446472"/>
                    <a:ext cx="498475" cy="184150"/>
                  </a:xfrm>
                  <a:prstGeom prst="rect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8" name="TextBox 177">
                        <a:extLst>
                          <a:ext uri="{FF2B5EF4-FFF2-40B4-BE49-F238E27FC236}">
                            <a16:creationId xmlns:a16="http://schemas.microsoft.com/office/drawing/2014/main" id="{9075ED2B-9E5E-4DB9-ADD9-408E596117AA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7081752" y="1417028"/>
                        <a:ext cx="303765" cy="23910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890" baseline="-250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8" name="TextBox 177">
                        <a:extLst>
                          <a:ext uri="{FF2B5EF4-FFF2-40B4-BE49-F238E27FC236}">
                            <a16:creationId xmlns:a16="http://schemas.microsoft.com/office/drawing/2014/main" id="{9075ED2B-9E5E-4DB9-ADD9-408E596117A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7081752" y="1417028"/>
                        <a:ext cx="303765" cy="239103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uk-U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76" name="Прямая соединительная линия 46">
                  <a:extLst>
                    <a:ext uri="{FF2B5EF4-FFF2-40B4-BE49-F238E27FC236}">
                      <a16:creationId xmlns:a16="http://schemas.microsoft.com/office/drawing/2014/main" id="{191B6401-7285-415F-B794-1729EF4EF71D}"/>
                    </a:ext>
                  </a:extLst>
                </p:cNvPr>
                <p:cNvCxnSpPr/>
                <p:nvPr/>
              </p:nvCxnSpPr>
              <p:spPr>
                <a:xfrm>
                  <a:off x="6620258" y="2447609"/>
                  <a:ext cx="0" cy="2482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Группа 39">
                <a:extLst>
                  <a:ext uri="{FF2B5EF4-FFF2-40B4-BE49-F238E27FC236}">
                    <a16:creationId xmlns:a16="http://schemas.microsoft.com/office/drawing/2014/main" id="{11B3038A-D1C3-4678-BCA0-C3F9EE0E1548}"/>
                  </a:ext>
                </a:extLst>
              </p:cNvPr>
              <p:cNvGrpSpPr/>
              <p:nvPr/>
            </p:nvGrpSpPr>
            <p:grpSpPr>
              <a:xfrm>
                <a:off x="7054543" y="1674022"/>
                <a:ext cx="307308" cy="1007581"/>
                <a:chOff x="7054543" y="1688309"/>
                <a:chExt cx="307308" cy="1007581"/>
              </a:xfrm>
            </p:grpSpPr>
            <p:grpSp>
              <p:nvGrpSpPr>
                <p:cNvPr id="169" name="Группа 4">
                  <a:extLst>
                    <a:ext uri="{FF2B5EF4-FFF2-40B4-BE49-F238E27FC236}">
                      <a16:creationId xmlns:a16="http://schemas.microsoft.com/office/drawing/2014/main" id="{7D46391E-13D9-4B8A-BF14-662862F6958C}"/>
                    </a:ext>
                  </a:extLst>
                </p:cNvPr>
                <p:cNvGrpSpPr/>
                <p:nvPr/>
              </p:nvGrpSpPr>
              <p:grpSpPr>
                <a:xfrm rot="5400000">
                  <a:off x="6958959" y="2039435"/>
                  <a:ext cx="498475" cy="307308"/>
                  <a:chOff x="7008111" y="1381155"/>
                  <a:chExt cx="498475" cy="307308"/>
                </a:xfrm>
              </p:grpSpPr>
              <p:sp>
                <p:nvSpPr>
                  <p:cNvPr id="172" name="Прямоугольник 25">
                    <a:extLst>
                      <a:ext uri="{FF2B5EF4-FFF2-40B4-BE49-F238E27FC236}">
                        <a16:creationId xmlns:a16="http://schemas.microsoft.com/office/drawing/2014/main" id="{C3577C17-A312-4164-AD9F-088AB1FC6EB0}"/>
                      </a:ext>
                    </a:extLst>
                  </p:cNvPr>
                  <p:cNvSpPr/>
                  <p:nvPr/>
                </p:nvSpPr>
                <p:spPr>
                  <a:xfrm>
                    <a:off x="7008111" y="1446472"/>
                    <a:ext cx="498475" cy="184150"/>
                  </a:xfrm>
                  <a:prstGeom prst="rect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3" name="TextBox 172">
                        <a:extLst>
                          <a:ext uri="{FF2B5EF4-FFF2-40B4-BE49-F238E27FC236}">
                            <a16:creationId xmlns:a16="http://schemas.microsoft.com/office/drawing/2014/main" id="{E96EDBC6-BFEF-4A11-A70A-071ED8A26958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7079981" y="1415257"/>
                        <a:ext cx="307308" cy="23910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9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890" baseline="-2500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3" name="TextBox 172">
                        <a:extLst>
                          <a:ext uri="{FF2B5EF4-FFF2-40B4-BE49-F238E27FC236}">
                            <a16:creationId xmlns:a16="http://schemas.microsoft.com/office/drawing/2014/main" id="{E96EDBC6-BFEF-4A11-A70A-071ED8A2695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7079981" y="1415257"/>
                        <a:ext cx="307308" cy="239103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uk-UA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70" name="Прямая соединительная линия 45">
                  <a:extLst>
                    <a:ext uri="{FF2B5EF4-FFF2-40B4-BE49-F238E27FC236}">
                      <a16:creationId xmlns:a16="http://schemas.microsoft.com/office/drawing/2014/main" id="{A3957F0C-2723-4BD7-A698-CBA76E14E8A9}"/>
                    </a:ext>
                  </a:extLst>
                </p:cNvPr>
                <p:cNvCxnSpPr/>
                <p:nvPr/>
              </p:nvCxnSpPr>
              <p:spPr>
                <a:xfrm>
                  <a:off x="7206838" y="1688309"/>
                  <a:ext cx="0" cy="2482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47">
                  <a:extLst>
                    <a:ext uri="{FF2B5EF4-FFF2-40B4-BE49-F238E27FC236}">
                      <a16:creationId xmlns:a16="http://schemas.microsoft.com/office/drawing/2014/main" id="{FCF70FD1-5FD9-4FFB-9DB8-DA897B872A94}"/>
                    </a:ext>
                  </a:extLst>
                </p:cNvPr>
                <p:cNvCxnSpPr/>
                <p:nvPr/>
              </p:nvCxnSpPr>
              <p:spPr>
                <a:xfrm>
                  <a:off x="7206838" y="2447609"/>
                  <a:ext cx="0" cy="24828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Прямая соединительная линия 51">
                <a:extLst>
                  <a:ext uri="{FF2B5EF4-FFF2-40B4-BE49-F238E27FC236}">
                    <a16:creationId xmlns:a16="http://schemas.microsoft.com/office/drawing/2014/main" id="{9DB128C2-10FB-48AD-81C0-00E41C29186C}"/>
                  </a:ext>
                </a:extLst>
              </p:cNvPr>
              <p:cNvCxnSpPr/>
              <p:nvPr/>
            </p:nvCxnSpPr>
            <p:spPr>
              <a:xfrm>
                <a:off x="6913096" y="2682081"/>
                <a:ext cx="0" cy="1968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52">
                <a:extLst>
                  <a:ext uri="{FF2B5EF4-FFF2-40B4-BE49-F238E27FC236}">
                    <a16:creationId xmlns:a16="http://schemas.microsoft.com/office/drawing/2014/main" id="{52CF0CD9-ECA6-4CAF-8C4A-F03513432C3E}"/>
                  </a:ext>
                </a:extLst>
              </p:cNvPr>
              <p:cNvCxnSpPr/>
              <p:nvPr/>
            </p:nvCxnSpPr>
            <p:spPr>
              <a:xfrm>
                <a:off x="6613944" y="2671763"/>
                <a:ext cx="5941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2F003D2-A4DC-47C7-889F-A0F32251EF9F}"/>
                    </a:ext>
                  </a:extLst>
                </p:cNvPr>
                <p:cNvSpPr txBox="1"/>
                <p:nvPr/>
              </p:nvSpPr>
              <p:spPr>
                <a:xfrm>
                  <a:off x="7108793" y="2320844"/>
                  <a:ext cx="365862" cy="3858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48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sz="3348" i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12F003D2-A4DC-47C7-889F-A0F32251E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93" y="2320844"/>
                  <a:ext cx="365862" cy="38581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DA873EB8-46C5-4B8F-A07E-731F637AFAE0}"/>
                </a:ext>
              </a:extLst>
            </p:cNvPr>
            <p:cNvSpPr/>
            <p:nvPr/>
          </p:nvSpPr>
          <p:spPr>
            <a:xfrm>
              <a:off x="7254848" y="1654163"/>
              <a:ext cx="54000" cy="54000"/>
            </a:xfrm>
            <a:prstGeom prst="ellipse">
              <a:avLst/>
            </a:prstGeom>
            <a:solidFill>
              <a:srgbClr val="FFDC5A"/>
            </a:solidFill>
            <a:ln>
              <a:solidFill>
                <a:srgbClr val="FFDC5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348">
                <a:solidFill>
                  <a:schemeClr val="bg1"/>
                </a:solidFill>
              </a:endParaRPr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A9929FD6-71E8-4DE9-BAE1-2C025B3A3605}"/>
                </a:ext>
              </a:extLst>
            </p:cNvPr>
            <p:cNvSpPr/>
            <p:nvPr/>
          </p:nvSpPr>
          <p:spPr>
            <a:xfrm>
              <a:off x="7254396" y="2647013"/>
              <a:ext cx="54000" cy="54000"/>
            </a:xfrm>
            <a:prstGeom prst="ellipse">
              <a:avLst/>
            </a:prstGeom>
            <a:solidFill>
              <a:srgbClr val="FFDC5A"/>
            </a:solidFill>
            <a:ln>
              <a:solidFill>
                <a:srgbClr val="FFDC5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348">
                <a:solidFill>
                  <a:schemeClr val="bg1"/>
                </a:solidFill>
              </a:endParaRPr>
            </a:p>
          </p:txBody>
        </p:sp>
        <p:cxnSp>
          <p:nvCxnSpPr>
            <p:cNvPr id="153" name="Прямая со стрелкой 3">
              <a:extLst>
                <a:ext uri="{FF2B5EF4-FFF2-40B4-BE49-F238E27FC236}">
                  <a16:creationId xmlns:a16="http://schemas.microsoft.com/office/drawing/2014/main" id="{386D7D4F-2E4E-4A7B-AA6A-9CBC9EA3A7AE}"/>
                </a:ext>
              </a:extLst>
            </p:cNvPr>
            <p:cNvCxnSpPr/>
            <p:nvPr/>
          </p:nvCxnSpPr>
          <p:spPr>
            <a:xfrm>
              <a:off x="7277704" y="1545626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50">
              <a:extLst>
                <a:ext uri="{FF2B5EF4-FFF2-40B4-BE49-F238E27FC236}">
                  <a16:creationId xmlns:a16="http://schemas.microsoft.com/office/drawing/2014/main" id="{06DF8784-443E-40C2-9788-4F85EA3614E4}"/>
                </a:ext>
              </a:extLst>
            </p:cNvPr>
            <p:cNvCxnSpPr/>
            <p:nvPr/>
          </p:nvCxnSpPr>
          <p:spPr>
            <a:xfrm>
              <a:off x="6987985" y="1790895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53">
              <a:extLst>
                <a:ext uri="{FF2B5EF4-FFF2-40B4-BE49-F238E27FC236}">
                  <a16:creationId xmlns:a16="http://schemas.microsoft.com/office/drawing/2014/main" id="{F5FE5FDE-AD21-43B3-8690-B7B57DD4F653}"/>
                </a:ext>
              </a:extLst>
            </p:cNvPr>
            <p:cNvCxnSpPr/>
            <p:nvPr/>
          </p:nvCxnSpPr>
          <p:spPr>
            <a:xfrm>
              <a:off x="7577329" y="1790895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54">
              <a:extLst>
                <a:ext uri="{FF2B5EF4-FFF2-40B4-BE49-F238E27FC236}">
                  <a16:creationId xmlns:a16="http://schemas.microsoft.com/office/drawing/2014/main" id="{66AB88D9-4122-44AE-A010-2DDF09A9740B}"/>
                </a:ext>
              </a:extLst>
            </p:cNvPr>
            <p:cNvCxnSpPr/>
            <p:nvPr/>
          </p:nvCxnSpPr>
          <p:spPr>
            <a:xfrm>
              <a:off x="6987985" y="2536128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 стрелкой 56">
              <a:extLst>
                <a:ext uri="{FF2B5EF4-FFF2-40B4-BE49-F238E27FC236}">
                  <a16:creationId xmlns:a16="http://schemas.microsoft.com/office/drawing/2014/main" id="{517366B4-0E21-4302-97FD-EC27A4147789}"/>
                </a:ext>
              </a:extLst>
            </p:cNvPr>
            <p:cNvCxnSpPr/>
            <p:nvPr/>
          </p:nvCxnSpPr>
          <p:spPr>
            <a:xfrm>
              <a:off x="7577329" y="2536128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 стрелкой 57">
              <a:extLst>
                <a:ext uri="{FF2B5EF4-FFF2-40B4-BE49-F238E27FC236}">
                  <a16:creationId xmlns:a16="http://schemas.microsoft.com/office/drawing/2014/main" id="{FA3D664F-40C3-4719-80C9-AE53D825AFA1}"/>
                </a:ext>
              </a:extLst>
            </p:cNvPr>
            <p:cNvCxnSpPr/>
            <p:nvPr/>
          </p:nvCxnSpPr>
          <p:spPr>
            <a:xfrm>
              <a:off x="7278221" y="2755203"/>
              <a:ext cx="0" cy="712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0A32832-A940-4B59-8C04-CD62A697AFF3}"/>
                    </a:ext>
                  </a:extLst>
                </p:cNvPr>
                <p:cNvSpPr txBox="1"/>
                <p:nvPr/>
              </p:nvSpPr>
              <p:spPr>
                <a:xfrm>
                  <a:off x="7239000" y="1428945"/>
                  <a:ext cx="207260" cy="227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2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1732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0A32832-A940-4B59-8C04-CD62A697A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1428945"/>
                  <a:ext cx="207260" cy="22790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7D35FF6D-AF8D-4BE7-9209-88FE3521E1CA}"/>
                    </a:ext>
                  </a:extLst>
                </p:cNvPr>
                <p:cNvSpPr txBox="1"/>
                <p:nvPr/>
              </p:nvSpPr>
              <p:spPr>
                <a:xfrm>
                  <a:off x="7239000" y="2649701"/>
                  <a:ext cx="207260" cy="227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2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sz="1732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7D35FF6D-AF8D-4BE7-9209-88FE3521E1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649701"/>
                  <a:ext cx="207260" cy="22790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789130AA-84CA-4C94-A293-8246B46FAA3B}"/>
                    </a:ext>
                  </a:extLst>
                </p:cNvPr>
                <p:cNvSpPr txBox="1"/>
                <p:nvPr/>
              </p:nvSpPr>
              <p:spPr>
                <a:xfrm>
                  <a:off x="7553325" y="1665451"/>
                  <a:ext cx="260440" cy="227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732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789130AA-84CA-4C94-A293-8246B46FA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325" y="1665451"/>
                  <a:ext cx="260440" cy="22790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2364BAA5-39F1-45D3-ADEC-8A7ECD5855B9}"/>
                    </a:ext>
                  </a:extLst>
                </p:cNvPr>
                <p:cNvSpPr txBox="1"/>
                <p:nvPr/>
              </p:nvSpPr>
              <p:spPr>
                <a:xfrm>
                  <a:off x="6692900" y="1665451"/>
                  <a:ext cx="257182" cy="227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732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732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2364BAA5-39F1-45D3-ADEC-8A7ECD585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900" y="1665451"/>
                  <a:ext cx="257182" cy="22790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57815CFE-678B-4BE7-9923-C02FE537922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0" t="54796" r="3923" b="15340"/>
          <a:stretch/>
        </p:blipFill>
        <p:spPr>
          <a:xfrm>
            <a:off x="7702299" y="4826855"/>
            <a:ext cx="6084448" cy="2418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D7FEBF31-8DF7-47EF-91D1-474737E9AA42}"/>
                  </a:ext>
                </a:extLst>
              </p:cNvPr>
              <p:cNvSpPr/>
              <p:nvPr/>
            </p:nvSpPr>
            <p:spPr>
              <a:xfrm>
                <a:off x="1495551" y="2578296"/>
                <a:ext cx="3947374" cy="88546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60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6000"/>
              </a:p>
            </p:txBody>
          </p:sp>
        </mc:Choice>
        <mc:Fallback xmlns="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D7FEBF31-8DF7-47EF-91D1-474737E9A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51" y="2578296"/>
                <a:ext cx="3947374" cy="88546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43CDF82D-829D-4086-B151-446F7409D868}"/>
                  </a:ext>
                </a:extLst>
              </p:cNvPr>
              <p:cNvSpPr/>
              <p:nvPr/>
            </p:nvSpPr>
            <p:spPr>
              <a:xfrm>
                <a:off x="1123217" y="5656274"/>
                <a:ext cx="31841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43CDF82D-829D-4086-B151-446F7409D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17" y="5656274"/>
                <a:ext cx="3184190" cy="720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Button Color - Down">
                <a:extLst>
                  <a:ext uri="{FF2B5EF4-FFF2-40B4-BE49-F238E27FC236}">
                    <a16:creationId xmlns:a16="http://schemas.microsoft.com/office/drawing/2014/main" id="{175509B9-D6F9-4810-AF81-1C16FA0DF136}"/>
                  </a:ext>
                </a:extLst>
              </p:cNvPr>
              <p:cNvSpPr/>
              <p:nvPr/>
            </p:nvSpPr>
            <p:spPr>
              <a:xfrm>
                <a:off x="3484113" y="4083231"/>
                <a:ext cx="3184190" cy="127353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Button Color - Down">
                <a:extLst>
                  <a:ext uri="{FF2B5EF4-FFF2-40B4-BE49-F238E27FC236}">
                    <a16:creationId xmlns:a16="http://schemas.microsoft.com/office/drawing/2014/main" id="{175509B9-D6F9-4810-AF81-1C16FA0DF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113" y="4083231"/>
                <a:ext cx="3184190" cy="12735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Button Color - Down">
                <a:extLst>
                  <a:ext uri="{FF2B5EF4-FFF2-40B4-BE49-F238E27FC236}">
                    <a16:creationId xmlns:a16="http://schemas.microsoft.com/office/drawing/2014/main" id="{AB38512E-1061-4728-A2DB-4F71BB84571B}"/>
                  </a:ext>
                </a:extLst>
              </p:cNvPr>
              <p:cNvSpPr/>
              <p:nvPr/>
            </p:nvSpPr>
            <p:spPr>
              <a:xfrm>
                <a:off x="977606" y="3907145"/>
                <a:ext cx="1737706" cy="127353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400" b="1" kern="0" dirty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Button Color - Down">
                <a:extLst>
                  <a:ext uri="{FF2B5EF4-FFF2-40B4-BE49-F238E27FC236}">
                    <a16:creationId xmlns:a16="http://schemas.microsoft.com/office/drawing/2014/main" id="{AB38512E-1061-4728-A2DB-4F71BB845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06" y="3907145"/>
                <a:ext cx="1737706" cy="12735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Button Color - Down">
                <a:extLst>
                  <a:ext uri="{FF2B5EF4-FFF2-40B4-BE49-F238E27FC236}">
                    <a16:creationId xmlns:a16="http://schemas.microsoft.com/office/drawing/2014/main" id="{87085FBF-6D74-4BC9-B99B-F1EF33C8CA90}"/>
                  </a:ext>
                </a:extLst>
              </p:cNvPr>
              <p:cNvSpPr/>
              <p:nvPr/>
            </p:nvSpPr>
            <p:spPr>
              <a:xfrm>
                <a:off x="3259786" y="6768048"/>
                <a:ext cx="3184190" cy="72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uk-UA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4400" b="1" kern="0">
                  <a:solidFill>
                    <a:srgbClr val="FFF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Button Color - Down">
                <a:extLst>
                  <a:ext uri="{FF2B5EF4-FFF2-40B4-BE49-F238E27FC236}">
                    <a16:creationId xmlns:a16="http://schemas.microsoft.com/office/drawing/2014/main" id="{87085FBF-6D74-4BC9-B99B-F1EF33C8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786" y="6768048"/>
                <a:ext cx="3184190" cy="7200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4370</TotalTime>
  <Words>1568</Words>
  <Application>Microsoft Office PowerPoint</Application>
  <PresentationFormat>Произвольный</PresentationFormat>
  <Paragraphs>179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Franklin Gothic Book</vt:lpstr>
      <vt:lpstr>Gerbera</vt:lpstr>
      <vt:lpstr>MyriadPro-Regular</vt:lpstr>
      <vt:lpstr>Roboto</vt:lpstr>
      <vt:lpstr>Times New Roman</vt:lpstr>
      <vt:lpstr>Verdana</vt:lpstr>
      <vt:lpstr>Crop</vt:lpstr>
      <vt:lpstr>Последовательное и параллельное соединение резисторов  Подготовила  преподаватель ГБПОУ «БМК» Пацула-русецкая О.Д.</vt:lpstr>
      <vt:lpstr>Проблемные вопросы</vt:lpstr>
      <vt:lpstr>Виды соединений</vt:lpstr>
      <vt:lpstr>Последовательное соединение проводников</vt:lpstr>
      <vt:lpstr>Последовательное соединение проводников</vt:lpstr>
      <vt:lpstr>Последовательное соединение проводников</vt:lpstr>
      <vt:lpstr>Последовательное соединение проводников</vt:lpstr>
      <vt:lpstr>Параллельное соединение проводников</vt:lpstr>
      <vt:lpstr>Параллельное соединение проводников</vt:lpstr>
      <vt:lpstr>Параллельное соединение проводников</vt:lpstr>
      <vt:lpstr>Параллельное соединение проводников</vt:lpstr>
      <vt:lpstr>Добавочное сопротивление</vt:lpstr>
      <vt:lpstr>Шунт</vt:lpstr>
      <vt:lpstr>Решение задач</vt:lpstr>
      <vt:lpstr>Решение задач</vt:lpstr>
      <vt:lpstr>Решение задач</vt:lpstr>
      <vt:lpstr>Решение задач</vt:lpstr>
      <vt:lpstr>Подведение итогов: фронтальный опрос </vt:lpstr>
      <vt:lpstr>Подведение итогов: фронтальный опрос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RePack by Diakov</cp:lastModifiedBy>
  <cp:revision>426</cp:revision>
  <dcterms:created xsi:type="dcterms:W3CDTF">2015-01-15T13:10:55Z</dcterms:created>
  <dcterms:modified xsi:type="dcterms:W3CDTF">2025-04-28T18:02:28Z</dcterms:modified>
</cp:coreProperties>
</file>