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65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B9D0CD-0D31-4384-902D-901DF70326DC}" type="datetimeFigureOut">
              <a:rPr lang="ru-RU" smtClean="0"/>
              <a:pPr/>
              <a:t>26.04.2025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DA9668-4450-427D-AB10-0D4B23A743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67240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Развитие функциональной грамотности через технологию проектной деятельности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256584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b="1" i="1" dirty="0" smtClean="0">
                <a:latin typeface="Bookman Old Style" pitchFamily="18" charset="0"/>
              </a:rPr>
              <a:t>Математическая грамотность </a:t>
            </a:r>
            <a:r>
              <a:rPr lang="ru-RU" dirty="0" smtClean="0">
                <a:latin typeface="Bookman Old Style" pitchFamily="18" charset="0"/>
              </a:rPr>
              <a:t>– способность индивидуума </a:t>
            </a:r>
            <a:r>
              <a:rPr lang="ru-RU" dirty="0">
                <a:latin typeface="Bookman Old Style" pitchFamily="18" charset="0"/>
              </a:rPr>
              <a:t>строить математические рассуждения и формулировать, применять, интерпретировать математику для решения проблем в разнообразных контекстах реального мира</a:t>
            </a:r>
            <a:r>
              <a:rPr lang="ru-RU" dirty="0" smtClean="0">
                <a:latin typeface="Bookman Old Style" pitchFamily="18" charset="0"/>
              </a:rPr>
              <a:t>.</a:t>
            </a:r>
          </a:p>
          <a:p>
            <a:r>
              <a:rPr lang="ru-RU" dirty="0" smtClean="0">
                <a:latin typeface="Bookman Old Style" pitchFamily="18" charset="0"/>
              </a:rPr>
              <a:t>При работе над проектом у </a:t>
            </a:r>
            <a:r>
              <a:rPr lang="ru-RU" dirty="0">
                <a:latin typeface="Bookman Old Style" pitchFamily="18" charset="0"/>
              </a:rPr>
              <a:t>обучающихся формируется способность «формулировать ситуации математически», что означает умение распознавать и выявлять возможности использовать математику, принимать имеющуюся ситуацию и трансформировать её в форму, поддающуюся математической обработке, создавать математическую модель, отражающую особенности описанной ситуации.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latin typeface="Bookman Old Style" pitchFamily="18" charset="0"/>
              </a:rPr>
              <a:t>Математическая грамотность  </a:t>
            </a:r>
            <a:r>
              <a:rPr lang="ru-RU" b="1" dirty="0">
                <a:latin typeface="Bookman Old Style" pitchFamily="18" charset="0"/>
              </a:rPr>
              <a:t/>
            </a:r>
            <a:br>
              <a:rPr lang="ru-RU" b="1" dirty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400600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Bookman Old Style" pitchFamily="18" charset="0"/>
              </a:rPr>
              <a:t>Финансовая грамотность</a:t>
            </a:r>
            <a:r>
              <a:rPr lang="ru-RU" sz="3200" i="1" dirty="0">
                <a:latin typeface="Bookman Old Style" pitchFamily="18" charset="0"/>
              </a:rPr>
              <a:t> </a:t>
            </a:r>
            <a:r>
              <a:rPr lang="ru-RU" sz="3200" dirty="0">
                <a:latin typeface="Bookman Old Style" pitchFamily="18" charset="0"/>
              </a:rPr>
              <a:t>– это способность личности принимать разумные, целесообразные решения, связанные с финансами, в различных ситуациях собственной жизнедеятельности. </a:t>
            </a:r>
          </a:p>
          <a:p>
            <a:r>
              <a:rPr lang="ru-RU" sz="3200" dirty="0">
                <a:latin typeface="Bookman Old Style" pitchFamily="18" charset="0"/>
              </a:rPr>
              <a:t>Выбирая темы проектов, связанные с экономикой и финансами, школьники учатся поддерживать и улучшать финансовое благополучие.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Финансовая грамотность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544616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err="1" smtClean="0">
                <a:latin typeface="Bookman Old Style" pitchFamily="18" charset="0"/>
              </a:rPr>
              <a:t>Естественно-научная</a:t>
            </a:r>
            <a:r>
              <a:rPr lang="ru-RU" b="1" i="1" dirty="0" smtClean="0">
                <a:latin typeface="Bookman Old Style" pitchFamily="18" charset="0"/>
              </a:rPr>
              <a:t> грамотность </a:t>
            </a:r>
            <a:r>
              <a:rPr lang="ru-RU" dirty="0" smtClean="0">
                <a:latin typeface="Bookman Old Style" pitchFamily="18" charset="0"/>
              </a:rPr>
              <a:t>- способность </a:t>
            </a:r>
            <a:r>
              <a:rPr lang="ru-RU" dirty="0">
                <a:latin typeface="Bookman Old Style" pitchFamily="18" charset="0"/>
              </a:rPr>
              <a:t>человека научно объяснять явления, понимать особенности </a:t>
            </a:r>
            <a:r>
              <a:rPr lang="ru-RU" dirty="0" err="1">
                <a:latin typeface="Bookman Old Style" pitchFamily="18" charset="0"/>
              </a:rPr>
              <a:t>естественно-научного</a:t>
            </a:r>
            <a:r>
              <a:rPr lang="ru-RU" dirty="0">
                <a:latin typeface="Bookman Old Style" pitchFamily="18" charset="0"/>
              </a:rPr>
              <a:t> исследования, интерпретировать данные и использовать научные доказательства для понимания окружающего мира и объяснения тех изменений, которые вносит в него человек.</a:t>
            </a:r>
          </a:p>
          <a:p>
            <a:r>
              <a:rPr lang="ru-RU" dirty="0">
                <a:latin typeface="Bookman Old Style" pitchFamily="18" charset="0"/>
              </a:rPr>
              <a:t>Понимание </a:t>
            </a:r>
            <a:r>
              <a:rPr lang="ru-RU" dirty="0" err="1">
                <a:latin typeface="Bookman Old Style" pitchFamily="18" charset="0"/>
              </a:rPr>
              <a:t>естественно-научных</a:t>
            </a:r>
            <a:r>
              <a:rPr lang="ru-RU" dirty="0">
                <a:latin typeface="Bookman Old Style" pitchFamily="18" charset="0"/>
              </a:rPr>
              <a:t> явлений, умение их объяснять, описывать, оценивать, планировать исследовательскую деятельность, научно интерпретировать данные и доказательства являются основными компетенциями </a:t>
            </a:r>
            <a:r>
              <a:rPr lang="ru-RU" dirty="0" err="1">
                <a:latin typeface="Bookman Old Style" pitchFamily="18" charset="0"/>
              </a:rPr>
              <a:t>естественно-научной</a:t>
            </a:r>
            <a:r>
              <a:rPr lang="ru-RU" dirty="0">
                <a:latin typeface="Bookman Old Style" pitchFamily="18" charset="0"/>
              </a:rPr>
              <a:t> грамотности. Она базируется на таких предметах, как физика, биология, химия, физическая </a:t>
            </a:r>
            <a:r>
              <a:rPr lang="ru-RU" dirty="0" smtClean="0">
                <a:latin typeface="Bookman Old Style" pitchFamily="18" charset="0"/>
              </a:rPr>
              <a:t>география и других  науках </a:t>
            </a:r>
            <a:r>
              <a:rPr lang="ru-RU" dirty="0" err="1">
                <a:latin typeface="Bookman Old Style" pitchFamily="18" charset="0"/>
              </a:rPr>
              <a:t>естественно-научного</a:t>
            </a:r>
            <a:r>
              <a:rPr lang="ru-RU" dirty="0">
                <a:latin typeface="Bookman Old Style" pitchFamily="18" charset="0"/>
              </a:rPr>
              <a:t> цикла.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56207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 smtClean="0">
                <a:latin typeface="Bookman Old Style" pitchFamily="18" charset="0"/>
              </a:rPr>
              <a:t>Естественно-научная</a:t>
            </a:r>
            <a:r>
              <a:rPr lang="ru-RU" sz="3600" b="1" dirty="0" smtClean="0">
                <a:latin typeface="Bookman Old Style" pitchFamily="18" charset="0"/>
              </a:rPr>
              <a:t> </a:t>
            </a:r>
            <a:r>
              <a:rPr lang="ru-RU" sz="3200" b="1" dirty="0" smtClean="0">
                <a:latin typeface="Bookman Old Style" pitchFamily="18" charset="0"/>
              </a:rPr>
              <a:t>грамотность</a:t>
            </a:r>
            <a:endParaRPr lang="ru-RU" sz="32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52736"/>
            <a:ext cx="8352928" cy="5688632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i="1" dirty="0" err="1" smtClean="0">
                <a:latin typeface="Bookman Old Style" pitchFamily="18" charset="0"/>
              </a:rPr>
              <a:t>Креативное</a:t>
            </a:r>
            <a:r>
              <a:rPr lang="ru-RU" sz="2800" b="1" i="1" dirty="0" smtClean="0">
                <a:latin typeface="Bookman Old Style" pitchFamily="18" charset="0"/>
              </a:rPr>
              <a:t> мышление </a:t>
            </a:r>
            <a:r>
              <a:rPr lang="ru-RU" sz="2800" dirty="0" smtClean="0">
                <a:latin typeface="Bookman Old Style" pitchFamily="18" charset="0"/>
              </a:rPr>
              <a:t>- «мыслительная </a:t>
            </a:r>
            <a:r>
              <a:rPr lang="ru-RU" sz="2800" dirty="0">
                <a:latin typeface="Bookman Old Style" pitchFamily="18" charset="0"/>
              </a:rPr>
              <a:t>деятельность человека, результатом которой является не воспроизведение бывших в его опыте впечатлений или действий, а создание новых образов или действий</a:t>
            </a:r>
            <a:r>
              <a:rPr lang="ru-RU" sz="2800" dirty="0" smtClean="0">
                <a:latin typeface="Bookman Old Style" pitchFamily="18" charset="0"/>
              </a:rPr>
              <a:t>». </a:t>
            </a:r>
          </a:p>
          <a:p>
            <a:r>
              <a:rPr lang="ru-RU" sz="2800" dirty="0" smtClean="0">
                <a:latin typeface="Bookman Old Style" pitchFamily="18" charset="0"/>
              </a:rPr>
              <a:t>Для </a:t>
            </a:r>
            <a:r>
              <a:rPr lang="ru-RU" sz="2800" dirty="0">
                <a:latin typeface="Bookman Old Style" pitchFamily="18" charset="0"/>
              </a:rPr>
              <a:t>него характерно: разнообразие идей, нестандартность, беглость мыслей,  метафоричность.</a:t>
            </a:r>
          </a:p>
          <a:p>
            <a:r>
              <a:rPr lang="ru-RU" sz="2800" b="1" i="1" dirty="0" err="1" smtClean="0">
                <a:latin typeface="Bookman Old Style" pitchFamily="18" charset="0"/>
              </a:rPr>
              <a:t>Креативное</a:t>
            </a:r>
            <a:r>
              <a:rPr lang="ru-RU" sz="2800" b="1" i="1" dirty="0" smtClean="0">
                <a:latin typeface="Bookman Old Style" pitchFamily="18" charset="0"/>
              </a:rPr>
              <a:t> </a:t>
            </a:r>
            <a:r>
              <a:rPr lang="ru-RU" sz="2800" b="1" i="1" dirty="0">
                <a:latin typeface="Bookman Old Style" pitchFamily="18" charset="0"/>
              </a:rPr>
              <a:t>мышление </a:t>
            </a:r>
            <a:r>
              <a:rPr lang="ru-RU" sz="2800" dirty="0">
                <a:latin typeface="Bookman Old Style" pitchFamily="18" charset="0"/>
              </a:rPr>
              <a:t>способствует возникновению новых способов действия в стандартной ситуации и помогает в ней сориентироваться. Педагогу важно понимать, что </a:t>
            </a:r>
            <a:r>
              <a:rPr lang="ru-RU" sz="2800" dirty="0" err="1">
                <a:latin typeface="Bookman Old Style" pitchFamily="18" charset="0"/>
              </a:rPr>
              <a:t>креативность</a:t>
            </a:r>
            <a:r>
              <a:rPr lang="ru-RU" sz="2800" dirty="0">
                <a:latin typeface="Bookman Old Style" pitchFamily="18" charset="0"/>
              </a:rPr>
              <a:t> может проявляться в области вербального выражения, художественного выражения, в области решения проблем (социальных, </a:t>
            </a:r>
            <a:r>
              <a:rPr lang="ru-RU" sz="2800" dirty="0" err="1">
                <a:latin typeface="Bookman Old Style" pitchFamily="18" charset="0"/>
              </a:rPr>
              <a:t>естественно-научных</a:t>
            </a:r>
            <a:r>
              <a:rPr lang="ru-RU" sz="2800" dirty="0">
                <a:latin typeface="Bookman Old Style" pitchFamily="18" charset="0"/>
              </a:rPr>
              <a:t> и/или математических).</a:t>
            </a:r>
          </a:p>
          <a:p>
            <a:endParaRPr lang="ru-RU" sz="2800" dirty="0"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 smtClean="0">
                <a:latin typeface="Bookman Old Style" pitchFamily="18" charset="0"/>
              </a:rPr>
              <a:t>Креативное</a:t>
            </a:r>
            <a:r>
              <a:rPr lang="ru-RU" sz="2800" b="1" dirty="0" smtClean="0">
                <a:latin typeface="Bookman Old Style" pitchFamily="18" charset="0"/>
              </a:rPr>
              <a:t> мышление </a:t>
            </a:r>
            <a:r>
              <a:rPr lang="ru-RU" sz="2800" b="0" dirty="0" smtClean="0">
                <a:latin typeface="Bookman Old Style" pitchFamily="18" charset="0"/>
              </a:rPr>
              <a:t>(умение </a:t>
            </a:r>
            <a:r>
              <a:rPr lang="ru-RU" sz="2800" b="0" dirty="0">
                <a:latin typeface="Bookman Old Style" pitchFamily="18" charset="0"/>
              </a:rPr>
              <a:t>творчески подойти к решению </a:t>
            </a:r>
            <a:r>
              <a:rPr lang="ru-RU" sz="2800" b="0" dirty="0" smtClean="0">
                <a:latin typeface="Bookman Old Style" pitchFamily="18" charset="0"/>
              </a:rPr>
              <a:t>задачи)</a:t>
            </a:r>
            <a:endParaRPr lang="ru-RU" sz="2800" b="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472608"/>
          </a:xfrm>
        </p:spPr>
        <p:txBody>
          <a:bodyPr>
            <a:normAutofit fontScale="92500"/>
          </a:bodyPr>
          <a:lstStyle/>
          <a:p>
            <a:r>
              <a:rPr lang="ru-RU" sz="2800" b="1" i="1" dirty="0">
                <a:latin typeface="Bookman Old Style" pitchFamily="18" charset="0"/>
              </a:rPr>
              <a:t>Глобальные компетенции</a:t>
            </a:r>
            <a:r>
              <a:rPr lang="ru-RU" sz="2800" i="1" dirty="0">
                <a:latin typeface="Bookman Old Style" pitchFamily="18" charset="0"/>
              </a:rPr>
              <a:t> </a:t>
            </a:r>
            <a:r>
              <a:rPr lang="ru-RU" sz="2800" dirty="0">
                <a:latin typeface="Bookman Old Style" pitchFamily="18" charset="0"/>
              </a:rPr>
              <a:t>– это способность осознавать глобальные и межкультурные проблемы, понимать и ценить различные мировоззрения и точки зрения, успешно и уважительно взаимодействовать с другими и содействовать коллективному развитию</a:t>
            </a:r>
            <a:r>
              <a:rPr lang="ru-RU" sz="2800" dirty="0" smtClean="0">
                <a:latin typeface="Bookman Old Style" pitchFamily="18" charset="0"/>
              </a:rPr>
              <a:t>.</a:t>
            </a:r>
          </a:p>
          <a:p>
            <a:r>
              <a:rPr lang="ru-RU" sz="2800" dirty="0">
                <a:latin typeface="Bookman Old Style" pitchFamily="18" charset="0"/>
              </a:rPr>
              <a:t>Для этого важно уметь управлять своим поведением, быть открытым к новой информации.</a:t>
            </a:r>
          </a:p>
          <a:p>
            <a:r>
              <a:rPr lang="ru-RU" sz="2800" dirty="0" smtClean="0">
                <a:latin typeface="Bookman Old Style" pitchFamily="18" charset="0"/>
              </a:rPr>
              <a:t>В </a:t>
            </a:r>
            <a:r>
              <a:rPr lang="ru-RU" sz="2800" dirty="0">
                <a:latin typeface="Bookman Old Style" pitchFamily="18" charset="0"/>
              </a:rPr>
              <a:t>основе ценностной составляющей глобальных </a:t>
            </a:r>
            <a:r>
              <a:rPr lang="ru-RU" sz="2800" dirty="0" smtClean="0">
                <a:latin typeface="Bookman Old Style" pitchFamily="18" charset="0"/>
              </a:rPr>
              <a:t>компетенций лежит </a:t>
            </a:r>
            <a:r>
              <a:rPr lang="ru-RU" sz="2800" dirty="0">
                <a:latin typeface="Bookman Old Style" pitchFamily="18" charset="0"/>
              </a:rPr>
              <a:t>уважение человеческого достоинства и признание разнообразия мира.</a:t>
            </a:r>
          </a:p>
          <a:p>
            <a:endParaRPr lang="ru-RU" sz="2800" dirty="0"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Bookman Old Style" pitchFamily="18" charset="0"/>
              </a:rPr>
              <a:t>Глобальные компетенции</a:t>
            </a:r>
            <a:r>
              <a:rPr lang="ru-RU" dirty="0"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472608"/>
          </a:xfrm>
        </p:spPr>
        <p:txBody>
          <a:bodyPr>
            <a:normAutofit/>
          </a:bodyPr>
          <a:lstStyle/>
          <a:p>
            <a:r>
              <a:rPr lang="ru-RU" dirty="0">
                <a:latin typeface="Bookman Old Style" pitchFamily="18" charset="0"/>
              </a:rPr>
              <a:t>Осознание глобальных проблем и межкультурных различий – ключ к построению отношений с представителями любой культуры и принятию человеческого достоинства как отдельного явления. Обучающиеся учатся осознавать, каким образом культурные, религиозные, расовые и другие различия влияют на взгляды окружающих. Способность понимать и принимать убеждения других людей – один из самых важных </a:t>
            </a:r>
            <a:r>
              <a:rPr lang="ru-RU" dirty="0" smtClean="0">
                <a:latin typeface="Bookman Old Style" pitchFamily="18" charset="0"/>
              </a:rPr>
              <a:t>навыков </a:t>
            </a:r>
            <a:r>
              <a:rPr lang="ru-RU" dirty="0">
                <a:latin typeface="Bookman Old Style" pitchFamily="18" charset="0"/>
              </a:rPr>
              <a:t>в современном мире.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</a:rPr>
              <a:t>Глобальные компетенции</a:t>
            </a:r>
            <a:r>
              <a:rPr lang="ru-RU" dirty="0" smtClean="0">
                <a:latin typeface="Bookman Old Style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640960" cy="4752528"/>
          </a:xfrm>
        </p:spPr>
        <p:txBody>
          <a:bodyPr>
            <a:normAutofit/>
          </a:bodyPr>
          <a:lstStyle/>
          <a:p>
            <a:r>
              <a:rPr lang="ru-RU" b="1" i="1" dirty="0">
                <a:latin typeface="Bookman Old Style" pitchFamily="18" charset="0"/>
              </a:rPr>
              <a:t>Проектная деятельность </a:t>
            </a:r>
            <a:r>
              <a:rPr lang="ru-RU" dirty="0">
                <a:latin typeface="Bookman Old Style" pitchFamily="18" charset="0"/>
              </a:rPr>
              <a:t>– это хороший инструмент для развития всех видов функциональной грамотности </a:t>
            </a:r>
            <a:r>
              <a:rPr lang="ru-RU" dirty="0" smtClean="0">
                <a:latin typeface="Bookman Old Style" pitchFamily="18" charset="0"/>
              </a:rPr>
              <a:t>у обучающихся разного </a:t>
            </a:r>
            <a:r>
              <a:rPr lang="ru-RU" dirty="0">
                <a:latin typeface="Bookman Old Style" pitchFamily="18" charset="0"/>
              </a:rPr>
              <a:t>возраста, их творческих способностей, совершенствования таких качеств как самостоятельность, оригинальность мышления, независимость. 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dirty="0">
                <a:latin typeface="Bookman Old Style" pitchFamily="18" charset="0"/>
              </a:rPr>
              <a:t>В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>
                <a:latin typeface="Bookman Old Style" pitchFamily="18" charset="0"/>
              </a:rPr>
              <a:t>процессе </a:t>
            </a:r>
            <a:r>
              <a:rPr lang="ru-RU" b="1" i="1" dirty="0">
                <a:latin typeface="Bookman Old Style" pitchFamily="18" charset="0"/>
              </a:rPr>
              <a:t>проектной деятельности </a:t>
            </a:r>
            <a:r>
              <a:rPr lang="ru-RU" dirty="0" smtClean="0">
                <a:latin typeface="Bookman Old Style" pitchFamily="18" charset="0"/>
              </a:rPr>
              <a:t>в полной мере происходит </a:t>
            </a:r>
            <a:r>
              <a:rPr lang="ru-RU" dirty="0">
                <a:latin typeface="Bookman Old Style" pitchFamily="18" charset="0"/>
              </a:rPr>
              <a:t>формирование и развитие личностных качеств каждого ребёнка.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Bookman Old Style" pitchFamily="18" charset="0"/>
              </a:rPr>
              <a:t>Значение проектной деятельности</a:t>
            </a:r>
            <a:endParaRPr lang="ru-RU" sz="3600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 Поиск </a:t>
            </a:r>
            <a:r>
              <a:rPr lang="ru-RU" dirty="0">
                <a:latin typeface="Bookman Old Style" pitchFamily="18" charset="0"/>
              </a:rPr>
              <a:t>механизмов создания системы формирования функциональной грамотности обучающихся на основе </a:t>
            </a:r>
            <a:r>
              <a:rPr lang="ru-RU" dirty="0" err="1">
                <a:latin typeface="Bookman Old Style" pitchFamily="18" charset="0"/>
              </a:rPr>
              <a:t>компетентностного</a:t>
            </a:r>
            <a:r>
              <a:rPr lang="ru-RU" dirty="0">
                <a:latin typeface="Bookman Old Style" pitchFamily="18" charset="0"/>
              </a:rPr>
              <a:t> и </a:t>
            </a:r>
            <a:r>
              <a:rPr lang="ru-RU" dirty="0" err="1">
                <a:latin typeface="Bookman Old Style" pitchFamily="18" charset="0"/>
              </a:rPr>
              <a:t>личностно-деятельностного</a:t>
            </a:r>
            <a:r>
              <a:rPr lang="ru-RU" dirty="0">
                <a:latin typeface="Bookman Old Style" pitchFamily="18" charset="0"/>
              </a:rPr>
              <a:t> подходов, позволяющей создать образовательную среду, способную обеспечить оптимальные условия формирования таких образовательных результатов, которые позволят современному школьнику стать успешным в жизни, в профессиональной деятельности. </a:t>
            </a:r>
          </a:p>
          <a:p>
            <a:endParaRPr lang="ru-RU" dirty="0"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Bookman Old Style" pitchFamily="18" charset="0"/>
              </a:rPr>
              <a:t>Задача современной школы в условиях реализации ФГОС третьего поколения</a:t>
            </a:r>
            <a:endParaRPr lang="ru-RU" sz="3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3200" dirty="0" smtClean="0">
                <a:latin typeface="Bookman Old Style" pitchFamily="18" charset="0"/>
              </a:rPr>
              <a:t>«человек</a:t>
            </a:r>
            <a:r>
              <a:rPr lang="ru-RU" sz="3200" dirty="0">
                <a:latin typeface="Bookman Old Style" pitchFamily="18" charset="0"/>
              </a:rPr>
              <a:t>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</a:t>
            </a:r>
            <a:r>
              <a:rPr lang="ru-RU" sz="3200" dirty="0" smtClean="0">
                <a:latin typeface="Bookman Old Style" pitchFamily="18" charset="0"/>
              </a:rPr>
              <a:t>отношений». </a:t>
            </a:r>
            <a:endParaRPr lang="ru-RU" sz="3200" dirty="0">
              <a:latin typeface="Bookman Old Style" pitchFamily="18" charset="0"/>
            </a:endParaRPr>
          </a:p>
          <a:p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Bookman Old Style" pitchFamily="18" charset="0"/>
              </a:rPr>
              <a:t>Функционально грамотный человек – это … </a:t>
            </a:r>
            <a:endParaRPr lang="ru-RU" sz="36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56793"/>
            <a:ext cx="8928992" cy="381642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Bookman Old Style" pitchFamily="18" charset="0"/>
              </a:rPr>
              <a:t>технологии развивающего </a:t>
            </a:r>
            <a:r>
              <a:rPr lang="ru-RU" sz="2800" dirty="0" smtClean="0">
                <a:latin typeface="Bookman Old Style" pitchFamily="18" charset="0"/>
              </a:rPr>
              <a:t>обучения;</a:t>
            </a:r>
          </a:p>
          <a:p>
            <a:r>
              <a:rPr lang="ru-RU" sz="2800" dirty="0" smtClean="0">
                <a:latin typeface="Bookman Old Style" pitchFamily="18" charset="0"/>
              </a:rPr>
              <a:t>технологии уровневой дифференциации;</a:t>
            </a:r>
          </a:p>
          <a:p>
            <a:r>
              <a:rPr lang="ru-RU" sz="2800" dirty="0" smtClean="0">
                <a:latin typeface="Bookman Old Style" pitchFamily="18" charset="0"/>
              </a:rPr>
              <a:t>технологии </a:t>
            </a:r>
            <a:r>
              <a:rPr lang="ru-RU" sz="2800" dirty="0">
                <a:latin typeface="Bookman Old Style" pitchFamily="18" charset="0"/>
              </a:rPr>
              <a:t>развития критического </a:t>
            </a:r>
            <a:r>
              <a:rPr lang="ru-RU" sz="2800" dirty="0" smtClean="0">
                <a:latin typeface="Bookman Old Style" pitchFamily="18" charset="0"/>
              </a:rPr>
              <a:t>мышления;</a:t>
            </a:r>
          </a:p>
          <a:p>
            <a:r>
              <a:rPr lang="ru-RU" sz="2800" dirty="0" smtClean="0">
                <a:latin typeface="Bookman Old Style" pitchFamily="18" charset="0"/>
              </a:rPr>
              <a:t>технологии проблемного обучения;</a:t>
            </a:r>
          </a:p>
          <a:p>
            <a:r>
              <a:rPr lang="ru-RU" sz="2800" dirty="0" err="1" smtClean="0">
                <a:latin typeface="Bookman Old Style" pitchFamily="18" charset="0"/>
              </a:rPr>
              <a:t>здоровьесберегающие</a:t>
            </a:r>
            <a:r>
              <a:rPr lang="ru-RU" sz="2800" dirty="0" smtClean="0">
                <a:latin typeface="Bookman Old Style" pitchFamily="18" charset="0"/>
              </a:rPr>
              <a:t> технологии;</a:t>
            </a:r>
          </a:p>
          <a:p>
            <a:r>
              <a:rPr lang="ru-RU" sz="2800" dirty="0" smtClean="0">
                <a:latin typeface="Bookman Old Style" pitchFamily="18" charset="0"/>
              </a:rPr>
              <a:t>игровые технологии;</a:t>
            </a:r>
          </a:p>
          <a:p>
            <a:r>
              <a:rPr lang="ru-RU" sz="2800" dirty="0" smtClean="0">
                <a:latin typeface="Bookman Old Style" pitchFamily="18" charset="0"/>
              </a:rPr>
              <a:t>модульные технологии; </a:t>
            </a:r>
          </a:p>
          <a:p>
            <a:r>
              <a:rPr lang="ru-RU" sz="2800" dirty="0" smtClean="0">
                <a:latin typeface="Bookman Old Style" pitchFamily="18" charset="0"/>
              </a:rPr>
              <a:t>ИКТ.</a:t>
            </a:r>
          </a:p>
          <a:p>
            <a:pPr>
              <a:buNone/>
            </a:pPr>
            <a:endParaRPr lang="ru-RU" sz="2800" dirty="0" smtClean="0"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115212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Bookman Old Style" pitchFamily="18" charset="0"/>
              </a:rPr>
              <a:t>Образовательные технологии, актуальные в условиях реализации ФГОС третьего поколения </a:t>
            </a:r>
            <a:endParaRPr lang="ru-RU" sz="3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6805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Bookman Old Style" pitchFamily="18" charset="0"/>
              </a:rPr>
              <a:t>даёт </a:t>
            </a:r>
            <a:r>
              <a:rPr lang="ru-RU" dirty="0">
                <a:latin typeface="Bookman Old Style" pitchFamily="18" charset="0"/>
              </a:rPr>
              <a:t>возможность организовать учебную деятельность, соблюдая разумный баланс между теорией и практикой; 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успешно </a:t>
            </a:r>
            <a:r>
              <a:rPr lang="ru-RU" dirty="0">
                <a:latin typeface="Bookman Old Style" pitchFamily="18" charset="0"/>
              </a:rPr>
              <a:t>интегрируется в образовательный процесс; 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обеспечивает </a:t>
            </a:r>
            <a:r>
              <a:rPr lang="ru-RU" dirty="0">
                <a:latin typeface="Bookman Old Style" pitchFamily="18" charset="0"/>
              </a:rPr>
              <a:t>не только интеллектуальное, но и нравственное развитие детей, их самостоятельность и активность; 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позволяет </a:t>
            </a:r>
            <a:r>
              <a:rPr lang="ru-RU" dirty="0">
                <a:latin typeface="Bookman Old Style" pitchFamily="18" charset="0"/>
              </a:rPr>
              <a:t>приобретать обучающимися опыт социального взаимодействия, сплачивает детей, развивает основные виды функциональной грамотности.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51216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Bookman Old Style" pitchFamily="18" charset="0"/>
              </a:rPr>
              <a:t>Проектная методика - эффективный метод развития функциональной грамотности, который …</a:t>
            </a:r>
            <a:endParaRPr lang="ru-RU" sz="3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636912"/>
            <a:ext cx="8352928" cy="3888432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>
                <a:latin typeface="Bookman Old Style" pitchFamily="18" charset="0"/>
              </a:rPr>
              <a:t>читательская </a:t>
            </a:r>
            <a:r>
              <a:rPr lang="ru-RU" sz="3200" dirty="0">
                <a:latin typeface="Bookman Old Style" pitchFamily="18" charset="0"/>
              </a:rPr>
              <a:t>грамотность;</a:t>
            </a:r>
          </a:p>
          <a:p>
            <a:pPr lvl="0"/>
            <a:r>
              <a:rPr lang="ru-RU" sz="3200" dirty="0">
                <a:latin typeface="Bookman Old Style" pitchFamily="18" charset="0"/>
              </a:rPr>
              <a:t>математическая грамотность;</a:t>
            </a:r>
          </a:p>
          <a:p>
            <a:pPr lvl="0"/>
            <a:r>
              <a:rPr lang="ru-RU" sz="3200" dirty="0">
                <a:latin typeface="Bookman Old Style" pitchFamily="18" charset="0"/>
              </a:rPr>
              <a:t>финансовая грамотность;</a:t>
            </a:r>
          </a:p>
          <a:p>
            <a:pPr lvl="0"/>
            <a:r>
              <a:rPr lang="ru-RU" sz="3200" dirty="0" err="1">
                <a:latin typeface="Bookman Old Style" pitchFamily="18" charset="0"/>
              </a:rPr>
              <a:t>естественно-научная</a:t>
            </a:r>
            <a:r>
              <a:rPr lang="ru-RU" sz="3200" dirty="0">
                <a:latin typeface="Bookman Old Style" pitchFamily="18" charset="0"/>
              </a:rPr>
              <a:t> грамотность;</a:t>
            </a:r>
          </a:p>
          <a:p>
            <a:pPr lvl="0"/>
            <a:r>
              <a:rPr lang="ru-RU" sz="3200" dirty="0" err="1">
                <a:latin typeface="Bookman Old Style" pitchFamily="18" charset="0"/>
              </a:rPr>
              <a:t>креативное</a:t>
            </a:r>
            <a:r>
              <a:rPr lang="ru-RU" sz="3200" dirty="0">
                <a:latin typeface="Bookman Old Style" pitchFamily="18" charset="0"/>
              </a:rPr>
              <a:t> мышление;</a:t>
            </a:r>
          </a:p>
          <a:p>
            <a:pPr lvl="0"/>
            <a:r>
              <a:rPr lang="ru-RU" sz="3200" dirty="0">
                <a:latin typeface="Bookman Old Style" pitchFamily="18" charset="0"/>
              </a:rPr>
              <a:t>глобальные компетенции.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Bookman Old Style" pitchFamily="18" charset="0"/>
              </a:rPr>
              <a:t>Основными составляющими функциональной грамотности в современном образовательном пространстве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640960" cy="43204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>
              <a:latin typeface="Bookman Old Style" pitchFamily="18" charset="0"/>
            </a:endParaRPr>
          </a:p>
          <a:p>
            <a:r>
              <a:rPr lang="ru-RU" b="1" i="1" dirty="0">
                <a:latin typeface="Bookman Old Style" pitchFamily="18" charset="0"/>
              </a:rPr>
              <a:t>Находить и извлекать </a:t>
            </a:r>
            <a:r>
              <a:rPr lang="ru-RU" b="1" i="1" dirty="0" smtClean="0">
                <a:latin typeface="Bookman Old Style" pitchFamily="18" charset="0"/>
              </a:rPr>
              <a:t>информацию </a:t>
            </a:r>
            <a:r>
              <a:rPr lang="ru-RU" dirty="0" smtClean="0">
                <a:latin typeface="Bookman Old Style" pitchFamily="18" charset="0"/>
              </a:rPr>
              <a:t>(Обучающиеся  </a:t>
            </a:r>
            <a:r>
              <a:rPr lang="ru-RU" dirty="0">
                <a:latin typeface="Bookman Old Style" pitchFamily="18" charset="0"/>
              </a:rPr>
              <a:t>должны понимать, о чем говорится в тексте, уметь определить тему и главную мысль; найти и выявить в тексте информацию, которая представлена в различном виде; сформулировать прямые выводы и заключения на основе фактов, которые имеются в </a:t>
            </a:r>
            <a:r>
              <a:rPr lang="ru-RU" dirty="0" smtClean="0">
                <a:latin typeface="Bookman Old Style" pitchFamily="18" charset="0"/>
              </a:rPr>
              <a:t>тексте.);</a:t>
            </a:r>
          </a:p>
          <a:p>
            <a:r>
              <a:rPr lang="ru-RU" b="1" i="1" dirty="0" smtClean="0">
                <a:latin typeface="Bookman Old Style" pitchFamily="18" charset="0"/>
              </a:rPr>
              <a:t>Интегрировать </a:t>
            </a:r>
            <a:r>
              <a:rPr lang="ru-RU" b="1" i="1" dirty="0">
                <a:latin typeface="Bookman Old Style" pitchFamily="18" charset="0"/>
              </a:rPr>
              <a:t>и интерпретировать </a:t>
            </a:r>
            <a:r>
              <a:rPr lang="ru-RU" b="1" i="1" dirty="0" smtClean="0">
                <a:latin typeface="Bookman Old Style" pitchFamily="18" charset="0"/>
              </a:rPr>
              <a:t>информацию </a:t>
            </a:r>
            <a:r>
              <a:rPr lang="ru-RU" dirty="0" smtClean="0">
                <a:latin typeface="Bookman Old Style" pitchFamily="18" charset="0"/>
              </a:rPr>
              <a:t>(Обучающиеся  </a:t>
            </a:r>
            <a:r>
              <a:rPr lang="ru-RU" dirty="0">
                <a:latin typeface="Bookman Old Style" pitchFamily="18" charset="0"/>
              </a:rPr>
              <a:t>анализируют, интерпретируют и обобщают информацию, которая представлена в тексте, формулируют на ее основе сложные выводы и устанавливают скрытые смысловые </a:t>
            </a:r>
            <a:r>
              <a:rPr lang="ru-RU" dirty="0" smtClean="0">
                <a:latin typeface="Bookman Old Style" pitchFamily="18" charset="0"/>
              </a:rPr>
              <a:t>связи.);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43528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Bookman Old Style" pitchFamily="18" charset="0"/>
              </a:rPr>
              <a:t>Читательская грамотность - основополагающий, базовый  для всех умений вид грамотности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626469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Bookman Old Style" pitchFamily="18" charset="0"/>
              </a:rPr>
              <a:t>Использовать информацию из текста </a:t>
            </a:r>
            <a:r>
              <a:rPr lang="ru-RU" dirty="0" smtClean="0">
                <a:latin typeface="Bookman Old Style" pitchFamily="18" charset="0"/>
              </a:rPr>
              <a:t>(Обучающиеся используют информацию из текста для различных целей: решают учебно-познавательные и учебно-практические задачи без привлечения или с привлечением дополнительных знаний и личного опыта.);</a:t>
            </a:r>
          </a:p>
          <a:p>
            <a:r>
              <a:rPr lang="ru-RU" b="1" i="1" dirty="0" smtClean="0">
                <a:latin typeface="Bookman Old Style" pitchFamily="18" charset="0"/>
              </a:rPr>
              <a:t>Оценивать содержание и форму текста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   (Обучающиеся </a:t>
            </a:r>
            <a:r>
              <a:rPr lang="ru-RU" dirty="0">
                <a:latin typeface="Bookman Old Style" pitchFamily="18" charset="0"/>
              </a:rPr>
              <a:t>должны обладать способностью «взглянуть на текст со стороны», осмыслить и оценить прочитанное, оценить полноту, достоверность информации, выявить противоречия, содержащиеся в одном или нескольких </a:t>
            </a:r>
            <a:r>
              <a:rPr lang="ru-RU" dirty="0" smtClean="0">
                <a:latin typeface="Bookman Old Style" pitchFamily="18" charset="0"/>
              </a:rPr>
              <a:t>текстах.).</a:t>
            </a:r>
            <a:endParaRPr lang="ru-RU" dirty="0">
              <a:latin typeface="Bookman Old Style" pitchFamily="18" charset="0"/>
            </a:endParaRP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54461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800" dirty="0" smtClean="0">
                <a:latin typeface="Bookman Old Style" pitchFamily="18" charset="0"/>
              </a:rPr>
              <a:t>различать свой личный опыт и реальность текста;</a:t>
            </a:r>
          </a:p>
          <a:p>
            <a:pPr lvl="0"/>
            <a:r>
              <a:rPr lang="ru-RU" sz="3800" dirty="0" smtClean="0">
                <a:latin typeface="Bookman Old Style" pitchFamily="18" charset="0"/>
              </a:rPr>
              <a:t>отвечать </a:t>
            </a:r>
            <a:r>
              <a:rPr lang="ru-RU" sz="3800" dirty="0">
                <a:latin typeface="Bookman Old Style" pitchFamily="18" charset="0"/>
              </a:rPr>
              <a:t>на вопрос точно и кратко; </a:t>
            </a:r>
          </a:p>
          <a:p>
            <a:pPr lvl="0"/>
            <a:r>
              <a:rPr lang="ru-RU" sz="3800" dirty="0">
                <a:latin typeface="Bookman Old Style" pitchFamily="18" charset="0"/>
              </a:rPr>
              <a:t>при создании конспекта не выписывать лишней информации;</a:t>
            </a:r>
          </a:p>
          <a:p>
            <a:pPr lvl="0"/>
            <a:r>
              <a:rPr lang="ru-RU" sz="3800" dirty="0">
                <a:latin typeface="Bookman Old Style" pitchFamily="18" charset="0"/>
              </a:rPr>
              <a:t>перепроверять свое понимание, обращаясь при этом к тексту;</a:t>
            </a:r>
          </a:p>
          <a:p>
            <a:pPr lvl="0"/>
            <a:r>
              <a:rPr lang="ru-RU" sz="3800" dirty="0">
                <a:latin typeface="Bookman Old Style" pitchFamily="18" charset="0"/>
              </a:rPr>
              <a:t>работать с иллюстрациями, таблицами, схемами, диаграммами как источником данных, которые можно извлечь самостоятельно;</a:t>
            </a:r>
          </a:p>
          <a:p>
            <a:pPr lvl="0"/>
            <a:r>
              <a:rPr lang="ru-RU" sz="3800" dirty="0">
                <a:latin typeface="Bookman Old Style" pitchFamily="18" charset="0"/>
              </a:rPr>
              <a:t>собирать ответ на вопрос из фрагментов информации, данных в разных предложениях;</a:t>
            </a:r>
          </a:p>
          <a:p>
            <a:pPr lvl="0"/>
            <a:r>
              <a:rPr lang="ru-RU" sz="3800" dirty="0">
                <a:latin typeface="Bookman Old Style" pitchFamily="18" charset="0"/>
              </a:rPr>
              <a:t>переформулировать вопрос и сообщения текста;</a:t>
            </a:r>
          </a:p>
          <a:p>
            <a:pPr lvl="0"/>
            <a:r>
              <a:rPr lang="ru-RU" sz="3800" dirty="0">
                <a:latin typeface="Bookman Old Style" pitchFamily="18" charset="0"/>
              </a:rPr>
              <a:t>использовать тексты из различных предметных областей;</a:t>
            </a:r>
          </a:p>
          <a:p>
            <a:pPr lvl="0"/>
            <a:r>
              <a:rPr lang="ru-RU" sz="3800" dirty="0">
                <a:latin typeface="Bookman Old Style" pitchFamily="18" charset="0"/>
              </a:rPr>
              <a:t>выражать свои мысли письменно, преобразовывать текстовую информацию.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5760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Bookman Old Style" pitchFamily="18" charset="0"/>
              </a:rPr>
              <a:t>Условия формирования умений читательской грамотности: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215</TotalTime>
  <Words>947</Words>
  <Application>Microsoft Office PowerPoint</Application>
  <PresentationFormat>Экран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Развитие функциональной грамотности через технологию проектной деятельности</vt:lpstr>
      <vt:lpstr>Задача современной школы в условиях реализации ФГОС третьего поколения</vt:lpstr>
      <vt:lpstr>Функционально грамотный человек – это … </vt:lpstr>
      <vt:lpstr>Образовательные технологии, актуальные в условиях реализации ФГОС третьего поколения </vt:lpstr>
      <vt:lpstr>Проектная методика - эффективный метод развития функциональной грамотности, который …</vt:lpstr>
      <vt:lpstr>Основными составляющими функциональной грамотности в современном образовательном пространстве являются: </vt:lpstr>
      <vt:lpstr>Читательская грамотность - основополагающий, базовый  для всех умений вид грамотности  </vt:lpstr>
      <vt:lpstr>Слайд 8</vt:lpstr>
      <vt:lpstr>Условия формирования умений читательской грамотности:  </vt:lpstr>
      <vt:lpstr> Математическая грамотность   </vt:lpstr>
      <vt:lpstr>Финансовая грамотность</vt:lpstr>
      <vt:lpstr>Естественно-научная грамотность</vt:lpstr>
      <vt:lpstr>Креативное мышление (умение творчески подойти к решению задачи)</vt:lpstr>
      <vt:lpstr>Глобальные компетенции </vt:lpstr>
      <vt:lpstr>Глобальные компетенции </vt:lpstr>
      <vt:lpstr>Значение проектной деятельности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функциональной грамотности через технологию проектной деятельности</dc:title>
  <dc:creator>izotop-165</dc:creator>
  <cp:lastModifiedBy>izotop-165</cp:lastModifiedBy>
  <cp:revision>24</cp:revision>
  <dcterms:created xsi:type="dcterms:W3CDTF">2025-01-03T10:59:13Z</dcterms:created>
  <dcterms:modified xsi:type="dcterms:W3CDTF">2025-04-25T16:31:47Z</dcterms:modified>
</cp:coreProperties>
</file>