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9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E165D7C-7BD6-47BD-83A7-D87C51DF9C43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4CF2411-42E6-43C3-9C31-AE70D116F0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5D7C-7BD6-47BD-83A7-D87C51DF9C43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F2411-42E6-43C3-9C31-AE70D116F0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5D7C-7BD6-47BD-83A7-D87C51DF9C43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F2411-42E6-43C3-9C31-AE70D116F0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5D7C-7BD6-47BD-83A7-D87C51DF9C43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F2411-42E6-43C3-9C31-AE70D116F0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5D7C-7BD6-47BD-83A7-D87C51DF9C43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F2411-42E6-43C3-9C31-AE70D116F0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5D7C-7BD6-47BD-83A7-D87C51DF9C43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F2411-42E6-43C3-9C31-AE70D116F0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E165D7C-7BD6-47BD-83A7-D87C51DF9C43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4CF2411-42E6-43C3-9C31-AE70D116F0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E165D7C-7BD6-47BD-83A7-D87C51DF9C43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4CF2411-42E6-43C3-9C31-AE70D116F0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5D7C-7BD6-47BD-83A7-D87C51DF9C43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F2411-42E6-43C3-9C31-AE70D116F0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5D7C-7BD6-47BD-83A7-D87C51DF9C43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F2411-42E6-43C3-9C31-AE70D116F0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5D7C-7BD6-47BD-83A7-D87C51DF9C43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F2411-42E6-43C3-9C31-AE70D116F0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E165D7C-7BD6-47BD-83A7-D87C51DF9C43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4CF2411-42E6-43C3-9C31-AE70D116F0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izitop-165\Meer-focus-op-sociaal-emtionele-ontwikkeling-scaled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9036496" cy="144016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Эмоциональный интеллект в образовании: его значение, влияние на учебную деятельность, приёмы формирования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29614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Задачи педагога в формировании эмоционального интеллекта:</a:t>
            </a:r>
            <a:endParaRPr lang="ru-RU" sz="3200" b="1" dirty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504056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Bookman Old Style" pitchFamily="18" charset="0"/>
              </a:rPr>
              <a:t>научить </a:t>
            </a:r>
            <a:r>
              <a:rPr lang="ru-RU" dirty="0">
                <a:latin typeface="Bookman Old Style" pitchFamily="18" charset="0"/>
              </a:rPr>
              <a:t>школьников осознавать и определять собственные эмоции, а также в определенной степени (в зависимости от возраста ребенка) управлять ими, контролируя возникающие эмоции посредством определенных психологических приемов; </a:t>
            </a:r>
          </a:p>
          <a:p>
            <a:r>
              <a:rPr lang="ru-RU" dirty="0" smtClean="0">
                <a:latin typeface="Bookman Old Style" pitchFamily="18" charset="0"/>
              </a:rPr>
              <a:t>научить </a:t>
            </a:r>
            <a:r>
              <a:rPr lang="ru-RU" dirty="0">
                <a:latin typeface="Bookman Old Style" pitchFamily="18" charset="0"/>
              </a:rPr>
              <a:t>подростков замечать и понимать базовые эмоции других людей (радость, гнев, печаль, страдание и т.д.), исходя из вербальных и невербальных признаков, позы, жестов, мимики, интонации, предполагаемых мотивов, оценки окружающей действительности и пр.; </a:t>
            </a:r>
          </a:p>
          <a:p>
            <a:r>
              <a:rPr lang="ru-RU" dirty="0" smtClean="0">
                <a:latin typeface="Bookman Old Style" pitchFamily="18" charset="0"/>
              </a:rPr>
              <a:t>способствовать </a:t>
            </a:r>
            <a:r>
              <a:rPr lang="ru-RU" dirty="0">
                <a:latin typeface="Bookman Old Style" pitchFamily="18" charset="0"/>
              </a:rPr>
              <a:t>формированию личности подростка как человека, успешного в различных видах деятельности на всех этапах жизненного пути, включая учебную и социальную успешность; </a:t>
            </a:r>
          </a:p>
          <a:p>
            <a:r>
              <a:rPr lang="ru-RU" dirty="0" smtClean="0">
                <a:latin typeface="Bookman Old Style" pitchFamily="18" charset="0"/>
              </a:rPr>
              <a:t>воспитывать </a:t>
            </a:r>
            <a:r>
              <a:rPr lang="ru-RU" dirty="0" err="1">
                <a:latin typeface="Bookman Old Style" pitchFamily="18" charset="0"/>
              </a:rPr>
              <a:t>эмпатию</a:t>
            </a:r>
            <a:r>
              <a:rPr lang="ru-RU" dirty="0">
                <a:latin typeface="Bookman Old Style" pitchFamily="18" charset="0"/>
              </a:rPr>
              <a:t>, чувства сострадания, сопереживания;</a:t>
            </a:r>
          </a:p>
          <a:p>
            <a:r>
              <a:rPr lang="ru-RU" dirty="0" smtClean="0">
                <a:latin typeface="Bookman Old Style" pitchFamily="18" charset="0"/>
              </a:rPr>
              <a:t>развивать </a:t>
            </a:r>
            <a:r>
              <a:rPr lang="ru-RU" dirty="0">
                <a:latin typeface="Bookman Old Style" pitchFamily="18" charset="0"/>
              </a:rPr>
              <a:t>у обучающихся способность к самообладанию, контролю собственной эмоциональной сферы, обучая детей методам поведения в конфликте, оптимальным способам выхода из конфликтных ситуаций и пр.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784976" cy="115212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Приёмы формирования эмоционального интеллекта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916832"/>
            <a:ext cx="8640960" cy="4824536"/>
          </a:xfrm>
        </p:spPr>
        <p:txBody>
          <a:bodyPr>
            <a:noAutofit/>
          </a:bodyPr>
          <a:lstStyle/>
          <a:p>
            <a:pPr lvl="0"/>
            <a:r>
              <a:rPr lang="ru-RU" b="1" dirty="0" smtClean="0">
                <a:latin typeface="Bookman Old Style" pitchFamily="18" charset="0"/>
              </a:rPr>
              <a:t>«Миром правят мысли» </a:t>
            </a:r>
            <a:r>
              <a:rPr lang="ru-RU" dirty="0" smtClean="0">
                <a:latin typeface="Bookman Old Style" pitchFamily="18" charset="0"/>
              </a:rPr>
              <a:t>(коммуникативный приём предполагающий разбор в начале или в конце урока одной цитаты известных личностей, связанной с восприятием мира, с эмоциями); </a:t>
            </a:r>
          </a:p>
          <a:p>
            <a:pPr lvl="0"/>
            <a:r>
              <a:rPr lang="ru-RU" b="1" dirty="0" smtClean="0">
                <a:latin typeface="Bookman Old Style" pitchFamily="18" charset="0"/>
              </a:rPr>
              <a:t>«Кубик </a:t>
            </a:r>
            <a:r>
              <a:rPr lang="ru-RU" b="1" dirty="0" err="1" smtClean="0">
                <a:latin typeface="Bookman Old Style" pitchFamily="18" charset="0"/>
              </a:rPr>
              <a:t>Блума</a:t>
            </a:r>
            <a:r>
              <a:rPr lang="ru-RU" b="1" dirty="0" smtClean="0">
                <a:latin typeface="Bookman Old Style" pitchFamily="18" charset="0"/>
              </a:rPr>
              <a:t>» </a:t>
            </a:r>
            <a:r>
              <a:rPr lang="ru-RU" dirty="0" smtClean="0">
                <a:latin typeface="Bookman Old Style" pitchFamily="18" charset="0"/>
              </a:rPr>
              <a:t>(внешне кубик представляет собой объёмную фигуру с 6 гранями, на которых написаны слова: «назови», «почему», «объясни», «предложи», «придумай», «поделись»);  </a:t>
            </a:r>
          </a:p>
          <a:p>
            <a:pPr lvl="0">
              <a:buNone/>
            </a:pPr>
            <a:r>
              <a:rPr lang="ru-RU" b="1" i="1" dirty="0" smtClean="0">
                <a:latin typeface="Bookman Old Style" pitchFamily="18" charset="0"/>
              </a:rPr>
              <a:t>  </a:t>
            </a:r>
            <a:endParaRPr lang="ru-RU" dirty="0" smtClean="0">
              <a:latin typeface="Bookman Old Style" pitchFamily="18" charset="0"/>
            </a:endParaRP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784976" cy="108012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Приёмы формирования эмоционального интеллекта</a:t>
            </a:r>
            <a:endParaRPr lang="ru-RU" sz="3200" b="1" dirty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328592"/>
          </a:xfrm>
        </p:spPr>
        <p:txBody>
          <a:bodyPr>
            <a:noAutofit/>
          </a:bodyPr>
          <a:lstStyle/>
          <a:p>
            <a:pPr lvl="0"/>
            <a:r>
              <a:rPr lang="ru-RU" sz="1600" b="1" dirty="0" smtClean="0">
                <a:latin typeface="Bookman Old Style" pitchFamily="18" charset="0"/>
              </a:rPr>
              <a:t>«Диаманта» - </a:t>
            </a:r>
            <a:r>
              <a:rPr lang="ru-RU" sz="1600" dirty="0" smtClean="0">
                <a:latin typeface="Bookman Old Style" pitchFamily="18" charset="0"/>
              </a:rPr>
              <a:t>стихотворная форма из 7 строк, первая и последняя из которых - понятия с противоположным значением; этот вид стиха составляется по следующей схеме: </a:t>
            </a:r>
          </a:p>
          <a:p>
            <a:pPr lvl="0">
              <a:buNone/>
            </a:pPr>
            <a:r>
              <a:rPr lang="ru-RU" sz="1600" b="1" i="1" dirty="0" smtClean="0">
                <a:latin typeface="Bookman Old Style" pitchFamily="18" charset="0"/>
              </a:rPr>
              <a:t>   1 строчка: </a:t>
            </a:r>
            <a:r>
              <a:rPr lang="ru-RU" sz="1600" i="1" dirty="0" smtClean="0">
                <a:latin typeface="Bookman Old Style" pitchFamily="18" charset="0"/>
              </a:rPr>
              <a:t>тема (существительное);</a:t>
            </a:r>
          </a:p>
          <a:p>
            <a:pPr lvl="0">
              <a:buNone/>
            </a:pPr>
            <a:r>
              <a:rPr lang="ru-RU" sz="1600" i="1" dirty="0" smtClean="0">
                <a:latin typeface="Bookman Old Style" pitchFamily="18" charset="0"/>
              </a:rPr>
              <a:t>   </a:t>
            </a:r>
            <a:r>
              <a:rPr lang="ru-RU" sz="1600" b="1" i="1" dirty="0" smtClean="0">
                <a:latin typeface="Bookman Old Style" pitchFamily="18" charset="0"/>
              </a:rPr>
              <a:t>2 строчка: </a:t>
            </a:r>
            <a:r>
              <a:rPr lang="ru-RU" sz="1600" i="1" dirty="0" smtClean="0">
                <a:latin typeface="Bookman Old Style" pitchFamily="18" charset="0"/>
              </a:rPr>
              <a:t>определение (2 прилагательных);</a:t>
            </a:r>
          </a:p>
          <a:p>
            <a:pPr lvl="0">
              <a:buNone/>
            </a:pPr>
            <a:r>
              <a:rPr lang="ru-RU" sz="1600" i="1" dirty="0" smtClean="0">
                <a:latin typeface="Bookman Old Style" pitchFamily="18" charset="0"/>
              </a:rPr>
              <a:t>   </a:t>
            </a:r>
            <a:r>
              <a:rPr lang="ru-RU" sz="1600" b="1" i="1" dirty="0" smtClean="0">
                <a:latin typeface="Bookman Old Style" pitchFamily="18" charset="0"/>
              </a:rPr>
              <a:t>3 строчка: </a:t>
            </a:r>
            <a:r>
              <a:rPr lang="ru-RU" sz="1600" i="1" dirty="0" smtClean="0">
                <a:latin typeface="Bookman Old Style" pitchFamily="18" charset="0"/>
              </a:rPr>
              <a:t>действие (3 причастия);</a:t>
            </a:r>
          </a:p>
          <a:p>
            <a:pPr lvl="0">
              <a:buNone/>
            </a:pPr>
            <a:r>
              <a:rPr lang="ru-RU" sz="1600" i="1" dirty="0" smtClean="0">
                <a:latin typeface="Bookman Old Style" pitchFamily="18" charset="0"/>
              </a:rPr>
              <a:t>   </a:t>
            </a:r>
            <a:r>
              <a:rPr lang="ru-RU" sz="1600" b="1" i="1" dirty="0" smtClean="0">
                <a:latin typeface="Bookman Old Style" pitchFamily="18" charset="0"/>
              </a:rPr>
              <a:t>4 строчка: </a:t>
            </a:r>
            <a:r>
              <a:rPr lang="ru-RU" sz="1600" i="1" dirty="0" smtClean="0">
                <a:latin typeface="Bookman Old Style" pitchFamily="18" charset="0"/>
              </a:rPr>
              <a:t>ассоциации, переходящие из одного понятия в другое  (4 существительных);</a:t>
            </a:r>
          </a:p>
          <a:p>
            <a:pPr lvl="0">
              <a:buNone/>
            </a:pPr>
            <a:r>
              <a:rPr lang="ru-RU" sz="1600" i="1" dirty="0" smtClean="0">
                <a:latin typeface="Bookman Old Style" pitchFamily="18" charset="0"/>
              </a:rPr>
              <a:t>   </a:t>
            </a:r>
            <a:r>
              <a:rPr lang="ru-RU" sz="1600" b="1" i="1" dirty="0" smtClean="0">
                <a:latin typeface="Bookman Old Style" pitchFamily="18" charset="0"/>
              </a:rPr>
              <a:t>5 строчка: </a:t>
            </a:r>
            <a:r>
              <a:rPr lang="ru-RU" sz="1600" i="1" dirty="0" smtClean="0">
                <a:latin typeface="Bookman Old Style" pitchFamily="18" charset="0"/>
              </a:rPr>
              <a:t>действие </a:t>
            </a:r>
            <a:r>
              <a:rPr lang="ru-RU" sz="1600" i="1" dirty="0" smtClean="0">
                <a:latin typeface="Bookman Old Style" pitchFamily="18" charset="0"/>
              </a:rPr>
              <a:t>(3 причастия);</a:t>
            </a:r>
          </a:p>
          <a:p>
            <a:pPr lvl="0">
              <a:buNone/>
            </a:pPr>
            <a:r>
              <a:rPr lang="ru-RU" sz="1600" i="1" dirty="0" smtClean="0">
                <a:latin typeface="Bookman Old Style" pitchFamily="18" charset="0"/>
              </a:rPr>
              <a:t>   </a:t>
            </a:r>
            <a:r>
              <a:rPr lang="ru-RU" sz="1600" b="1" i="1" dirty="0" smtClean="0">
                <a:latin typeface="Bookman Old Style" pitchFamily="18" charset="0"/>
              </a:rPr>
              <a:t>6 строчка: </a:t>
            </a:r>
            <a:r>
              <a:rPr lang="ru-RU" sz="1600" i="1" dirty="0" smtClean="0">
                <a:latin typeface="Bookman Old Style" pitchFamily="18" charset="0"/>
              </a:rPr>
              <a:t>определение (2 прилагательных);</a:t>
            </a:r>
          </a:p>
          <a:p>
            <a:pPr lvl="0">
              <a:buNone/>
            </a:pPr>
            <a:r>
              <a:rPr lang="ru-RU" sz="1600" b="1" i="1" dirty="0" smtClean="0">
                <a:latin typeface="Bookman Old Style" pitchFamily="18" charset="0"/>
              </a:rPr>
              <a:t>   7 строчка: </a:t>
            </a:r>
            <a:r>
              <a:rPr lang="ru-RU" sz="1600" i="1" dirty="0" smtClean="0">
                <a:latin typeface="Bookman Old Style" pitchFamily="18" charset="0"/>
              </a:rPr>
              <a:t>тема (существительное).</a:t>
            </a:r>
            <a:r>
              <a:rPr lang="ru-RU" sz="1600" dirty="0" smtClean="0">
                <a:latin typeface="Bookman Old Style" pitchFamily="18" charset="0"/>
              </a:rPr>
              <a:t> </a:t>
            </a:r>
          </a:p>
          <a:p>
            <a:pPr>
              <a:buNone/>
            </a:pPr>
            <a:r>
              <a:rPr lang="ru-RU" sz="1600" dirty="0" smtClean="0">
                <a:latin typeface="Bookman Old Style" pitchFamily="18" charset="0"/>
              </a:rPr>
              <a:t>    С помощью наводящих вопросов, подводится итог в виде стихотворения:</a:t>
            </a:r>
          </a:p>
          <a:p>
            <a:pPr marL="566928" indent="-457200">
              <a:buNone/>
            </a:pPr>
            <a:r>
              <a:rPr lang="ru-RU" sz="1600" dirty="0" smtClean="0">
                <a:latin typeface="Bookman Old Style" pitchFamily="18" charset="0"/>
              </a:rPr>
              <a:t>   </a:t>
            </a:r>
            <a:r>
              <a:rPr lang="ru-RU" sz="1600" i="1" dirty="0" smtClean="0">
                <a:latin typeface="Bookman Old Style" pitchFamily="18" charset="0"/>
              </a:rPr>
              <a:t>1) Зло;</a:t>
            </a:r>
          </a:p>
          <a:p>
            <a:pPr marL="566928" indent="-457200">
              <a:buNone/>
            </a:pPr>
            <a:r>
              <a:rPr lang="ru-RU" sz="1600" i="1" dirty="0" smtClean="0">
                <a:latin typeface="Bookman Old Style" pitchFamily="18" charset="0"/>
              </a:rPr>
              <a:t>   2) Завистливое, коварное;</a:t>
            </a:r>
          </a:p>
          <a:p>
            <a:pPr marL="566928" indent="-457200">
              <a:buNone/>
            </a:pPr>
            <a:r>
              <a:rPr lang="ru-RU" sz="1600" i="1" dirty="0" smtClean="0">
                <a:latin typeface="Bookman Old Style" pitchFamily="18" charset="0"/>
              </a:rPr>
              <a:t>   3) Ненавидеть, </a:t>
            </a:r>
            <a:r>
              <a:rPr lang="ru-RU" sz="1600" i="1" dirty="0" smtClean="0">
                <a:latin typeface="Bookman Old Style" pitchFamily="18" charset="0"/>
              </a:rPr>
              <a:t>уничтожать</a:t>
            </a:r>
            <a:r>
              <a:rPr lang="ru-RU" sz="1600" i="1" dirty="0" smtClean="0">
                <a:latin typeface="Bookman Old Style" pitchFamily="18" charset="0"/>
              </a:rPr>
              <a:t>;</a:t>
            </a:r>
          </a:p>
          <a:p>
            <a:pPr marL="566928" indent="-457200">
              <a:buNone/>
            </a:pPr>
            <a:r>
              <a:rPr lang="ru-RU" sz="1600" i="1" dirty="0" smtClean="0">
                <a:latin typeface="Bookman Old Style" pitchFamily="18" charset="0"/>
              </a:rPr>
              <a:t>   4) Гроза, туча, солнышко, улыбка;</a:t>
            </a:r>
          </a:p>
          <a:p>
            <a:pPr marL="566928" indent="-457200">
              <a:buNone/>
            </a:pPr>
            <a:r>
              <a:rPr lang="ru-RU" sz="1600" i="1" dirty="0" smtClean="0">
                <a:latin typeface="Bookman Old Style" pitchFamily="18" charset="0"/>
              </a:rPr>
              <a:t>   5) Сближает, укрепляет, выручает;</a:t>
            </a:r>
          </a:p>
          <a:p>
            <a:pPr marL="566928" indent="-457200">
              <a:buNone/>
            </a:pPr>
            <a:r>
              <a:rPr lang="ru-RU" sz="1600" i="1" dirty="0" smtClean="0">
                <a:latin typeface="Bookman Old Style" pitchFamily="18" charset="0"/>
              </a:rPr>
              <a:t>   6) Божественное, любящее;</a:t>
            </a:r>
          </a:p>
          <a:p>
            <a:pPr marL="566928" indent="-457200">
              <a:buNone/>
            </a:pPr>
            <a:r>
              <a:rPr lang="ru-RU" sz="1600" i="1" dirty="0" smtClean="0">
                <a:latin typeface="Bookman Old Style" pitchFamily="18" charset="0"/>
              </a:rPr>
              <a:t>   7) Добро.  </a:t>
            </a:r>
            <a:endParaRPr lang="ru-RU" sz="1600" i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izitop-165\j1h79dxacgm99l5csbb1ydp2lvq3k94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556792"/>
            <a:ext cx="8784976" cy="2880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В методическую копилку </a:t>
            </a:r>
            <a:r>
              <a:rPr lang="ru-RU" sz="31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педагога </a:t>
            </a:r>
            <a:r>
              <a:rPr lang="ru-RU" sz="3100" b="1" dirty="0" smtClean="0">
                <a:latin typeface="Bookman Old Style" pitchFamily="18" charset="0"/>
              </a:rPr>
              <a:t/>
            </a:r>
            <a:br>
              <a:rPr lang="ru-RU" sz="3100" b="1" dirty="0" smtClean="0">
                <a:latin typeface="Bookman Old Style" pitchFamily="18" charset="0"/>
              </a:rPr>
            </a:br>
            <a:r>
              <a:rPr lang="ru-RU" sz="3100" u="sng" dirty="0" smtClean="0">
                <a:latin typeface="Bookman Old Style" pitchFamily="18" charset="0"/>
              </a:rPr>
              <a:t>Как </a:t>
            </a:r>
            <a:r>
              <a:rPr lang="ru-RU" sz="3100" u="sng" dirty="0">
                <a:latin typeface="Bookman Old Style" pitchFamily="18" charset="0"/>
              </a:rPr>
              <a:t>эмоциональный интеллект помогает быть успешным?</a:t>
            </a:r>
            <a:r>
              <a:rPr lang="ru-RU" sz="3100" dirty="0">
                <a:latin typeface="Bookman Old Style" pitchFamily="18" charset="0"/>
              </a:rPr>
              <a:t/>
            </a:r>
            <a:br>
              <a:rPr lang="ru-RU" sz="3100" dirty="0">
                <a:latin typeface="Bookman Old Style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44824"/>
            <a:ext cx="8712968" cy="482453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latin typeface="Bookman Old Style" pitchFamily="18" charset="0"/>
              </a:rPr>
              <a:t>Чтобы </a:t>
            </a:r>
            <a:r>
              <a:rPr lang="ru-RU" dirty="0">
                <a:latin typeface="Bookman Old Style" pitchFamily="18" charset="0"/>
              </a:rPr>
              <a:t>заняться чем-то новым, в мозгу должна сформироваться цепочка положительных подкреплений на новую деятельность: </a:t>
            </a:r>
          </a:p>
          <a:p>
            <a:r>
              <a:rPr lang="ru-RU" b="1" u="sng" dirty="0">
                <a:latin typeface="Bookman Old Style" pitchFamily="18" charset="0"/>
              </a:rPr>
              <a:t>«Я старался → у меня получилось → я рад → я стараюсь дальше». 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    Чем </a:t>
            </a:r>
            <a:r>
              <a:rPr lang="ru-RU" dirty="0">
                <a:latin typeface="Bookman Old Style" pitchFamily="18" charset="0"/>
              </a:rPr>
              <a:t>чаще мы испытываем эмоции, тем легче нам дается наша деятельность, тем больше мы получаем от нее удовольствия, тем охотнее движемся </a:t>
            </a:r>
            <a:r>
              <a:rPr lang="ru-RU" dirty="0" smtClean="0">
                <a:latin typeface="Bookman Old Style" pitchFamily="18" charset="0"/>
              </a:rPr>
              <a:t>вперед. 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     (по Л. Кролю «Эмоциональный интеллект лидера») </a:t>
            </a:r>
          </a:p>
          <a:p>
            <a:r>
              <a:rPr lang="ru-RU" dirty="0" smtClean="0">
                <a:latin typeface="Bookman Old Style" pitchFamily="18" charset="0"/>
              </a:rPr>
              <a:t>Версия </a:t>
            </a:r>
            <a:r>
              <a:rPr lang="ru-RU" dirty="0">
                <a:latin typeface="Bookman Old Style" pitchFamily="18" charset="0"/>
              </a:rPr>
              <a:t>для учителя: </a:t>
            </a:r>
            <a:r>
              <a:rPr lang="ru-RU" b="1" u="sng" dirty="0">
                <a:latin typeface="Bookman Old Style" pitchFamily="18" charset="0"/>
              </a:rPr>
              <a:t>«Мы старались 30 минут → мы поняли новую тему → все высказались и показали высокие результаты → мы молодцы → на следующем уроке продолжим».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 fontScale="90000"/>
          </a:bodyPr>
          <a:lstStyle/>
          <a:p>
            <a:r>
              <a:rPr lang="ru-RU" sz="5400" u="sng" dirty="0" smtClean="0">
                <a:latin typeface="Bookman Old Style" pitchFamily="18" charset="0"/>
              </a:rPr>
              <a:t>80% </a:t>
            </a:r>
            <a:r>
              <a:rPr lang="ru-RU" sz="5400" dirty="0" smtClean="0">
                <a:latin typeface="Bookman Old Style" pitchFamily="18" charset="0"/>
              </a:rPr>
              <a:t>успеха </a:t>
            </a:r>
            <a:r>
              <a:rPr lang="ru-RU" sz="5400" dirty="0">
                <a:latin typeface="Bookman Old Style" pitchFamily="18" charset="0"/>
              </a:rPr>
              <a:t>зависит от уровня </a:t>
            </a:r>
            <a:r>
              <a:rPr lang="ru-RU" sz="5400" u="sng" dirty="0" smtClean="0">
                <a:latin typeface="Bookman Old Style" pitchFamily="18" charset="0"/>
              </a:rPr>
              <a:t>эмоционального интеллекта </a:t>
            </a:r>
            <a:r>
              <a:rPr lang="ru-RU" sz="5400" dirty="0" smtClean="0">
                <a:latin typeface="Bookman Old Style" pitchFamily="18" charset="0"/>
              </a:rPr>
              <a:t>(EQ) </a:t>
            </a:r>
            <a:r>
              <a:rPr lang="ru-RU" sz="5400" dirty="0">
                <a:latin typeface="Bookman Old Style" pitchFamily="18" charset="0"/>
              </a:rPr>
              <a:t>и только 20% — от коэффициента </a:t>
            </a:r>
            <a:r>
              <a:rPr lang="ru-RU" sz="5400" dirty="0" smtClean="0">
                <a:latin typeface="Bookman Old Style" pitchFamily="18" charset="0"/>
              </a:rPr>
              <a:t>интеллекта (</a:t>
            </a:r>
            <a:r>
              <a:rPr lang="en-US" sz="5400" dirty="0" smtClean="0">
                <a:latin typeface="Bookman Old Style" pitchFamily="18" charset="0"/>
              </a:rPr>
              <a:t>IQ</a:t>
            </a:r>
            <a:r>
              <a:rPr lang="ru-RU" sz="5400" dirty="0" smtClean="0">
                <a:latin typeface="Bookman Old Style" pitchFamily="18" charset="0"/>
              </a:rPr>
              <a:t>).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144016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Понятие «эмоционального интеллекта»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4968552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Bookman Old Style" pitchFamily="18" charset="0"/>
              </a:rPr>
              <a:t>представляет </a:t>
            </a:r>
            <a:r>
              <a:rPr lang="ru-RU" sz="4000" dirty="0">
                <a:latin typeface="Bookman Old Style" pitchFamily="18" charset="0"/>
              </a:rPr>
              <a:t>собой способность управлять своими эмоциями и понимать эмоции других </a:t>
            </a:r>
            <a:r>
              <a:rPr lang="ru-RU" sz="4000" dirty="0" smtClean="0">
                <a:latin typeface="Bookman Old Style" pitchFamily="18" charset="0"/>
              </a:rPr>
              <a:t>людей, и </a:t>
            </a:r>
            <a:r>
              <a:rPr lang="ru-RU" sz="4000" dirty="0">
                <a:latin typeface="Bookman Old Style" pitchFamily="18" charset="0"/>
              </a:rPr>
              <a:t>он играет значительную роль в образовательной среде.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0811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Основные составляющие  эмоционального 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интеллекта:</a:t>
            </a:r>
            <a:b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</a:br>
            <a:endParaRPr lang="ru-RU" sz="3600" b="1" dirty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700808"/>
            <a:ext cx="8712968" cy="50405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>
                <a:latin typeface="Bookman Old Style" pitchFamily="18" charset="0"/>
              </a:rPr>
              <a:t>1) </a:t>
            </a:r>
            <a:r>
              <a:rPr lang="ru-RU" sz="2400" b="1" dirty="0">
                <a:latin typeface="Bookman Old Style" pitchFamily="18" charset="0"/>
              </a:rPr>
              <a:t>Самосознание</a:t>
            </a:r>
            <a:r>
              <a:rPr lang="ru-RU" sz="2400" dirty="0">
                <a:latin typeface="Bookman Old Style" pitchFamily="18" charset="0"/>
              </a:rPr>
              <a:t> – умение определять и признавать собственные эмоции и их причины, понимать, как они влияют на поведение и мышление.</a:t>
            </a:r>
          </a:p>
          <a:p>
            <a:pPr>
              <a:buNone/>
            </a:pPr>
            <a:r>
              <a:rPr lang="ru-RU" sz="2400" dirty="0">
                <a:latin typeface="Bookman Old Style" pitchFamily="18" charset="0"/>
              </a:rPr>
              <a:t>2) </a:t>
            </a:r>
            <a:r>
              <a:rPr lang="ru-RU" sz="2400" b="1" dirty="0" err="1">
                <a:latin typeface="Bookman Old Style" pitchFamily="18" charset="0"/>
              </a:rPr>
              <a:t>Саморегуляция</a:t>
            </a:r>
            <a:r>
              <a:rPr lang="ru-RU" sz="2400" dirty="0">
                <a:latin typeface="Bookman Old Style" pitchFamily="18" charset="0"/>
              </a:rPr>
              <a:t> – умение управлять эмоциями, контролировать импульсы, адаптироваться к переменам и быть устойчивым к стрессу.</a:t>
            </a:r>
          </a:p>
          <a:p>
            <a:pPr>
              <a:buNone/>
            </a:pPr>
            <a:r>
              <a:rPr lang="ru-RU" sz="2400" dirty="0">
                <a:latin typeface="Bookman Old Style" pitchFamily="18" charset="0"/>
              </a:rPr>
              <a:t>3) </a:t>
            </a:r>
            <a:r>
              <a:rPr lang="ru-RU" sz="2400" b="1" dirty="0">
                <a:latin typeface="Bookman Old Style" pitchFamily="18" charset="0"/>
              </a:rPr>
              <a:t>Социальное сознание </a:t>
            </a:r>
            <a:r>
              <a:rPr lang="ru-RU" sz="2400" dirty="0">
                <a:latin typeface="Bookman Old Style" pitchFamily="18" charset="0"/>
              </a:rPr>
              <a:t>– умение осознавать чувства других людей, их нужды и мотивы, устанавливать доверительные отношения.</a:t>
            </a:r>
          </a:p>
          <a:p>
            <a:pPr>
              <a:buNone/>
            </a:pPr>
            <a:r>
              <a:rPr lang="ru-RU" sz="2400" dirty="0">
                <a:latin typeface="Bookman Old Style" pitchFamily="18" charset="0"/>
              </a:rPr>
              <a:t>4) </a:t>
            </a:r>
            <a:r>
              <a:rPr lang="ru-RU" sz="2400" b="1" dirty="0">
                <a:latin typeface="Bookman Old Style" pitchFamily="18" charset="0"/>
              </a:rPr>
              <a:t>Социальные навыки </a:t>
            </a:r>
            <a:r>
              <a:rPr lang="ru-RU" sz="2400" dirty="0">
                <a:latin typeface="Bookman Old Style" pitchFamily="18" charset="0"/>
              </a:rPr>
              <a:t>– навык выражать эмоции </a:t>
            </a:r>
            <a:r>
              <a:rPr lang="ru-RU" sz="2400" dirty="0" err="1">
                <a:latin typeface="Bookman Old Style" pitchFamily="18" charset="0"/>
              </a:rPr>
              <a:t>экологично</a:t>
            </a:r>
            <a:r>
              <a:rPr lang="ru-RU" sz="2400" dirty="0">
                <a:latin typeface="Bookman Old Style" pitchFamily="18" charset="0"/>
              </a:rPr>
              <a:t> и уважительно, вести переговоры и решать конфликты, работать, в команде и лидировать.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78621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Дополнительные составляющие эмоционального интеллекта: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 lnSpcReduction="10000"/>
          </a:bodyPr>
          <a:lstStyle/>
          <a:p>
            <a:r>
              <a:rPr lang="ru-RU" sz="3600" dirty="0" smtClean="0">
                <a:latin typeface="Bookman Old Style" pitchFamily="18" charset="0"/>
              </a:rPr>
              <a:t>коммуникативные навыки;</a:t>
            </a:r>
          </a:p>
          <a:p>
            <a:r>
              <a:rPr lang="ru-RU" sz="3600" dirty="0" smtClean="0">
                <a:latin typeface="Bookman Old Style" pitchFamily="18" charset="0"/>
              </a:rPr>
              <a:t>мотивация;</a:t>
            </a:r>
          </a:p>
          <a:p>
            <a:r>
              <a:rPr lang="ru-RU" sz="3600" dirty="0" err="1" smtClean="0">
                <a:latin typeface="Bookman Old Style" pitchFamily="18" charset="0"/>
              </a:rPr>
              <a:t>эмпатия</a:t>
            </a:r>
            <a:r>
              <a:rPr lang="ru-RU" sz="3600" dirty="0" smtClean="0">
                <a:latin typeface="Bookman Old Style" pitchFamily="18" charset="0"/>
              </a:rPr>
              <a:t> </a:t>
            </a:r>
            <a:r>
              <a:rPr lang="ru-RU" sz="3600" dirty="0">
                <a:latin typeface="Bookman Old Style" pitchFamily="18" charset="0"/>
              </a:rPr>
              <a:t>(способность почувствовать и понять эмоции других людей, поставить себя на их место и проявить заботу и сочувствие</a:t>
            </a:r>
            <a:r>
              <a:rPr lang="ru-RU" sz="3600" dirty="0" smtClean="0">
                <a:latin typeface="Bookman Old Style" pitchFamily="18" charset="0"/>
              </a:rPr>
              <a:t>);</a:t>
            </a:r>
          </a:p>
          <a:p>
            <a:r>
              <a:rPr lang="ru-RU" sz="3600" dirty="0" smtClean="0">
                <a:latin typeface="Bookman Old Style" pitchFamily="18" charset="0"/>
              </a:rPr>
              <a:t>социальная </a:t>
            </a:r>
            <a:r>
              <a:rPr lang="ru-RU" sz="3600" dirty="0">
                <a:latin typeface="Bookman Old Style" pitchFamily="18" charset="0"/>
              </a:rPr>
              <a:t>ответственность.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Значение эмоционального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интеллекта в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образовании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988840"/>
            <a:ext cx="8712968" cy="4608512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Bookman Old Style" pitchFamily="18" charset="0"/>
              </a:rPr>
              <a:t>Эмоциональный интеллект влияет </a:t>
            </a:r>
            <a:r>
              <a:rPr lang="ru-RU" sz="4000" dirty="0">
                <a:latin typeface="Bookman Old Style" pitchFamily="18" charset="0"/>
              </a:rPr>
              <a:t>на </a:t>
            </a:r>
            <a:r>
              <a:rPr lang="ru-RU" sz="4000" dirty="0" smtClean="0">
                <a:latin typeface="Bookman Old Style" pitchFamily="18" charset="0"/>
              </a:rPr>
              <a:t> </a:t>
            </a:r>
            <a:r>
              <a:rPr lang="ru-RU" sz="4000" dirty="0">
                <a:latin typeface="Bookman Old Style" pitchFamily="18" charset="0"/>
              </a:rPr>
              <a:t>способность </a:t>
            </a:r>
            <a:r>
              <a:rPr lang="ru-RU" sz="4000" dirty="0" smtClean="0">
                <a:latin typeface="Bookman Old Style" pitchFamily="18" charset="0"/>
              </a:rPr>
              <a:t>школьников к </a:t>
            </a:r>
            <a:r>
              <a:rPr lang="ru-RU" sz="4000" dirty="0">
                <a:latin typeface="Bookman Old Style" pitchFamily="18" charset="0"/>
              </a:rPr>
              <a:t>обучению, адаптацию к новым условиям, развитие социальных навыков и формирование личностной идентичности.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836712"/>
            <a:ext cx="8579296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Влияние эмоционального интеллекта на успеваемость</a:t>
            </a:r>
            <a:r>
              <a:rPr lang="ru-RU" b="1" dirty="0">
                <a:latin typeface="Bookman Old Style" pitchFamily="18" charset="0"/>
              </a:rPr>
              <a:t/>
            </a:r>
            <a:br>
              <a:rPr lang="ru-RU" b="1" dirty="0">
                <a:latin typeface="Bookman Old Style" pitchFamily="18" charset="0"/>
              </a:rPr>
            </a:br>
            <a:endParaRPr lang="ru-RU" b="1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700808"/>
            <a:ext cx="8435280" cy="4968552"/>
          </a:xfrm>
        </p:spPr>
        <p:txBody>
          <a:bodyPr>
            <a:normAutofit/>
          </a:bodyPr>
          <a:lstStyle/>
          <a:p>
            <a:r>
              <a:rPr lang="ru-RU" dirty="0">
                <a:latin typeface="Bookman Old Style" pitchFamily="18" charset="0"/>
              </a:rPr>
              <a:t>Ученики с развитыми эмоциональными навыками чаще демонстрируют лучшие результаты в </a:t>
            </a:r>
            <a:r>
              <a:rPr lang="ru-RU" dirty="0" smtClean="0">
                <a:latin typeface="Bookman Old Style" pitchFamily="18" charset="0"/>
              </a:rPr>
              <a:t>учебе, поскольку лучше </a:t>
            </a:r>
            <a:r>
              <a:rPr lang="ru-RU" dirty="0">
                <a:latin typeface="Bookman Old Style" pitchFamily="18" charset="0"/>
              </a:rPr>
              <a:t>справляются со стрессом, более мотивированы к учебе и способны эффективнее управлять своим временем и ресурсами. Кроме того, </a:t>
            </a:r>
            <a:r>
              <a:rPr lang="ru-RU" dirty="0" smtClean="0">
                <a:latin typeface="Bookman Old Style" pitchFamily="18" charset="0"/>
              </a:rPr>
              <a:t>они часто </a:t>
            </a:r>
            <a:r>
              <a:rPr lang="ru-RU" dirty="0">
                <a:latin typeface="Bookman Old Style" pitchFamily="18" charset="0"/>
              </a:rPr>
              <a:t>обладают лучшими коммуникативными навыками, что способствует более эффективному взаимодействию с </a:t>
            </a:r>
            <a:r>
              <a:rPr lang="ru-RU" dirty="0" smtClean="0">
                <a:latin typeface="Bookman Old Style" pitchFamily="18" charset="0"/>
              </a:rPr>
              <a:t>педагогами </a:t>
            </a:r>
            <a:r>
              <a:rPr lang="ru-RU" dirty="0">
                <a:latin typeface="Bookman Old Style" pitchFamily="18" charset="0"/>
              </a:rPr>
              <a:t>и одноклассниками.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Влияние эмоционального интеллекта на развитие социальных навыков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772816"/>
            <a:ext cx="8640960" cy="496855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Bookman Old Style" pitchFamily="18" charset="0"/>
              </a:rPr>
              <a:t>Ученики с </a:t>
            </a:r>
            <a:r>
              <a:rPr lang="ru-RU" dirty="0">
                <a:latin typeface="Bookman Old Style" pitchFamily="18" charset="0"/>
              </a:rPr>
              <a:t>высоким уровнем эмоционального интеллекта обычно лучше понимают эмоции других людей и способны эффективнее устанавливать и поддерживать социальные связи. Это помогает им лучше адаптироваться к коллективной обстановке в классе, участвовать в групповых проектах и совместных мероприятиях, а также решать конфликтные ситуации в межличностных отношениях.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712968" cy="15121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latin typeface="Bookman Old Style" pitchFamily="18" charset="0"/>
              </a:rPr>
              <a:t>Влияние эмоционального интеллекта на формирование личности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132856"/>
            <a:ext cx="8784976" cy="4464496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Bookman Old Style" pitchFamily="18" charset="0"/>
              </a:rPr>
              <a:t>Ученики </a:t>
            </a:r>
            <a:r>
              <a:rPr lang="ru-RU" dirty="0">
                <a:latin typeface="Bookman Old Style" pitchFamily="18" charset="0"/>
              </a:rPr>
              <a:t>с развитым эмоциональным интеллектом обычно лучше понимают свои цели и потребности, что помогает им принимать осознанные решения в учебе и личной жизни. Кроме того, развитие эмоционального интеллекта способствует лучшему управлению своими эмоциями и эффективной адаптации к изменяющимся условиям окружающей среды.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193</TotalTime>
  <Words>863</Words>
  <Application>Microsoft Office PowerPoint</Application>
  <PresentationFormat>Экран (4:3)</PresentationFormat>
  <Paragraphs>55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Эмоциональный интеллект в образовании: его значение, влияние на учебную деятельность, приёмы формирования</vt:lpstr>
      <vt:lpstr>80% успеха зависит от уровня эмоционального интеллекта (EQ) и только 20% — от коэффициента интеллекта (IQ). </vt:lpstr>
      <vt:lpstr>Понятие «эмоционального интеллекта»</vt:lpstr>
      <vt:lpstr>Основные составляющие  эмоционального интеллекта: </vt:lpstr>
      <vt:lpstr>Дополнительные составляющие эмоционального интеллекта:</vt:lpstr>
      <vt:lpstr>Значение эмоционального интеллекта в образовании</vt:lpstr>
      <vt:lpstr>Влияние эмоционального интеллекта на успеваемость </vt:lpstr>
      <vt:lpstr>Влияние эмоционального интеллекта на развитие социальных навыков</vt:lpstr>
      <vt:lpstr>Влияние эмоционального интеллекта на формирование личности </vt:lpstr>
      <vt:lpstr>Задачи педагога в формировании эмоционального интеллекта:</vt:lpstr>
      <vt:lpstr>Приёмы формирования эмоционального интеллекта</vt:lpstr>
      <vt:lpstr>Приёмы формирования эмоционального интеллекта</vt:lpstr>
      <vt:lpstr>В методическую копилку педагога  Как эмоциональный интеллект помогает быть успешным?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Значение эмоционального интеллекта в образовании. Влияние эмоционального интеллекта на учебную деятельность.</dc:title>
  <dc:creator>izotop-165</dc:creator>
  <cp:lastModifiedBy>izotop-165</cp:lastModifiedBy>
  <cp:revision>24</cp:revision>
  <dcterms:created xsi:type="dcterms:W3CDTF">2025-03-22T09:38:57Z</dcterms:created>
  <dcterms:modified xsi:type="dcterms:W3CDTF">2025-05-02T14:29:13Z</dcterms:modified>
</cp:coreProperties>
</file>