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59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3" r:id="rId17"/>
  </p:sldIdLst>
  <p:sldSz cx="12192000" cy="6858000"/>
  <p:notesSz cx="6858000" cy="9144000"/>
  <p:embeddedFontLst>
    <p:embeddedFont>
      <p:font typeface="Aqum two Bold" panose="01000000000000000000" pitchFamily="2" charset="0"/>
      <p:bold r:id="rId18"/>
    </p:embeddedFont>
    <p:embeddedFont>
      <p:font typeface="Aqum two Classic" panose="01000000000000000000" pitchFamily="2" charset="0"/>
      <p:bold r:id="rId19"/>
    </p:embeddedFont>
    <p:embeddedFont>
      <p:font typeface="Aqum two Small caps" panose="01000000000000000000" pitchFamily="2" charset="0"/>
      <p:bold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43" userDrawn="1">
          <p15:clr>
            <a:srgbClr val="A4A3A4"/>
          </p15:clr>
        </p15:guide>
        <p15:guide id="4" pos="7537" userDrawn="1">
          <p15:clr>
            <a:srgbClr val="A4A3A4"/>
          </p15:clr>
        </p15:guide>
        <p15:guide id="7" orient="horz" pos="119" userDrawn="1">
          <p15:clr>
            <a:srgbClr val="A4A3A4"/>
          </p15:clr>
        </p15:guide>
        <p15:guide id="8" orient="horz" pos="3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852"/>
    <a:srgbClr val="7465F7"/>
    <a:srgbClr val="EA87B2"/>
    <a:srgbClr val="7666F7"/>
    <a:srgbClr val="7867F6"/>
    <a:srgbClr val="C986E7"/>
    <a:srgbClr val="F9889A"/>
    <a:srgbClr val="EC5750"/>
    <a:srgbClr val="FC94AC"/>
    <a:srgbClr val="BA8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9" autoAdjust="0"/>
    <p:restoredTop sz="94103" autoAdjust="0"/>
  </p:normalViewPr>
  <p:slideViewPr>
    <p:cSldViewPr snapToGrid="0" showGuides="1">
      <p:cViewPr>
        <p:scale>
          <a:sx n="100" d="100"/>
          <a:sy n="100" d="100"/>
        </p:scale>
        <p:origin x="4680" y="1158"/>
      </p:cViewPr>
      <p:guideLst>
        <p:guide orient="horz" pos="2137"/>
        <p:guide pos="3840"/>
        <p:guide pos="143"/>
        <p:guide pos="7537"/>
        <p:guide orient="horz" pos="119"/>
        <p:guide orient="horz" pos="3294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81D41-B969-35A4-C417-A9859969C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A7B965-33C4-4318-D0D0-A2F49B2F0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C17255-B148-4069-6408-39CAA7D2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BE450-7FF7-8E65-3911-0DD3C491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CB68A6-6C9C-5E2D-BC10-D24159AE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9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4451B-4683-6493-3C67-CEE7B5EB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097E43-ED7A-C711-DBF0-1FC9C1CF4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CC764B-3783-DA3A-8517-CDBBB70F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4155B8-01A6-3D11-677F-FFBF9A26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86BBD-EFF3-0333-0597-5937EE24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86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51158B-FAA4-930F-802B-FB03D201A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B6B4A8-3954-7998-C63F-DA5127A6C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AB22D-1A9F-56C9-8B3B-65ED76ED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C02F27-00B7-08D8-AFF0-75CC2002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5B13BA-0BB6-CDB5-59EB-BC572C893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12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DBBE4-B736-1540-5BE0-C1D12127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6097FC-F0E9-01DF-7BD3-16B425341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28D54F-B3D2-B04A-45CF-4A078DBC5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4BAA0-4E1B-5DF1-703F-435CE7B3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5B9209-469A-39AD-B328-B7315C67B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04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2141D-1732-956D-2E2E-93880E89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788489-C32C-52D1-F58C-AE7FA2576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DA904-576B-CC92-66BE-418D18FF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550F9A-2A91-C8B4-3D0C-85C9DAB1C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24C5EB-A00C-A146-FD37-4B5E7FD5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57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0FF8F-AE25-0CAF-6273-89AB6B67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6BECAD-559D-711B-0886-DAC998D81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9CE64F-1EC4-E5B0-DC8A-3A6A51D86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983487-4B1A-FC09-1406-A9E55424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C52C60-2AE2-A184-BFF5-F2644B788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300998-D005-DB60-83EB-499A6545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20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954B5-73AE-C918-D11F-D9BFACF98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F7FFE5-C219-9B7E-976A-CF324095E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4A3608-F323-8BF3-5556-987A764EC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7BCC45-A5DA-7302-37E4-148F97C89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5E8669-BE34-AB0A-35E1-90A825F09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28EB31-DC7C-CAF5-E591-FFD9AC04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83DABE-400F-639A-FF1F-E4AE9FAC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6E0127-F726-66BF-1D3A-A3B6AA89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83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B0B74-E554-6FE6-33A0-DE99C3AB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C353A-E87F-A2AB-1D33-4F931BE2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CB0101-1167-AA33-DD69-FCC40EFC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999AA1-C8AA-1279-C5D4-88A97E566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47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4200E1-7ABF-44F1-929D-D676F327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3BEFB0-2E87-1F54-70F0-4DC83322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043D41-917E-2E10-1E4D-B0E93DAE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79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A9E10-833C-194F-8DD0-8337FE2CA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D86C67-8C5D-6958-418A-332059D86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7405C2-698B-16CA-5EE9-0240163B4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766E37-2FAD-B0E2-EBE1-6B9E7969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9F5108-7CC0-99AE-A7DB-F9A209DB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CFBB40-CF46-6E95-3724-19BB02DD2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39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AD3CF-3007-124E-C4C0-44A5D3D8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423B26-DC8C-2058-1B51-10842D4DC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09C779-4EBB-7C54-D18B-B573289E8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D80D96-BAED-2B51-4907-675B182F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D28741-99E5-6FA3-FE81-ED8A02AF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8228FE-C72A-A95B-01D5-D9D6C93F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15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4C317-D8DE-9023-B3E0-D7051AAA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42270D-FE34-F919-C42A-A2F4E4571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916019-20D1-F8F1-C9EF-BB5D0DBBF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4E039-0575-4F27-BF05-229530FC8F95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39A030-7919-3494-60AB-48161E00A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DE332B-1EAA-1DE0-FF4A-B3AF0405F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BAA848-E8D6-46D2-B42C-F51D42636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1293D1C-9158-D7C6-5F31-38C494DDEDAD}"/>
              </a:ext>
            </a:extLst>
          </p:cNvPr>
          <p:cNvGrpSpPr/>
          <p:nvPr/>
        </p:nvGrpSpPr>
        <p:grpSpPr>
          <a:xfrm>
            <a:off x="5563283" y="96579"/>
            <a:ext cx="7961740" cy="6664842"/>
            <a:chOff x="3524615" y="1930399"/>
            <a:chExt cx="5348954" cy="4477657"/>
          </a:xfrm>
        </p:grpSpPr>
        <p:pic>
          <p:nvPicPr>
            <p:cNvPr id="20" name="Picture 10" descr="опубликовать изображение">
              <a:extLst>
                <a:ext uri="{FF2B5EF4-FFF2-40B4-BE49-F238E27FC236}">
                  <a16:creationId xmlns:a16="http://schemas.microsoft.com/office/drawing/2014/main" id="{C94046A4-0B00-6A7F-626C-BBC4B058D7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" t="6049" r="-1926" b="31169"/>
            <a:stretch/>
          </p:blipFill>
          <p:spPr bwMode="auto">
            <a:xfrm>
              <a:off x="3524615" y="1930399"/>
              <a:ext cx="5348954" cy="4477657"/>
            </a:xfrm>
            <a:custGeom>
              <a:avLst/>
              <a:gdLst/>
              <a:ahLst/>
              <a:cxnLst/>
              <a:rect l="l" t="t" r="r" b="b"/>
              <a:pathLst>
                <a:path w="7203799" h="6030364">
                  <a:moveTo>
                    <a:pt x="4122552" y="0"/>
                  </a:moveTo>
                  <a:cubicBezTo>
                    <a:pt x="4596210" y="0"/>
                    <a:pt x="5032147" y="81110"/>
                    <a:pt x="5418463" y="240852"/>
                  </a:cubicBezTo>
                  <a:cubicBezTo>
                    <a:pt x="5780509" y="390677"/>
                    <a:pt x="6098496" y="609358"/>
                    <a:pt x="6363612" y="890695"/>
                  </a:cubicBezTo>
                  <a:cubicBezTo>
                    <a:pt x="6905445" y="1465899"/>
                    <a:pt x="7203799" y="2283333"/>
                    <a:pt x="7203799" y="3192481"/>
                  </a:cubicBezTo>
                  <a:cubicBezTo>
                    <a:pt x="7203799" y="3555204"/>
                    <a:pt x="7088321" y="3846319"/>
                    <a:pt x="6829541" y="4136467"/>
                  </a:cubicBezTo>
                  <a:cubicBezTo>
                    <a:pt x="6558859" y="4439977"/>
                    <a:pt x="6152137" y="4719524"/>
                    <a:pt x="5721456" y="5015457"/>
                  </a:cubicBezTo>
                  <a:cubicBezTo>
                    <a:pt x="5641997" y="5069990"/>
                    <a:pt x="5559911" y="5126451"/>
                    <a:pt x="5477826" y="5183599"/>
                  </a:cubicBezTo>
                  <a:cubicBezTo>
                    <a:pt x="4743068" y="5695047"/>
                    <a:pt x="4206802" y="6030364"/>
                    <a:pt x="3475911" y="6030364"/>
                  </a:cubicBezTo>
                  <a:cubicBezTo>
                    <a:pt x="2362258" y="6030364"/>
                    <a:pt x="1573553" y="5618755"/>
                    <a:pt x="838794" y="4653974"/>
                  </a:cubicBezTo>
                  <a:cubicBezTo>
                    <a:pt x="742642" y="4527696"/>
                    <a:pt x="648651" y="4412849"/>
                    <a:pt x="557754" y="4301854"/>
                  </a:cubicBezTo>
                  <a:cubicBezTo>
                    <a:pt x="181022" y="3841635"/>
                    <a:pt x="0" y="3602300"/>
                    <a:pt x="0" y="3192481"/>
                  </a:cubicBezTo>
                  <a:cubicBezTo>
                    <a:pt x="0" y="2785556"/>
                    <a:pt x="113467" y="2383585"/>
                    <a:pt x="337003" y="1997729"/>
                  </a:cubicBezTo>
                  <a:cubicBezTo>
                    <a:pt x="555745" y="1620270"/>
                    <a:pt x="868475" y="1274763"/>
                    <a:pt x="1266386" y="971116"/>
                  </a:cubicBezTo>
                  <a:cubicBezTo>
                    <a:pt x="1657494" y="672565"/>
                    <a:pt x="2122028" y="426344"/>
                    <a:pt x="2610064" y="259166"/>
                  </a:cubicBezTo>
                  <a:cubicBezTo>
                    <a:pt x="3111238" y="87171"/>
                    <a:pt x="3620296" y="0"/>
                    <a:pt x="4122552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5">
              <a:extLst>
                <a:ext uri="{FF2B5EF4-FFF2-40B4-BE49-F238E27FC236}">
                  <a16:creationId xmlns:a16="http://schemas.microsoft.com/office/drawing/2014/main" id="{6D7C3AA9-3983-9C62-9D54-FBCF52BD2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1677" y="5670445"/>
              <a:ext cx="536313" cy="536313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1F23B16-FE9D-E0DF-47A2-6835AA3D0D2B}"/>
              </a:ext>
            </a:extLst>
          </p:cNvPr>
          <p:cNvSpPr txBox="1"/>
          <p:nvPr/>
        </p:nvSpPr>
        <p:spPr>
          <a:xfrm>
            <a:off x="232273" y="926553"/>
            <a:ext cx="647192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муниципальное дошкольное </a:t>
            </a:r>
            <a:r>
              <a:rPr lang="ru-RU" sz="2000" b="0" i="0" u="none" strike="noStrike" kern="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о</a:t>
            </a:r>
            <a:r>
              <a:rPr lang="ru-RU" sz="2000" b="0" i="0" u="none" strike="noStrike" kern="120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бразовательное </a:t>
            </a:r>
            <a:r>
              <a:rPr lang="ru-RU" sz="2000" b="0" i="0" u="none" strike="noStrike" kern="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у</a:t>
            </a:r>
            <a:r>
              <a:rPr lang="ru-RU" sz="2000" b="0" i="0" u="none" strike="noStrike" kern="120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чреждение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«ДЕТСКИЙ САД № 11» г. Ухта</a:t>
            </a:r>
            <a:endParaRPr lang="ru-RU" sz="2800" dirty="0">
              <a:solidFill>
                <a:srgbClr val="EC5852"/>
              </a:solidFill>
              <a:latin typeface="Aqum two Small caps" panose="01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9A7D6-FEB1-BD2C-942E-682919A5AC6F}"/>
              </a:ext>
            </a:extLst>
          </p:cNvPr>
          <p:cNvSpPr txBox="1"/>
          <p:nvPr/>
        </p:nvSpPr>
        <p:spPr>
          <a:xfrm>
            <a:off x="232273" y="2828835"/>
            <a:ext cx="6671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>
                <a:solidFill>
                  <a:srgbClr val="7867F6"/>
                </a:solidFill>
                <a:latin typeface="Aqum two Small caps" panose="01000000000000000000" pitchFamily="2" charset="0"/>
                <a:cs typeface="Times New Roman" pitchFamily="18"/>
              </a:rPr>
              <a:t>физическое воспитание и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>
                <a:solidFill>
                  <a:srgbClr val="7867F6"/>
                </a:solidFill>
                <a:latin typeface="Aqum two Small caps" panose="01000000000000000000" pitchFamily="2" charset="0"/>
                <a:cs typeface="Times New Roman" pitchFamily="18"/>
              </a:rPr>
              <a:t>формирование культуры здоровья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EC5852"/>
                </a:solidFill>
                <a:latin typeface="Aqum two Small caps" panose="01000000000000000000" pitchFamily="2" charset="0"/>
                <a:cs typeface="Times New Roman" pitchFamily="18"/>
              </a:rPr>
              <a:t>ТЕМА: «ПОГРЕМУШКА»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438B2-7ED7-1B48-EDD2-D3FE8D94BF2A}"/>
              </a:ext>
            </a:extLst>
          </p:cNvPr>
          <p:cNvSpPr txBox="1"/>
          <p:nvPr/>
        </p:nvSpPr>
        <p:spPr>
          <a:xfrm>
            <a:off x="227013" y="4792673"/>
            <a:ext cx="6676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>
                <a:solidFill>
                  <a:srgbClr val="7867F6"/>
                </a:solidFill>
                <a:latin typeface="Aqum two Small caps" panose="01000000000000000000" pitchFamily="2" charset="0"/>
                <a:cs typeface="Times New Roman" pitchFamily="18"/>
              </a:rPr>
              <a:t>выполнили: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>
                <a:solidFill>
                  <a:srgbClr val="7867F6"/>
                </a:solidFill>
                <a:latin typeface="Aqum two Small caps" panose="01000000000000000000" pitchFamily="2" charset="0"/>
                <a:cs typeface="Times New Roman" pitchFamily="18"/>
              </a:rPr>
              <a:t>Румянцева Жанна Юрьевна                                                                      Филатова Анна Николаевна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9775D2A-1A0A-88E0-77A0-3171731C1CD8}"/>
              </a:ext>
            </a:extLst>
          </p:cNvPr>
          <p:cNvSpPr/>
          <p:nvPr/>
        </p:nvSpPr>
        <p:spPr>
          <a:xfrm>
            <a:off x="227013" y="188913"/>
            <a:ext cx="466725" cy="466725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CB408F1F-1D9D-6470-E641-987D68C9BA18}"/>
              </a:ext>
            </a:extLst>
          </p:cNvPr>
          <p:cNvSpPr/>
          <p:nvPr/>
        </p:nvSpPr>
        <p:spPr>
          <a:xfrm>
            <a:off x="866775" y="280989"/>
            <a:ext cx="282576" cy="282574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5F13DA7-4536-7FD6-3D29-273AE11DC3F8}"/>
              </a:ext>
            </a:extLst>
          </p:cNvPr>
          <p:cNvCxnSpPr>
            <a:cxnSpLocks/>
          </p:cNvCxnSpPr>
          <p:nvPr/>
        </p:nvCxnSpPr>
        <p:spPr>
          <a:xfrm>
            <a:off x="1322388" y="448346"/>
            <a:ext cx="4773612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Овал 33">
            <a:extLst>
              <a:ext uri="{FF2B5EF4-FFF2-40B4-BE49-F238E27FC236}">
                <a16:creationId xmlns:a16="http://schemas.microsoft.com/office/drawing/2014/main" id="{93D13F02-166B-ADDC-8221-0ECDE2A278FC}"/>
              </a:ext>
            </a:extLst>
          </p:cNvPr>
          <p:cNvSpPr/>
          <p:nvPr/>
        </p:nvSpPr>
        <p:spPr>
          <a:xfrm>
            <a:off x="227013" y="6202361"/>
            <a:ext cx="466725" cy="466725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8D21E966-F2EB-1690-2CF1-C2883D7F365E}"/>
              </a:ext>
            </a:extLst>
          </p:cNvPr>
          <p:cNvSpPr/>
          <p:nvPr/>
        </p:nvSpPr>
        <p:spPr>
          <a:xfrm>
            <a:off x="866775" y="6294437"/>
            <a:ext cx="282576" cy="282574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838FF20E-7604-8602-6DE7-203E2BE565BD}"/>
              </a:ext>
            </a:extLst>
          </p:cNvPr>
          <p:cNvCxnSpPr>
            <a:cxnSpLocks/>
          </p:cNvCxnSpPr>
          <p:nvPr/>
        </p:nvCxnSpPr>
        <p:spPr>
          <a:xfrm>
            <a:off x="1322388" y="6461794"/>
            <a:ext cx="4773612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7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6" grpId="0" build="allAtOnce"/>
      <p:bldP spid="31" grpId="0" animBg="1"/>
      <p:bldP spid="32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ost image">
            <a:extLst>
              <a:ext uri="{FF2B5EF4-FFF2-40B4-BE49-F238E27FC236}">
                <a16:creationId xmlns:a16="http://schemas.microsoft.com/office/drawing/2014/main" id="{3E628838-C83E-BA51-4E51-9F6A5A3ED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9029"/>
          <a:stretch/>
        </p:blipFill>
        <p:spPr bwMode="auto">
          <a:xfrm>
            <a:off x="-325152" y="-31296"/>
            <a:ext cx="12842304" cy="68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EAB2D2-91D1-12C1-63EC-D8A308AC843A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kern="0" dirty="0">
                <a:solidFill>
                  <a:schemeClr val="bg1"/>
                </a:solidFill>
                <a:latin typeface="Aqum two Small caps" panose="01000000000000000000" pitchFamily="2" charset="0"/>
                <a:cs typeface="Times New Roman" pitchFamily="18"/>
              </a:rPr>
              <a:t>II </a:t>
            </a:r>
            <a:r>
              <a:rPr lang="ru-RU" sz="5400" kern="0" dirty="0">
                <a:solidFill>
                  <a:schemeClr val="bg1"/>
                </a:solidFill>
                <a:latin typeface="Aqum two Small caps" panose="01000000000000000000" pitchFamily="2" charset="0"/>
                <a:cs typeface="Times New Roman" pitchFamily="18"/>
              </a:rPr>
              <a:t>ЧАСТЬ</a:t>
            </a:r>
            <a:endParaRPr lang="ru-RU" sz="5400" dirty="0">
              <a:solidFill>
                <a:schemeClr val="bg1"/>
              </a:soli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A07C1E8-6626-9ADA-0209-23A11DFD2250}"/>
              </a:ext>
            </a:extLst>
          </p:cNvPr>
          <p:cNvCxnSpPr>
            <a:cxnSpLocks/>
          </p:cNvCxnSpPr>
          <p:nvPr/>
        </p:nvCxnSpPr>
        <p:spPr>
          <a:xfrm flipH="1">
            <a:off x="7904602" y="619165"/>
            <a:ext cx="3773048" cy="0"/>
          </a:xfrm>
          <a:prstGeom prst="line">
            <a:avLst/>
          </a:prstGeom>
          <a:ln w="9525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64DCD65-05A6-EF6C-97C5-232DB0E964D4}"/>
              </a:ext>
            </a:extLst>
          </p:cNvPr>
          <p:cNvCxnSpPr>
            <a:cxnSpLocks/>
          </p:cNvCxnSpPr>
          <p:nvPr/>
        </p:nvCxnSpPr>
        <p:spPr>
          <a:xfrm flipH="1">
            <a:off x="417952" y="619165"/>
            <a:ext cx="3773048" cy="0"/>
          </a:xfrm>
          <a:prstGeom prst="line">
            <a:avLst/>
          </a:prstGeom>
          <a:ln w="9525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: скругленные углы 1">
            <a:hlinkClick r:id="rId3" action="ppaction://hlinksldjump"/>
            <a:extLst>
              <a:ext uri="{FF2B5EF4-FFF2-40B4-BE49-F238E27FC236}">
                <a16:creationId xmlns:a16="http://schemas.microsoft.com/office/drawing/2014/main" id="{0B7D5DB8-2CBB-020D-3655-6313C105C61E}"/>
              </a:ext>
            </a:extLst>
          </p:cNvPr>
          <p:cNvSpPr/>
          <p:nvPr/>
        </p:nvSpPr>
        <p:spPr>
          <a:xfrm>
            <a:off x="823792" y="6095999"/>
            <a:ext cx="1433059" cy="546256"/>
          </a:xfrm>
          <a:prstGeom prst="roundRect">
            <a:avLst>
              <a:gd name="adj" fmla="val 50000"/>
            </a:avLst>
          </a:prstGeom>
          <a:noFill/>
          <a:ln w="825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qum two Bold" panose="01000000000000000000" pitchFamily="2" charset="0"/>
              </a:rPr>
              <a:t>НАЗАД</a:t>
            </a:r>
          </a:p>
        </p:txBody>
      </p:sp>
      <p:sp>
        <p:nvSpPr>
          <p:cNvPr id="3" name="Равнобедренный треугольник 2">
            <a:hlinkClick r:id="rId3" action="ppaction://hlinksldjump"/>
            <a:extLst>
              <a:ext uri="{FF2B5EF4-FFF2-40B4-BE49-F238E27FC236}">
                <a16:creationId xmlns:a16="http://schemas.microsoft.com/office/drawing/2014/main" id="{29729D2F-C29D-9700-242A-8653A8DCF61D}"/>
              </a:ext>
            </a:extLst>
          </p:cNvPr>
          <p:cNvSpPr/>
          <p:nvPr/>
        </p:nvSpPr>
        <p:spPr>
          <a:xfrm rot="16200000">
            <a:off x="401025" y="6255762"/>
            <a:ext cx="270307" cy="236453"/>
          </a:xfrm>
          <a:prstGeom prst="triangle">
            <a:avLst/>
          </a:prstGeom>
          <a:solidFill>
            <a:schemeClr val="bg1"/>
          </a:solidFill>
          <a:ln w="825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53372-BF04-5ABE-E331-5C9B189610BD}"/>
              </a:ext>
            </a:extLst>
          </p:cNvPr>
          <p:cNvSpPr txBox="1"/>
          <p:nvPr/>
        </p:nvSpPr>
        <p:spPr>
          <a:xfrm>
            <a:off x="-30590839" y="1554626"/>
            <a:ext cx="31853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ТАНЦЫ </a:t>
            </a:r>
            <a:r>
              <a:rPr lang="ru-RU" sz="6000" kern="0" dirty="0" err="1">
                <a:ln w="28575">
                  <a:solidFill>
                    <a:srgbClr val="7465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solidFill>
                  <a:srgbClr val="EA87B2"/>
                </a:solidFill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solidFill>
                  <a:schemeClr val="bg1"/>
                </a:solidFill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rgbClr val="EC5852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rgbClr val="EC5852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 w="28575">
                  <a:solidFill>
                    <a:srgbClr val="7666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 w="28575">
                  <a:solidFill>
                    <a:srgbClr val="7666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ТАНЦЫ</a:t>
            </a:r>
            <a:endParaRPr lang="ru-RU" sz="96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6581D-F71F-6A9C-5819-7CF09EE11C5F}"/>
              </a:ext>
            </a:extLst>
          </p:cNvPr>
          <p:cNvSpPr txBox="1"/>
          <p:nvPr/>
        </p:nvSpPr>
        <p:spPr>
          <a:xfrm>
            <a:off x="-30590840" y="4964879"/>
            <a:ext cx="31853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ТАНЦЫ </a:t>
            </a:r>
            <a:r>
              <a:rPr lang="ru-RU" sz="6000" kern="0" dirty="0" err="1">
                <a:ln w="28575">
                  <a:solidFill>
                    <a:srgbClr val="7465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solidFill>
                  <a:srgbClr val="EA87B2"/>
                </a:solidFill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solidFill>
                  <a:schemeClr val="bg1"/>
                </a:solidFill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rgbClr val="EC5852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rgbClr val="EC5852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 w="28575">
                  <a:solidFill>
                    <a:srgbClr val="7666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 w="28575">
                  <a:solidFill>
                    <a:srgbClr val="7666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ТАНЦЫ</a:t>
            </a:r>
            <a:endParaRPr lang="ru-RU" sz="96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2CD0F-84DA-DD60-DE9B-03A2E9F44DA9}"/>
              </a:ext>
            </a:extLst>
          </p:cNvPr>
          <p:cNvSpPr txBox="1"/>
          <p:nvPr/>
        </p:nvSpPr>
        <p:spPr>
          <a:xfrm>
            <a:off x="-30590840" y="2726390"/>
            <a:ext cx="31853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 </a:t>
            </a:r>
            <a:r>
              <a:rPr lang="ru-RU" sz="6000" kern="0" dirty="0" err="1">
                <a:ln w="28575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 w="38100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 w="38100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 w="28575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 w="28575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endParaRPr lang="ru-RU" sz="9600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392C23-1009-54CF-8219-D049C633EDE4}"/>
              </a:ext>
            </a:extLst>
          </p:cNvPr>
          <p:cNvSpPr txBox="1"/>
          <p:nvPr/>
        </p:nvSpPr>
        <p:spPr>
          <a:xfrm>
            <a:off x="-30590841" y="3845634"/>
            <a:ext cx="31853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 </a:t>
            </a:r>
            <a:r>
              <a:rPr lang="ru-RU" sz="6000" kern="0" dirty="0" err="1">
                <a:ln w="28575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 w="38100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 w="28575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r>
              <a:rPr lang="ru-RU" sz="6000" kern="0" dirty="0">
                <a:ln w="28575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ТАНЦЫ</a:t>
            </a:r>
            <a:endParaRPr lang="ru-RU" sz="9600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F745A-935D-9706-85CD-2A9FE2C941DE}"/>
              </a:ext>
            </a:extLst>
          </p:cNvPr>
          <p:cNvSpPr txBox="1"/>
          <p:nvPr/>
        </p:nvSpPr>
        <p:spPr>
          <a:xfrm>
            <a:off x="2426238" y="5903071"/>
            <a:ext cx="7276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kern="0" dirty="0">
                <a:ln w="38100">
                  <a:solidFill>
                    <a:schemeClr val="bg1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Упражнение № 4</a:t>
            </a:r>
            <a:endParaRPr lang="ru-RU" sz="4800" dirty="0">
              <a:ln w="381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239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3.4358 -4.44444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3.39336 -0.03542 " pathEditMode="relative" rAng="0" ptsTypes="AA">
                                      <p:cBhvr>
                                        <p:cTn id="8" dur="10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61" y="-17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0.02778 L 3.40273 -0.01389 " pathEditMode="relative" rAng="0" ptsTypes="AA">
                                      <p:cBhvr>
                                        <p:cTn id="10" dur="10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61" y="-2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3.41406 -2.22222E-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F69A14-CE13-6B32-60E0-ED11A60C5289}"/>
              </a:ext>
            </a:extLst>
          </p:cNvPr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AB2D2-91D1-12C1-63EC-D8A308AC843A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II </a:t>
            </a:r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ЧАСТЬ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85EB3-5E73-B4BB-E8F4-50487285B5FE}"/>
              </a:ext>
            </a:extLst>
          </p:cNvPr>
          <p:cNvSpPr txBox="1"/>
          <p:nvPr/>
        </p:nvSpPr>
        <p:spPr>
          <a:xfrm>
            <a:off x="227013" y="899797"/>
            <a:ext cx="11737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Упражнение № 5</a:t>
            </a:r>
            <a:endParaRPr lang="ru-RU" sz="48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A07C1E8-6626-9ADA-0209-23A11DFD2250}"/>
              </a:ext>
            </a:extLst>
          </p:cNvPr>
          <p:cNvCxnSpPr>
            <a:cxnSpLocks/>
          </p:cNvCxnSpPr>
          <p:nvPr/>
        </p:nvCxnSpPr>
        <p:spPr>
          <a:xfrm flipH="1">
            <a:off x="790460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64DCD65-05A6-EF6C-97C5-232DB0E964D4}"/>
              </a:ext>
            </a:extLst>
          </p:cNvPr>
          <p:cNvCxnSpPr>
            <a:cxnSpLocks/>
          </p:cNvCxnSpPr>
          <p:nvPr/>
        </p:nvCxnSpPr>
        <p:spPr>
          <a:xfrm flipH="1">
            <a:off x="41795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: скругленные углы 1">
            <a:hlinkClick r:id="rId2" action="ppaction://hlinksldjump"/>
            <a:extLst>
              <a:ext uri="{FF2B5EF4-FFF2-40B4-BE49-F238E27FC236}">
                <a16:creationId xmlns:a16="http://schemas.microsoft.com/office/drawing/2014/main" id="{65E8540C-21BE-D8C1-C99D-4FEC5AF2BB20}"/>
              </a:ext>
            </a:extLst>
          </p:cNvPr>
          <p:cNvSpPr/>
          <p:nvPr/>
        </p:nvSpPr>
        <p:spPr>
          <a:xfrm>
            <a:off x="823792" y="6095999"/>
            <a:ext cx="1433059" cy="546256"/>
          </a:xfrm>
          <a:prstGeom prst="roundRect">
            <a:avLst>
              <a:gd name="adj" fmla="val 50000"/>
            </a:avLst>
          </a:prstGeom>
          <a:noFill/>
          <a:ln w="825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rPr>
              <a:t>НАЗАД</a:t>
            </a:r>
          </a:p>
        </p:txBody>
      </p:sp>
      <p:sp>
        <p:nvSpPr>
          <p:cNvPr id="3" name="Равнобедренный треугольник 2">
            <a:hlinkClick r:id="rId2" action="ppaction://hlinksldjump"/>
            <a:extLst>
              <a:ext uri="{FF2B5EF4-FFF2-40B4-BE49-F238E27FC236}">
                <a16:creationId xmlns:a16="http://schemas.microsoft.com/office/drawing/2014/main" id="{C547F024-D383-ECC9-C2B2-05B30BA91B90}"/>
              </a:ext>
            </a:extLst>
          </p:cNvPr>
          <p:cNvSpPr/>
          <p:nvPr/>
        </p:nvSpPr>
        <p:spPr>
          <a:xfrm rot="16200000">
            <a:off x="401025" y="6255762"/>
            <a:ext cx="270307" cy="236453"/>
          </a:xfrm>
          <a:prstGeom prst="triangle">
            <a:avLst/>
          </a:prstGeom>
          <a:gradFill>
            <a:gsLst>
              <a:gs pos="0">
                <a:srgbClr val="EC5750"/>
              </a:gs>
              <a:gs pos="35000">
                <a:srgbClr val="F9889A"/>
              </a:gs>
              <a:gs pos="73000">
                <a:srgbClr val="C986E7"/>
              </a:gs>
              <a:gs pos="100000">
                <a:srgbClr val="7465F7"/>
              </a:gs>
            </a:gsLst>
            <a:lin ang="0" scaled="1"/>
          </a:gradFill>
          <a:ln w="825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18" descr="опубликовать изображение">
            <a:extLst>
              <a:ext uri="{FF2B5EF4-FFF2-40B4-BE49-F238E27FC236}">
                <a16:creationId xmlns:a16="http://schemas.microsoft.com/office/drawing/2014/main" id="{35F77DE7-EF60-2CF2-E1BE-6FA0A0526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b="8821"/>
          <a:stretch/>
        </p:blipFill>
        <p:spPr bwMode="auto">
          <a:xfrm>
            <a:off x="7606818" y="2030641"/>
            <a:ext cx="4167230" cy="4594502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BC65-2A4C-DEEA-F8EF-3D9371FDB8A9}"/>
              </a:ext>
            </a:extLst>
          </p:cNvPr>
          <p:cNvGrpSpPr/>
          <p:nvPr/>
        </p:nvGrpSpPr>
        <p:grpSpPr>
          <a:xfrm>
            <a:off x="184956" y="1814719"/>
            <a:ext cx="7130244" cy="706037"/>
            <a:chOff x="184956" y="2045136"/>
            <a:chExt cx="7130244" cy="70603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8E936D-5A26-F352-C841-1FD9C8183A6B}"/>
                </a:ext>
              </a:extLst>
            </p:cNvPr>
            <p:cNvSpPr txBox="1"/>
            <p:nvPr/>
          </p:nvSpPr>
          <p:spPr>
            <a:xfrm>
              <a:off x="206749" y="2144087"/>
              <a:ext cx="70881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kern="0" dirty="0">
                  <a:gradFill>
                    <a:gsLst>
                      <a:gs pos="0">
                        <a:srgbClr val="EB554C"/>
                      </a:gs>
                      <a:gs pos="36000">
                        <a:srgbClr val="FC94AC"/>
                      </a:gs>
                      <a:gs pos="100000">
                        <a:srgbClr val="6558F6"/>
                      </a:gs>
                      <a:gs pos="7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Дети кладут погремушку в корзину</a:t>
              </a:r>
              <a:endParaRPr lang="ru-RU" sz="280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EF452E2F-CCBA-AC3D-3044-BE77158EAA7A}"/>
                </a:ext>
              </a:extLst>
            </p:cNvPr>
            <p:cNvSpPr/>
            <p:nvPr/>
          </p:nvSpPr>
          <p:spPr>
            <a:xfrm>
              <a:off x="184956" y="2045136"/>
              <a:ext cx="7130244" cy="706037"/>
            </a:xfrm>
            <a:prstGeom prst="roundRect">
              <a:avLst>
                <a:gd name="adj" fmla="val 50000"/>
              </a:avLst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0FD91C-926D-429D-F3EE-D4672F647729}"/>
              </a:ext>
            </a:extLst>
          </p:cNvPr>
          <p:cNvGrpSpPr/>
          <p:nvPr/>
        </p:nvGrpSpPr>
        <p:grpSpPr>
          <a:xfrm>
            <a:off x="205985" y="2883667"/>
            <a:ext cx="7088187" cy="954107"/>
            <a:chOff x="227013" y="3003376"/>
            <a:chExt cx="7088187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5E7009-C600-A8FE-98C6-6A54A0373296}"/>
                </a:ext>
              </a:extLst>
            </p:cNvPr>
            <p:cNvSpPr txBox="1"/>
            <p:nvPr/>
          </p:nvSpPr>
          <p:spPr>
            <a:xfrm>
              <a:off x="227013" y="3003376"/>
              <a:ext cx="708818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kern="0" dirty="0">
                  <a:gradFill>
                    <a:gsLst>
                      <a:gs pos="0">
                        <a:srgbClr val="EB554C"/>
                      </a:gs>
                      <a:gs pos="36000">
                        <a:srgbClr val="FC94AC"/>
                      </a:gs>
                      <a:gs pos="100000">
                        <a:srgbClr val="6558F6"/>
                      </a:gs>
                      <a:gs pos="7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Ходят малыми группами за воспитателем</a:t>
              </a:r>
              <a:endParaRPr lang="ru-RU" sz="280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BECBE766-99F7-70B3-25A1-FE6D93FB9BC7}"/>
                </a:ext>
              </a:extLst>
            </p:cNvPr>
            <p:cNvSpPr/>
            <p:nvPr/>
          </p:nvSpPr>
          <p:spPr>
            <a:xfrm>
              <a:off x="895350" y="3003376"/>
              <a:ext cx="5724525" cy="928123"/>
            </a:xfrm>
            <a:prstGeom prst="roundRect">
              <a:avLst>
                <a:gd name="adj" fmla="val 50000"/>
              </a:avLst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2321292-D0BB-A708-F7A2-2E65E62BE34F}"/>
              </a:ext>
            </a:extLst>
          </p:cNvPr>
          <p:cNvGrpSpPr/>
          <p:nvPr/>
        </p:nvGrpSpPr>
        <p:grpSpPr>
          <a:xfrm>
            <a:off x="-37520" y="4185222"/>
            <a:ext cx="7575196" cy="928123"/>
            <a:chOff x="31622" y="4052126"/>
            <a:chExt cx="7575196" cy="928123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3285B4F5-1B55-F9D1-F81D-365DF4436DB4}"/>
                </a:ext>
              </a:extLst>
            </p:cNvPr>
            <p:cNvGrpSpPr/>
            <p:nvPr/>
          </p:nvGrpSpPr>
          <p:grpSpPr>
            <a:xfrm>
              <a:off x="31622" y="4088076"/>
              <a:ext cx="7575196" cy="830997"/>
              <a:chOff x="31622" y="4088076"/>
              <a:chExt cx="7575196" cy="83099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4F4635-E6F3-23C6-C7E0-A43C446CA4A6}"/>
                  </a:ext>
                </a:extLst>
              </p:cNvPr>
              <p:cNvSpPr txBox="1"/>
              <p:nvPr/>
            </p:nvSpPr>
            <p:spPr>
              <a:xfrm>
                <a:off x="31622" y="4088076"/>
                <a:ext cx="757519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2800" kern="0">
                    <a:gradFill>
                      <a:gsLst>
                        <a:gs pos="0">
                          <a:srgbClr val="EB554C"/>
                        </a:gs>
                        <a:gs pos="36000">
                          <a:srgbClr val="FC94AC"/>
                        </a:gs>
                        <a:gs pos="100000">
                          <a:srgbClr val="6558F6"/>
                        </a:gs>
                        <a:gs pos="74000">
                          <a:srgbClr val="BA82F9"/>
                        </a:gs>
                      </a:gsLst>
                      <a:lin ang="0" scaled="1"/>
                    </a:gradFill>
                    <a:latin typeface="Aqum two Small caps" panose="01000000000000000000" pitchFamily="2" charset="0"/>
                    <a:cs typeface="Times New Roman" pitchFamily="18"/>
                  </a:defRPr>
                </a:lvl1pPr>
              </a:lstStyle>
              <a:p>
                <a:r>
                  <a:rPr lang="ru-RU" sz="2400" dirty="0"/>
                  <a:t>Ползание на четвереньках (4-6 </a:t>
                </a:r>
                <a:r>
                  <a:rPr lang="ru-RU" sz="1800" dirty="0"/>
                  <a:t>метров</a:t>
                </a:r>
                <a:r>
                  <a:rPr lang="ru-RU" sz="2400" dirty="0"/>
                  <a:t>) </a:t>
                </a:r>
              </a:p>
              <a:p>
                <a:r>
                  <a:rPr lang="ru-RU" sz="2400" dirty="0"/>
                  <a:t>        Повтор 2 -3 раза</a:t>
                </a:r>
              </a:p>
            </p:txBody>
          </p:sp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30CE6E32-DB24-CB84-1CDF-2C28E2E233A3}"/>
                  </a:ext>
                </a:extLst>
              </p:cNvPr>
              <p:cNvGrpSpPr/>
              <p:nvPr/>
            </p:nvGrpSpPr>
            <p:grpSpPr>
              <a:xfrm>
                <a:off x="2304476" y="4534328"/>
                <a:ext cx="445911" cy="311638"/>
                <a:chOff x="1928816" y="4483089"/>
                <a:chExt cx="445911" cy="311638"/>
              </a:xfrm>
            </p:grpSpPr>
            <p:sp>
              <p:nvSpPr>
                <p:cNvPr id="19" name="Стрелка: развернутая 18">
                  <a:extLst>
                    <a:ext uri="{FF2B5EF4-FFF2-40B4-BE49-F238E27FC236}">
                      <a16:creationId xmlns:a16="http://schemas.microsoft.com/office/drawing/2014/main" id="{46D533B9-42DC-391C-CCAD-6F5D39F9C507}"/>
                    </a:ext>
                  </a:extLst>
                </p:cNvPr>
                <p:cNvSpPr/>
                <p:nvPr/>
              </p:nvSpPr>
              <p:spPr>
                <a:xfrm rot="16200000">
                  <a:off x="1902778" y="4509127"/>
                  <a:ext cx="287828" cy="235752"/>
                </a:xfrm>
                <a:prstGeom prst="uturnArrow">
                  <a:avLst>
                    <a:gd name="adj1" fmla="val 6259"/>
                    <a:gd name="adj2" fmla="val 14513"/>
                    <a:gd name="adj3" fmla="val 25000"/>
                    <a:gd name="adj4" fmla="val 43198"/>
                    <a:gd name="adj5" fmla="val 67313"/>
                  </a:avLst>
                </a:prstGeom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10800000" scaled="0"/>
                </a:gradFill>
                <a:ln w="31750" cap="rnd">
                  <a:gradFill flip="none" rotWithShape="1">
                    <a:gsLst>
                      <a:gs pos="0">
                        <a:srgbClr val="EC5750"/>
                      </a:gs>
                      <a:gs pos="35000">
                        <a:srgbClr val="F9889A"/>
                      </a:gs>
                      <a:gs pos="73000">
                        <a:srgbClr val="C986E7"/>
                      </a:gs>
                      <a:gs pos="100000">
                        <a:srgbClr val="7465F7"/>
                      </a:gs>
                    </a:gsLst>
                    <a:lin ang="10800000" scaled="0"/>
                    <a:tileRect/>
                  </a:gra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gradFill>
                      <a:gsLst>
                        <a:gs pos="0">
                          <a:srgbClr val="EC5750"/>
                        </a:gs>
                        <a:gs pos="35000">
                          <a:srgbClr val="F9889A"/>
                        </a:gs>
                        <a:gs pos="73000">
                          <a:srgbClr val="C986E7"/>
                        </a:gs>
                        <a:gs pos="100000">
                          <a:srgbClr val="7465F7"/>
                        </a:gs>
                      </a:gsLst>
                      <a:lin ang="0" scaled="1"/>
                    </a:gradFill>
                    <a:latin typeface="Aqum two Bold" panose="01000000000000000000" pitchFamily="2" charset="0"/>
                  </a:endParaRPr>
                </a:p>
              </p:txBody>
            </p:sp>
            <p:sp>
              <p:nvSpPr>
                <p:cNvPr id="20" name="Стрелка: развернутая 19">
                  <a:extLst>
                    <a:ext uri="{FF2B5EF4-FFF2-40B4-BE49-F238E27FC236}">
                      <a16:creationId xmlns:a16="http://schemas.microsoft.com/office/drawing/2014/main" id="{3F62E34E-F7A5-2F9F-EB5B-5A4287DA5A67}"/>
                    </a:ext>
                  </a:extLst>
                </p:cNvPr>
                <p:cNvSpPr/>
                <p:nvPr/>
              </p:nvSpPr>
              <p:spPr>
                <a:xfrm rot="5400000">
                  <a:off x="2112937" y="4532937"/>
                  <a:ext cx="287828" cy="235752"/>
                </a:xfrm>
                <a:prstGeom prst="uturnArrow">
                  <a:avLst>
                    <a:gd name="adj1" fmla="val 6259"/>
                    <a:gd name="adj2" fmla="val 14513"/>
                    <a:gd name="adj3" fmla="val 25000"/>
                    <a:gd name="adj4" fmla="val 43198"/>
                    <a:gd name="adj5" fmla="val 67313"/>
                  </a:avLst>
                </a:prstGeom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10800000" scaled="0"/>
                </a:gradFill>
                <a:ln w="31750" cap="rnd">
                  <a:gradFill flip="none" rotWithShape="1">
                    <a:gsLst>
                      <a:gs pos="0">
                        <a:srgbClr val="EC5750"/>
                      </a:gs>
                      <a:gs pos="35000">
                        <a:srgbClr val="F9889A"/>
                      </a:gs>
                      <a:gs pos="73000">
                        <a:srgbClr val="C986E7"/>
                      </a:gs>
                      <a:gs pos="100000">
                        <a:srgbClr val="7465F7"/>
                      </a:gs>
                    </a:gsLst>
                    <a:lin ang="10800000" scaled="0"/>
                    <a:tileRect/>
                  </a:gra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gradFill>
                      <a:gsLst>
                        <a:gs pos="0">
                          <a:srgbClr val="EC5750"/>
                        </a:gs>
                        <a:gs pos="35000">
                          <a:srgbClr val="F9889A"/>
                        </a:gs>
                        <a:gs pos="73000">
                          <a:srgbClr val="C986E7"/>
                        </a:gs>
                        <a:gs pos="100000">
                          <a:srgbClr val="7465F7"/>
                        </a:gs>
                      </a:gsLst>
                      <a:lin ang="0" scaled="1"/>
                    </a:gradFill>
                    <a:latin typeface="Aqum two Bold" panose="01000000000000000000" pitchFamily="2" charset="0"/>
                  </a:endParaRPr>
                </a:p>
              </p:txBody>
            </p:sp>
          </p:grpSp>
        </p:grp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101A99D-479E-6E2A-A196-723A6A541CFD}"/>
                </a:ext>
              </a:extLst>
            </p:cNvPr>
            <p:cNvSpPr/>
            <p:nvPr/>
          </p:nvSpPr>
          <p:spPr>
            <a:xfrm>
              <a:off x="370597" y="4052126"/>
              <a:ext cx="6897247" cy="928123"/>
            </a:xfrm>
            <a:prstGeom prst="roundRect">
              <a:avLst>
                <a:gd name="adj" fmla="val 50000"/>
              </a:avLst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id="{6C401DF9-B895-C5F8-DECC-CA33A2107794}"/>
              </a:ext>
            </a:extLst>
          </p:cNvPr>
          <p:cNvSpPr/>
          <p:nvPr/>
        </p:nvSpPr>
        <p:spPr>
          <a:xfrm rot="3600000">
            <a:off x="3644332" y="2605000"/>
            <a:ext cx="148359" cy="127896"/>
          </a:xfrm>
          <a:prstGeom prst="triangle">
            <a:avLst/>
          </a:prstGeom>
          <a:gradFill>
            <a:gsLst>
              <a:gs pos="0">
                <a:srgbClr val="EC5750"/>
              </a:gs>
              <a:gs pos="35000">
                <a:srgbClr val="F9889A"/>
              </a:gs>
              <a:gs pos="73000">
                <a:srgbClr val="C986E7"/>
              </a:gs>
              <a:gs pos="100000">
                <a:srgbClr val="7465F7"/>
              </a:gs>
            </a:gsLst>
            <a:lin ang="0" scaled="1"/>
          </a:gradFill>
          <a:ln w="60325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FAF285D5-0432-0701-2408-6C44F707D77E}"/>
              </a:ext>
            </a:extLst>
          </p:cNvPr>
          <p:cNvSpPr/>
          <p:nvPr/>
        </p:nvSpPr>
        <p:spPr>
          <a:xfrm rot="3600000">
            <a:off x="3644332" y="3903437"/>
            <a:ext cx="148359" cy="127896"/>
          </a:xfrm>
          <a:prstGeom prst="triangle">
            <a:avLst/>
          </a:prstGeom>
          <a:gradFill>
            <a:gsLst>
              <a:gs pos="0">
                <a:srgbClr val="EC5750"/>
              </a:gs>
              <a:gs pos="35000">
                <a:srgbClr val="F9889A"/>
              </a:gs>
              <a:gs pos="73000">
                <a:srgbClr val="C986E7"/>
              </a:gs>
              <a:gs pos="100000">
                <a:srgbClr val="7465F7"/>
              </a:gs>
            </a:gsLst>
            <a:lin ang="0" scaled="1"/>
          </a:gradFill>
          <a:ln w="60325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>
            <a:extLst>
              <a:ext uri="{FF2B5EF4-FFF2-40B4-BE49-F238E27FC236}">
                <a16:creationId xmlns:a16="http://schemas.microsoft.com/office/drawing/2014/main" id="{DABFD42E-4A09-CFFD-6D27-DBB19B0F565E}"/>
              </a:ext>
            </a:extLst>
          </p:cNvPr>
          <p:cNvSpPr/>
          <p:nvPr/>
        </p:nvSpPr>
        <p:spPr>
          <a:xfrm rot="3600000">
            <a:off x="3644332" y="5205635"/>
            <a:ext cx="148359" cy="127896"/>
          </a:xfrm>
          <a:prstGeom prst="triangle">
            <a:avLst/>
          </a:prstGeom>
          <a:gradFill>
            <a:gsLst>
              <a:gs pos="0">
                <a:srgbClr val="EC5750"/>
              </a:gs>
              <a:gs pos="35000">
                <a:srgbClr val="F9889A"/>
              </a:gs>
              <a:gs pos="73000">
                <a:srgbClr val="C986E7"/>
              </a:gs>
              <a:gs pos="100000">
                <a:srgbClr val="7465F7"/>
              </a:gs>
            </a:gsLst>
            <a:lin ang="0" scaled="1"/>
          </a:gradFill>
          <a:ln w="60325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787607A-5116-A0F7-AAFD-75ED7881FFD0}"/>
              </a:ext>
            </a:extLst>
          </p:cNvPr>
          <p:cNvGrpSpPr/>
          <p:nvPr/>
        </p:nvGrpSpPr>
        <p:grpSpPr>
          <a:xfrm>
            <a:off x="-37520" y="5489788"/>
            <a:ext cx="7575196" cy="497615"/>
            <a:chOff x="31622" y="4052126"/>
            <a:chExt cx="7575196" cy="4976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9F2A93-CEFA-FDCB-A474-1CB726470CA1}"/>
                </a:ext>
              </a:extLst>
            </p:cNvPr>
            <p:cNvSpPr txBox="1"/>
            <p:nvPr/>
          </p:nvSpPr>
          <p:spPr>
            <a:xfrm>
              <a:off x="31622" y="4088076"/>
              <a:ext cx="75751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2800" kern="0">
                  <a:gradFill>
                    <a:gsLst>
                      <a:gs pos="0">
                        <a:srgbClr val="EB554C"/>
                      </a:gs>
                      <a:gs pos="36000">
                        <a:srgbClr val="FC94AC"/>
                      </a:gs>
                      <a:gs pos="100000">
                        <a:srgbClr val="6558F6"/>
                      </a:gs>
                      <a:gs pos="7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defRPr>
              </a:lvl1pPr>
            </a:lstStyle>
            <a:p>
              <a:r>
                <a:rPr lang="ru-RU" sz="2400" dirty="0"/>
                <a:t>Спокойная ходьба</a:t>
              </a:r>
            </a:p>
          </p:txBody>
        </p:sp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ACCED2CF-ADFD-CF2E-7A03-BE080F2F564A}"/>
                </a:ext>
              </a:extLst>
            </p:cNvPr>
            <p:cNvSpPr/>
            <p:nvPr/>
          </p:nvSpPr>
          <p:spPr>
            <a:xfrm>
              <a:off x="2063042" y="4052126"/>
              <a:ext cx="3492500" cy="497615"/>
            </a:xfrm>
            <a:prstGeom prst="roundRect">
              <a:avLst>
                <a:gd name="adj" fmla="val 50000"/>
              </a:avLst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6215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07136-B022-62F5-8396-9EEB51953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053C06-0BD5-E42B-5B30-DD97EC61A4C7}"/>
              </a:ext>
            </a:extLst>
          </p:cNvPr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F74BC5-CC44-A0E1-AC58-AF8F37CCB156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III </a:t>
            </a:r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ЧАСТЬ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4E456A-0915-CB05-B2F8-D151D2338CF6}"/>
              </a:ext>
            </a:extLst>
          </p:cNvPr>
          <p:cNvSpPr txBox="1"/>
          <p:nvPr/>
        </p:nvSpPr>
        <p:spPr>
          <a:xfrm>
            <a:off x="227013" y="1128415"/>
            <a:ext cx="11737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Ходьба за воспитателем – «Пойдем тихо, как мышки».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F742501-95D9-91EF-E722-0B799E222A68}"/>
              </a:ext>
            </a:extLst>
          </p:cNvPr>
          <p:cNvCxnSpPr>
            <a:cxnSpLocks/>
          </p:cNvCxnSpPr>
          <p:nvPr/>
        </p:nvCxnSpPr>
        <p:spPr>
          <a:xfrm flipH="1">
            <a:off x="790460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B8B5AF2-9B1A-1C88-7CDB-73B7A0527277}"/>
              </a:ext>
            </a:extLst>
          </p:cNvPr>
          <p:cNvCxnSpPr>
            <a:cxnSpLocks/>
          </p:cNvCxnSpPr>
          <p:nvPr/>
        </p:nvCxnSpPr>
        <p:spPr>
          <a:xfrm flipH="1">
            <a:off x="41795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4" name="Овал 1033">
            <a:extLst>
              <a:ext uri="{FF2B5EF4-FFF2-40B4-BE49-F238E27FC236}">
                <a16:creationId xmlns:a16="http://schemas.microsoft.com/office/drawing/2014/main" id="{5424D837-3180-7AEC-BD5A-9D2552F59F23}"/>
              </a:ext>
            </a:extLst>
          </p:cNvPr>
          <p:cNvSpPr/>
          <p:nvPr/>
        </p:nvSpPr>
        <p:spPr>
          <a:xfrm>
            <a:off x="227013" y="6202361"/>
            <a:ext cx="466725" cy="466725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5" name="Овал 1034">
            <a:extLst>
              <a:ext uri="{FF2B5EF4-FFF2-40B4-BE49-F238E27FC236}">
                <a16:creationId xmlns:a16="http://schemas.microsoft.com/office/drawing/2014/main" id="{0A3AB25D-A007-D13E-C5B7-F6EAF0DB05A5}"/>
              </a:ext>
            </a:extLst>
          </p:cNvPr>
          <p:cNvSpPr/>
          <p:nvPr/>
        </p:nvSpPr>
        <p:spPr>
          <a:xfrm>
            <a:off x="866775" y="6294437"/>
            <a:ext cx="282576" cy="282574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6" name="Прямая соединительная линия 1035">
            <a:extLst>
              <a:ext uri="{FF2B5EF4-FFF2-40B4-BE49-F238E27FC236}">
                <a16:creationId xmlns:a16="http://schemas.microsoft.com/office/drawing/2014/main" id="{B3A7BECE-E55A-971A-3C83-3CE862722BF7}"/>
              </a:ext>
            </a:extLst>
          </p:cNvPr>
          <p:cNvCxnSpPr>
            <a:cxnSpLocks/>
          </p:cNvCxnSpPr>
          <p:nvPr/>
        </p:nvCxnSpPr>
        <p:spPr>
          <a:xfrm>
            <a:off x="1322388" y="6461794"/>
            <a:ext cx="9564687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8" name="Овал 1037">
            <a:extLst>
              <a:ext uri="{FF2B5EF4-FFF2-40B4-BE49-F238E27FC236}">
                <a16:creationId xmlns:a16="http://schemas.microsoft.com/office/drawing/2014/main" id="{0D2C1542-C6B8-CCE5-BC85-F64C9A5805A0}"/>
              </a:ext>
            </a:extLst>
          </p:cNvPr>
          <p:cNvSpPr/>
          <p:nvPr/>
        </p:nvSpPr>
        <p:spPr>
          <a:xfrm>
            <a:off x="11496675" y="6202361"/>
            <a:ext cx="466725" cy="466725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9" name="Овал 1038">
            <a:extLst>
              <a:ext uri="{FF2B5EF4-FFF2-40B4-BE49-F238E27FC236}">
                <a16:creationId xmlns:a16="http://schemas.microsoft.com/office/drawing/2014/main" id="{876FF234-3067-56F6-EADA-261BE933E86F}"/>
              </a:ext>
            </a:extLst>
          </p:cNvPr>
          <p:cNvSpPr/>
          <p:nvPr/>
        </p:nvSpPr>
        <p:spPr>
          <a:xfrm>
            <a:off x="11050587" y="6294437"/>
            <a:ext cx="282576" cy="282574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 descr="Изображение выглядит как одежда, кукл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DE065FC-F407-37EA-7284-53829E452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5" t="25396" r="30490" b="16287"/>
          <a:stretch/>
        </p:blipFill>
        <p:spPr>
          <a:xfrm>
            <a:off x="1000125" y="1796546"/>
            <a:ext cx="4296923" cy="4136567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</p:pic>
      <p:pic>
        <p:nvPicPr>
          <p:cNvPr id="34" name="Рисунок 33" descr="Изображение выглядит как мультфильм, игрушка, обувь, талисман&#10;&#10;Автоматически созданное описание">
            <a:extLst>
              <a:ext uri="{FF2B5EF4-FFF2-40B4-BE49-F238E27FC236}">
                <a16:creationId xmlns:a16="http://schemas.microsoft.com/office/drawing/2014/main" id="{5026CCBD-D985-B50C-2249-4FC86F3BD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12506" b="11783"/>
          <a:stretch/>
        </p:blipFill>
        <p:spPr>
          <a:xfrm>
            <a:off x="6894952" y="1796541"/>
            <a:ext cx="4296923" cy="4136572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4EC5272F-60A0-40F3-B638-E526C280E097}"/>
              </a:ext>
            </a:extLst>
          </p:cNvPr>
          <p:cNvSpPr/>
          <p:nvPr/>
        </p:nvSpPr>
        <p:spPr>
          <a:xfrm rot="16200000" flipV="1">
            <a:off x="5648394" y="3528435"/>
            <a:ext cx="912674" cy="786786"/>
          </a:xfrm>
          <a:prstGeom prst="triangle">
            <a:avLst/>
          </a:prstGeom>
          <a:noFill/>
          <a:ln w="111125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2195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038" grpId="0" animBg="1"/>
      <p:bldP spid="1039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DC71-3800-9C17-4C5A-C8119D009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E4095DB-6E2D-6B98-137B-0F3DF1E8C42B}"/>
              </a:ext>
            </a:extLst>
          </p:cNvPr>
          <p:cNvCxnSpPr>
            <a:cxnSpLocks/>
          </p:cNvCxnSpPr>
          <p:nvPr/>
        </p:nvCxnSpPr>
        <p:spPr>
          <a:xfrm>
            <a:off x="223997" y="1092372"/>
            <a:ext cx="11740991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DEA14EE-116B-243E-48D5-AAA5E2F25859}"/>
              </a:ext>
            </a:extLst>
          </p:cNvPr>
          <p:cNvSpPr txBox="1"/>
          <p:nvPr/>
        </p:nvSpPr>
        <p:spPr>
          <a:xfrm>
            <a:off x="3036094" y="188913"/>
            <a:ext cx="6119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2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ЗАКЛЮЧЕНИЕ</a:t>
            </a:r>
            <a:endParaRPr lang="ru-RU" sz="52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5BF3B7-A431-173E-4C74-F374C11D754A}"/>
              </a:ext>
            </a:extLst>
          </p:cNvPr>
          <p:cNvSpPr txBox="1"/>
          <p:nvPr/>
        </p:nvSpPr>
        <p:spPr>
          <a:xfrm>
            <a:off x="223997" y="1874729"/>
            <a:ext cx="689019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Продолжать укреплять здоровье детей раннего возраста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kern="0" dirty="0">
              <a:gradFill>
                <a:gsLst>
                  <a:gs pos="0">
                    <a:srgbClr val="EB554C"/>
                  </a:gs>
                  <a:gs pos="100000">
                    <a:srgbClr val="6558F6"/>
                  </a:gs>
                  <a:gs pos="54000">
                    <a:srgbClr val="BA82F9"/>
                  </a:gs>
                </a:gsLst>
                <a:lin ang="0" scaled="1"/>
              </a:gradFill>
              <a:latin typeface="Aqum two Small caps" panose="01000000000000000000" pitchFamily="2" charset="0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Развивать движения в ходе обучения разнообразным формам двигательной деятельности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D287793-1BDE-61A4-5527-2F3024EE5B45}"/>
              </a:ext>
            </a:extLst>
          </p:cNvPr>
          <p:cNvCxnSpPr>
            <a:cxnSpLocks/>
          </p:cNvCxnSpPr>
          <p:nvPr/>
        </p:nvCxnSpPr>
        <p:spPr>
          <a:xfrm>
            <a:off x="227013" y="161660"/>
            <a:ext cx="11737975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84122A9-A383-BD08-6A57-E12E9BB0D41D}"/>
              </a:ext>
            </a:extLst>
          </p:cNvPr>
          <p:cNvCxnSpPr>
            <a:cxnSpLocks/>
          </p:cNvCxnSpPr>
          <p:nvPr/>
        </p:nvCxnSpPr>
        <p:spPr>
          <a:xfrm>
            <a:off x="223997" y="6669088"/>
            <a:ext cx="11740991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4" descr="опубликовать изображение">
            <a:extLst>
              <a:ext uri="{FF2B5EF4-FFF2-40B4-BE49-F238E27FC236}">
                <a16:creationId xmlns:a16="http://schemas.microsoft.com/office/drawing/2014/main" id="{D7CBA266-8DA8-504E-1AC0-E70BEF074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b="8064"/>
          <a:stretch/>
        </p:blipFill>
        <p:spPr bwMode="auto">
          <a:xfrm>
            <a:off x="7293202" y="1368613"/>
            <a:ext cx="4548278" cy="4991421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69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4A959-EB2E-A8DD-A876-949D54A05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38066-6C91-5DC2-D35A-6B34F2783A80}"/>
              </a:ext>
            </a:extLst>
          </p:cNvPr>
          <p:cNvSpPr txBox="1"/>
          <p:nvPr/>
        </p:nvSpPr>
        <p:spPr>
          <a:xfrm>
            <a:off x="3036094" y="105936"/>
            <a:ext cx="6119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2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ЛИТЕРАТУРА</a:t>
            </a:r>
            <a:endParaRPr lang="ru-RU" sz="52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D5B418-B971-356F-5464-1F6CA4DA5727}"/>
              </a:ext>
            </a:extLst>
          </p:cNvPr>
          <p:cNvSpPr txBox="1"/>
          <p:nvPr/>
        </p:nvSpPr>
        <p:spPr>
          <a:xfrm>
            <a:off x="152400" y="1273976"/>
            <a:ext cx="560228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514350" indent="-514350">
              <a:buFont typeface="+mj-lt"/>
              <a:buAutoNum type="arabicPeriod"/>
              <a:defRPr sz="2400" kern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defRPr>
            </a:lvl1pPr>
          </a:lstStyle>
          <a:p>
            <a:pPr marL="0" indent="0">
              <a:buNone/>
              <a:tabLst>
                <a:tab pos="361950" algn="l"/>
              </a:tabLst>
            </a:pPr>
            <a:r>
              <a:rPr lang="ru-RU" dirty="0">
                <a:solidFill>
                  <a:srgbClr val="7465F7"/>
                </a:solidFill>
              </a:rPr>
              <a:t>1.	</a:t>
            </a:r>
            <a:r>
              <a:rPr lang="ru-RU" dirty="0" err="1">
                <a:solidFill>
                  <a:srgbClr val="7465F7"/>
                </a:solidFill>
              </a:rPr>
              <a:t>Грядкина</a:t>
            </a:r>
            <a:r>
              <a:rPr lang="ru-RU" dirty="0">
                <a:solidFill>
                  <a:srgbClr val="7465F7"/>
                </a:solidFill>
              </a:rPr>
              <a:t> Т.С.</a:t>
            </a:r>
          </a:p>
          <a:p>
            <a:pPr marL="361950" indent="0">
              <a:buNone/>
            </a:pPr>
            <a:r>
              <a:rPr lang="ru-RU" dirty="0"/>
              <a:t>Образовательная область. Физическая культура</a:t>
            </a:r>
          </a:p>
          <a:p>
            <a:pPr marL="361950" indent="0">
              <a:buNone/>
            </a:pPr>
            <a:r>
              <a:rPr lang="ru-RU" sz="1800" dirty="0"/>
              <a:t>издательство: «Детство-пресс» 2013г.</a:t>
            </a:r>
          </a:p>
          <a:p>
            <a:pPr marL="361950" indent="0">
              <a:buNone/>
            </a:pPr>
            <a:endParaRPr lang="ru-RU" sz="1800" dirty="0"/>
          </a:p>
          <a:p>
            <a:pPr marL="0" indent="0">
              <a:buNone/>
              <a:tabLst>
                <a:tab pos="361950" algn="l"/>
              </a:tabLst>
            </a:pPr>
            <a:r>
              <a:rPr lang="ru-RU" dirty="0">
                <a:solidFill>
                  <a:srgbClr val="7465F7"/>
                </a:solidFill>
              </a:rPr>
              <a:t>2	</a:t>
            </a:r>
            <a:r>
              <a:rPr lang="ru-RU" dirty="0" err="1">
                <a:solidFill>
                  <a:srgbClr val="7465F7"/>
                </a:solidFill>
              </a:rPr>
              <a:t>Лайзане</a:t>
            </a:r>
            <a:r>
              <a:rPr lang="ru-RU" dirty="0">
                <a:solidFill>
                  <a:srgbClr val="7465F7"/>
                </a:solidFill>
              </a:rPr>
              <a:t> С.Я.</a:t>
            </a:r>
          </a:p>
          <a:p>
            <a:pPr marL="361950" indent="0">
              <a:buNone/>
            </a:pPr>
            <a:r>
              <a:rPr lang="ru-RU" dirty="0"/>
              <a:t>Физическая культура для малышей</a:t>
            </a:r>
          </a:p>
          <a:p>
            <a:pPr marL="361950" indent="0">
              <a:buNone/>
            </a:pPr>
            <a:r>
              <a:rPr lang="ru-RU" sz="1800" dirty="0"/>
              <a:t>1989г.</a:t>
            </a:r>
          </a:p>
          <a:p>
            <a:pPr marL="449263" indent="0">
              <a:buNone/>
              <a:tabLst>
                <a:tab pos="449263" algn="l"/>
              </a:tabLst>
            </a:pPr>
            <a:endParaRPr lang="ru-RU" sz="1800" dirty="0"/>
          </a:p>
          <a:p>
            <a:pPr marL="0" indent="0">
              <a:buNone/>
              <a:tabLst>
                <a:tab pos="361950" algn="l"/>
              </a:tabLst>
            </a:pPr>
            <a:r>
              <a:rPr lang="ru-RU" dirty="0">
                <a:solidFill>
                  <a:srgbClr val="7465F7"/>
                </a:solidFill>
              </a:rPr>
              <a:t>3.	Литвинова М.Ф</a:t>
            </a:r>
          </a:p>
          <a:p>
            <a:pPr marL="361950" indent="0">
              <a:buNone/>
            </a:pPr>
            <a:r>
              <a:rPr lang="ru-RU" dirty="0"/>
              <a:t>Физкультурные занятия с детьми раннего возраста: третий год жизни</a:t>
            </a:r>
          </a:p>
          <a:p>
            <a:pPr marL="361950" indent="0">
              <a:buNone/>
            </a:pPr>
            <a:r>
              <a:rPr lang="ru-RU" sz="1800" dirty="0"/>
              <a:t>практическое пособие, 2005г.</a:t>
            </a:r>
          </a:p>
        </p:txBody>
      </p:sp>
      <p:pic>
        <p:nvPicPr>
          <p:cNvPr id="7172" name="Picture 4" descr="post image">
            <a:extLst>
              <a:ext uri="{FF2B5EF4-FFF2-40B4-BE49-F238E27FC236}">
                <a16:creationId xmlns:a16="http://schemas.microsoft.com/office/drawing/2014/main" id="{D6F765FC-FAB7-9D2F-B474-8379E44FD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15185" r="2038" b="8250"/>
          <a:stretch/>
        </p:blipFill>
        <p:spPr bwMode="auto">
          <a:xfrm>
            <a:off x="5602287" y="1215855"/>
            <a:ext cx="6329364" cy="5042178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6A1E738-EF2E-5462-BE9F-EE46D1803541}"/>
              </a:ext>
            </a:extLst>
          </p:cNvPr>
          <p:cNvCxnSpPr>
            <a:cxnSpLocks/>
          </p:cNvCxnSpPr>
          <p:nvPr/>
        </p:nvCxnSpPr>
        <p:spPr>
          <a:xfrm flipH="1">
            <a:off x="8763000" y="517565"/>
            <a:ext cx="2287587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8F327A8-DC4C-EDB5-8160-48F31CADB9A2}"/>
              </a:ext>
            </a:extLst>
          </p:cNvPr>
          <p:cNvCxnSpPr>
            <a:cxnSpLocks/>
          </p:cNvCxnSpPr>
          <p:nvPr/>
        </p:nvCxnSpPr>
        <p:spPr>
          <a:xfrm flipH="1">
            <a:off x="1149351" y="517565"/>
            <a:ext cx="2343149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D79B20A1-76B3-814E-C7C7-710746E7B529}"/>
              </a:ext>
            </a:extLst>
          </p:cNvPr>
          <p:cNvSpPr/>
          <p:nvPr/>
        </p:nvSpPr>
        <p:spPr>
          <a:xfrm>
            <a:off x="468314" y="284202"/>
            <a:ext cx="466725" cy="466725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31BC382-1953-F0B7-DA4B-9E178CEC1EC7}"/>
              </a:ext>
            </a:extLst>
          </p:cNvPr>
          <p:cNvSpPr/>
          <p:nvPr/>
        </p:nvSpPr>
        <p:spPr>
          <a:xfrm>
            <a:off x="10983117" y="376278"/>
            <a:ext cx="282576" cy="282574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77C0E51-9DBE-E8E5-C35C-6A6A1091B295}"/>
              </a:ext>
            </a:extLst>
          </p:cNvPr>
          <p:cNvSpPr/>
          <p:nvPr/>
        </p:nvSpPr>
        <p:spPr>
          <a:xfrm>
            <a:off x="11264899" y="284202"/>
            <a:ext cx="466725" cy="466725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2CC2806-EB79-37A9-80CE-4E1437092B29}"/>
              </a:ext>
            </a:extLst>
          </p:cNvPr>
          <p:cNvSpPr/>
          <p:nvPr/>
        </p:nvSpPr>
        <p:spPr>
          <a:xfrm>
            <a:off x="926307" y="376277"/>
            <a:ext cx="282576" cy="282574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649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2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2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25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25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25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7" grpId="0" animBg="1"/>
      <p:bldP spid="8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EE6CC-E8E6-2D34-5688-89D514E57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st image">
            <a:extLst>
              <a:ext uri="{FF2B5EF4-FFF2-40B4-BE49-F238E27FC236}">
                <a16:creationId xmlns:a16="http://schemas.microsoft.com/office/drawing/2014/main" id="{366D23CA-8462-B79B-EF0E-1B390430E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4"/>
          <a:stretch/>
        </p:blipFill>
        <p:spPr bwMode="auto">
          <a:xfrm>
            <a:off x="1333502" y="0"/>
            <a:ext cx="9494156" cy="93962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D032275-ABFA-20BD-D50C-C8475CF6C155}"/>
              </a:ext>
            </a:extLst>
          </p:cNvPr>
          <p:cNvSpPr/>
          <p:nvPr/>
        </p:nvSpPr>
        <p:spPr>
          <a:xfrm>
            <a:off x="0" y="552450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7198E3-2B80-3186-515D-B96D4826E926}"/>
              </a:ext>
            </a:extLst>
          </p:cNvPr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868926-A815-E055-36A2-F4300ED6ABBF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СПАСИБО ЗА ВНИМАНИЕ!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1A8BDAB-181E-C13C-CAFC-4ABCB368E124}"/>
              </a:ext>
            </a:extLst>
          </p:cNvPr>
          <p:cNvSpPr/>
          <p:nvPr/>
        </p:nvSpPr>
        <p:spPr>
          <a:xfrm>
            <a:off x="0" y="5523862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273442-D86A-B8C1-8B4C-87EEF6368695}"/>
              </a:ext>
            </a:extLst>
          </p:cNvPr>
          <p:cNvSpPr/>
          <p:nvPr/>
        </p:nvSpPr>
        <p:spPr>
          <a:xfrm rot="5400000">
            <a:off x="-5429250" y="276225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EA062-2CA3-445E-4515-38018EE36838}"/>
              </a:ext>
            </a:extLst>
          </p:cNvPr>
          <p:cNvSpPr txBox="1"/>
          <p:nvPr/>
        </p:nvSpPr>
        <p:spPr>
          <a:xfrm>
            <a:off x="0" y="577335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СПАСИБО ЗА ВНИМАНИЕ!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17943D-9E55-0FE3-BC0B-D966BF7CD643}"/>
              </a:ext>
            </a:extLst>
          </p:cNvPr>
          <p:cNvSpPr/>
          <p:nvPr/>
        </p:nvSpPr>
        <p:spPr>
          <a:xfrm rot="5400000">
            <a:off x="5272837" y="2887821"/>
            <a:ext cx="12473984" cy="136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D229C-5FA8-ECFE-E66C-7538D7EF7D24}"/>
              </a:ext>
            </a:extLst>
          </p:cNvPr>
          <p:cNvSpPr txBox="1"/>
          <p:nvPr/>
        </p:nvSpPr>
        <p:spPr>
          <a:xfrm rot="16200000">
            <a:off x="-14149562" y="20804079"/>
            <a:ext cx="29632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СПАСИБО </a:t>
            </a:r>
            <a:r>
              <a:rPr lang="ru-RU" sz="6000" kern="0" dirty="0" err="1">
                <a:ln w="28575">
                  <a:solidFill>
                    <a:srgbClr val="7465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solidFill>
                  <a:srgbClr val="EA87B2"/>
                </a:solidFill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rgbClr val="EC5852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ln>
                  <a:solidFill>
                    <a:srgbClr val="EC5852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 w="28575">
                  <a:solidFill>
                    <a:srgbClr val="7666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ln w="28575">
                  <a:solidFill>
                    <a:srgbClr val="7666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endParaRPr lang="ru-RU" sz="96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63469-E709-217F-FDA9-867422BF441F}"/>
              </a:ext>
            </a:extLst>
          </p:cNvPr>
          <p:cNvSpPr txBox="1"/>
          <p:nvPr/>
        </p:nvSpPr>
        <p:spPr>
          <a:xfrm rot="16200000">
            <a:off x="-3328424" y="20804079"/>
            <a:ext cx="29632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СПАСИБО </a:t>
            </a:r>
            <a:r>
              <a:rPr lang="ru-RU" sz="6000" kern="0" dirty="0" err="1">
                <a:ln w="28575">
                  <a:solidFill>
                    <a:srgbClr val="7465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solidFill>
                  <a:srgbClr val="EA87B2"/>
                </a:solidFill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>
                  <a:solidFill>
                    <a:srgbClr val="EC5852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ln>
                  <a:solidFill>
                    <a:srgbClr val="EC5852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ln w="28575">
                  <a:solidFill>
                    <a:srgbClr val="7666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r>
              <a:rPr lang="ru-RU" sz="6000" kern="0" dirty="0">
                <a:ln w="28575">
                  <a:solidFill>
                    <a:srgbClr val="7666F7"/>
                  </a:solidFill>
                </a:ln>
                <a:noFill/>
                <a:latin typeface="Aqum two Small caps" panose="01000000000000000000" pitchFamily="2" charset="0"/>
                <a:cs typeface="Times New Roman" pitchFamily="18"/>
              </a:rPr>
              <a:t> </a:t>
            </a:r>
            <a:r>
              <a:rPr lang="ru-RU" sz="6000" kern="0" dirty="0" err="1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СПАСИБО</a:t>
            </a:r>
            <a:endParaRPr lang="ru-RU" sz="96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B878FE8-8B33-5ADA-5932-DCAF6FBFBAE0}"/>
              </a:ext>
            </a:extLst>
          </p:cNvPr>
          <p:cNvSpPr/>
          <p:nvPr/>
        </p:nvSpPr>
        <p:spPr>
          <a:xfrm>
            <a:off x="1100138" y="1100137"/>
            <a:ext cx="466725" cy="466725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AB94F4B-408A-CE06-A185-22C6819C0D77}"/>
              </a:ext>
            </a:extLst>
          </p:cNvPr>
          <p:cNvSpPr/>
          <p:nvPr/>
        </p:nvSpPr>
        <p:spPr>
          <a:xfrm>
            <a:off x="1199357" y="5362004"/>
            <a:ext cx="282576" cy="282574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A18B1A8-93E5-0179-C1B9-F7BC6FD6B069}"/>
              </a:ext>
            </a:extLst>
          </p:cNvPr>
          <p:cNvSpPr/>
          <p:nvPr/>
        </p:nvSpPr>
        <p:spPr>
          <a:xfrm>
            <a:off x="10587151" y="5292674"/>
            <a:ext cx="466725" cy="466725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C37E586-3491-B586-5FC3-6107DFF06C7F}"/>
              </a:ext>
            </a:extLst>
          </p:cNvPr>
          <p:cNvSpPr/>
          <p:nvPr/>
        </p:nvSpPr>
        <p:spPr>
          <a:xfrm>
            <a:off x="10679226" y="1212784"/>
            <a:ext cx="282576" cy="282574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127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1302 -5.23658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261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1302 -5.23658 " pathEditMode="relative" rAng="0" ptsTypes="AA">
                                      <p:cBhvr>
                                        <p:cTn id="18" dur="10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26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CC51C-4300-DB4B-48FF-B1DD44763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B603382-486E-E37A-90E5-21BBF6B0E5B9}"/>
              </a:ext>
            </a:extLst>
          </p:cNvPr>
          <p:cNvGrpSpPr/>
          <p:nvPr/>
        </p:nvGrpSpPr>
        <p:grpSpPr>
          <a:xfrm>
            <a:off x="5563283" y="96579"/>
            <a:ext cx="7961740" cy="6664842"/>
            <a:chOff x="3524615" y="1930399"/>
            <a:chExt cx="5348954" cy="4477657"/>
          </a:xfrm>
        </p:grpSpPr>
        <p:pic>
          <p:nvPicPr>
            <p:cNvPr id="20" name="Picture 10" descr="опубликовать изображение">
              <a:extLst>
                <a:ext uri="{FF2B5EF4-FFF2-40B4-BE49-F238E27FC236}">
                  <a16:creationId xmlns:a16="http://schemas.microsoft.com/office/drawing/2014/main" id="{FCB8BE22-C739-BA30-F237-BB8A3FF594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" t="6049" r="-1926" b="31169"/>
            <a:stretch/>
          </p:blipFill>
          <p:spPr bwMode="auto">
            <a:xfrm>
              <a:off x="3524615" y="1930399"/>
              <a:ext cx="5348954" cy="4477657"/>
            </a:xfrm>
            <a:custGeom>
              <a:avLst/>
              <a:gdLst/>
              <a:ahLst/>
              <a:cxnLst/>
              <a:rect l="l" t="t" r="r" b="b"/>
              <a:pathLst>
                <a:path w="7203799" h="6030364">
                  <a:moveTo>
                    <a:pt x="4122552" y="0"/>
                  </a:moveTo>
                  <a:cubicBezTo>
                    <a:pt x="4596210" y="0"/>
                    <a:pt x="5032147" y="81110"/>
                    <a:pt x="5418463" y="240852"/>
                  </a:cubicBezTo>
                  <a:cubicBezTo>
                    <a:pt x="5780509" y="390677"/>
                    <a:pt x="6098496" y="609358"/>
                    <a:pt x="6363612" y="890695"/>
                  </a:cubicBezTo>
                  <a:cubicBezTo>
                    <a:pt x="6905445" y="1465899"/>
                    <a:pt x="7203799" y="2283333"/>
                    <a:pt x="7203799" y="3192481"/>
                  </a:cubicBezTo>
                  <a:cubicBezTo>
                    <a:pt x="7203799" y="3555204"/>
                    <a:pt x="7088321" y="3846319"/>
                    <a:pt x="6829541" y="4136467"/>
                  </a:cubicBezTo>
                  <a:cubicBezTo>
                    <a:pt x="6558859" y="4439977"/>
                    <a:pt x="6152137" y="4719524"/>
                    <a:pt x="5721456" y="5015457"/>
                  </a:cubicBezTo>
                  <a:cubicBezTo>
                    <a:pt x="5641997" y="5069990"/>
                    <a:pt x="5559911" y="5126451"/>
                    <a:pt x="5477826" y="5183599"/>
                  </a:cubicBezTo>
                  <a:cubicBezTo>
                    <a:pt x="4743068" y="5695047"/>
                    <a:pt x="4206802" y="6030364"/>
                    <a:pt x="3475911" y="6030364"/>
                  </a:cubicBezTo>
                  <a:cubicBezTo>
                    <a:pt x="2362258" y="6030364"/>
                    <a:pt x="1573553" y="5618755"/>
                    <a:pt x="838794" y="4653974"/>
                  </a:cubicBezTo>
                  <a:cubicBezTo>
                    <a:pt x="742642" y="4527696"/>
                    <a:pt x="648651" y="4412849"/>
                    <a:pt x="557754" y="4301854"/>
                  </a:cubicBezTo>
                  <a:cubicBezTo>
                    <a:pt x="181022" y="3841635"/>
                    <a:pt x="0" y="3602300"/>
                    <a:pt x="0" y="3192481"/>
                  </a:cubicBezTo>
                  <a:cubicBezTo>
                    <a:pt x="0" y="2785556"/>
                    <a:pt x="113467" y="2383585"/>
                    <a:pt x="337003" y="1997729"/>
                  </a:cubicBezTo>
                  <a:cubicBezTo>
                    <a:pt x="555745" y="1620270"/>
                    <a:pt x="868475" y="1274763"/>
                    <a:pt x="1266386" y="971116"/>
                  </a:cubicBezTo>
                  <a:cubicBezTo>
                    <a:pt x="1657494" y="672565"/>
                    <a:pt x="2122028" y="426344"/>
                    <a:pt x="2610064" y="259166"/>
                  </a:cubicBezTo>
                  <a:cubicBezTo>
                    <a:pt x="3111238" y="87171"/>
                    <a:pt x="3620296" y="0"/>
                    <a:pt x="4122552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5">
              <a:extLst>
                <a:ext uri="{FF2B5EF4-FFF2-40B4-BE49-F238E27FC236}">
                  <a16:creationId xmlns:a16="http://schemas.microsoft.com/office/drawing/2014/main" id="{93E891C5-0BC2-0726-6A03-72786963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1677" y="5670445"/>
              <a:ext cx="536313" cy="536313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B3FA5D-3F15-4E90-5114-7A404BDADEBF}"/>
              </a:ext>
            </a:extLst>
          </p:cNvPr>
          <p:cNvSpPr txBox="1"/>
          <p:nvPr/>
        </p:nvSpPr>
        <p:spPr>
          <a:xfrm>
            <a:off x="232273" y="926553"/>
            <a:ext cx="647192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муниципальное дошкольное </a:t>
            </a:r>
            <a:r>
              <a:rPr lang="ru-RU" sz="2000" b="0" i="0" u="none" strike="noStrike" kern="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о</a:t>
            </a:r>
            <a:r>
              <a:rPr lang="ru-RU" sz="2000" b="0" i="0" u="none" strike="noStrike" kern="120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бразовательное </a:t>
            </a:r>
            <a:r>
              <a:rPr lang="ru-RU" sz="2000" b="0" i="0" u="none" strike="noStrike" kern="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у</a:t>
            </a:r>
            <a:r>
              <a:rPr lang="ru-RU" sz="2000" b="0" i="0" u="none" strike="noStrike" kern="120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чреждение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rgbClr val="EC5852"/>
                </a:solidFill>
                <a:uFillTx/>
                <a:latin typeface="Aqum two Small caps" panose="01000000000000000000" pitchFamily="2" charset="0"/>
                <a:cs typeface="Times New Roman" pitchFamily="18"/>
              </a:rPr>
              <a:t>«ДЕТСКИЙ САД № 11» г. Ухта</a:t>
            </a:r>
            <a:endParaRPr lang="ru-RU" sz="2800" dirty="0">
              <a:solidFill>
                <a:srgbClr val="EC5852"/>
              </a:solidFill>
              <a:latin typeface="Aqum two Small caps" panose="01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9BD22-6CE4-3591-CBD7-50A18463BF63}"/>
              </a:ext>
            </a:extLst>
          </p:cNvPr>
          <p:cNvSpPr txBox="1"/>
          <p:nvPr/>
        </p:nvSpPr>
        <p:spPr>
          <a:xfrm>
            <a:off x="232273" y="2828835"/>
            <a:ext cx="6671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>
                <a:solidFill>
                  <a:srgbClr val="7867F6"/>
                </a:solidFill>
                <a:latin typeface="Aqum two Small caps" panose="01000000000000000000" pitchFamily="2" charset="0"/>
                <a:cs typeface="Times New Roman" pitchFamily="18"/>
              </a:rPr>
              <a:t>физическое воспитание и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>
                <a:solidFill>
                  <a:srgbClr val="7867F6"/>
                </a:solidFill>
                <a:latin typeface="Aqum two Small caps" panose="01000000000000000000" pitchFamily="2" charset="0"/>
                <a:cs typeface="Times New Roman" pitchFamily="18"/>
              </a:rPr>
              <a:t>формирование культуры здоровья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EC5852"/>
                </a:solidFill>
                <a:latin typeface="Aqum two Small caps" panose="01000000000000000000" pitchFamily="2" charset="0"/>
                <a:cs typeface="Times New Roman" pitchFamily="18"/>
              </a:rPr>
              <a:t>ТЕМА: «ПОГРЕМУШКА»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E92B5-D0FF-D0A1-7FB0-095F0E7C5034}"/>
              </a:ext>
            </a:extLst>
          </p:cNvPr>
          <p:cNvSpPr txBox="1"/>
          <p:nvPr/>
        </p:nvSpPr>
        <p:spPr>
          <a:xfrm>
            <a:off x="227013" y="4792673"/>
            <a:ext cx="6676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>
                <a:solidFill>
                  <a:srgbClr val="7867F6"/>
                </a:solidFill>
                <a:latin typeface="Aqum two Small caps" panose="01000000000000000000" pitchFamily="2" charset="0"/>
                <a:cs typeface="Times New Roman" pitchFamily="18"/>
              </a:rPr>
              <a:t>выполнили: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>
                <a:solidFill>
                  <a:srgbClr val="7867F6"/>
                </a:solidFill>
                <a:latin typeface="Aqum two Small caps" panose="01000000000000000000" pitchFamily="2" charset="0"/>
                <a:cs typeface="Times New Roman" pitchFamily="18"/>
              </a:rPr>
              <a:t>Румянцева Жанна Юрьевна                                                                      Филатова Анна Николаевна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14F5119-2153-798E-A06E-D34E3BE67BCE}"/>
              </a:ext>
            </a:extLst>
          </p:cNvPr>
          <p:cNvSpPr/>
          <p:nvPr/>
        </p:nvSpPr>
        <p:spPr>
          <a:xfrm>
            <a:off x="227013" y="188913"/>
            <a:ext cx="466725" cy="466725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00428BD-6909-34D6-64D4-10C06637464C}"/>
              </a:ext>
            </a:extLst>
          </p:cNvPr>
          <p:cNvSpPr/>
          <p:nvPr/>
        </p:nvSpPr>
        <p:spPr>
          <a:xfrm>
            <a:off x="866775" y="280989"/>
            <a:ext cx="282576" cy="282574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13219DC-0E4E-5EE8-3344-576D7AA03D2D}"/>
              </a:ext>
            </a:extLst>
          </p:cNvPr>
          <p:cNvCxnSpPr>
            <a:cxnSpLocks/>
          </p:cNvCxnSpPr>
          <p:nvPr/>
        </p:nvCxnSpPr>
        <p:spPr>
          <a:xfrm>
            <a:off x="1322388" y="448346"/>
            <a:ext cx="4773612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Овал 33">
            <a:extLst>
              <a:ext uri="{FF2B5EF4-FFF2-40B4-BE49-F238E27FC236}">
                <a16:creationId xmlns:a16="http://schemas.microsoft.com/office/drawing/2014/main" id="{4B063458-70F8-73C4-114B-8B7796BF5270}"/>
              </a:ext>
            </a:extLst>
          </p:cNvPr>
          <p:cNvSpPr/>
          <p:nvPr/>
        </p:nvSpPr>
        <p:spPr>
          <a:xfrm>
            <a:off x="227013" y="6202361"/>
            <a:ext cx="466725" cy="466725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42D7C8D-E32C-793A-4361-6FF5090688DD}"/>
              </a:ext>
            </a:extLst>
          </p:cNvPr>
          <p:cNvSpPr/>
          <p:nvPr/>
        </p:nvSpPr>
        <p:spPr>
          <a:xfrm>
            <a:off x="866775" y="6294437"/>
            <a:ext cx="282576" cy="282574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6A2E45C1-75B7-11F6-BE77-B2FDA16400B2}"/>
              </a:ext>
            </a:extLst>
          </p:cNvPr>
          <p:cNvCxnSpPr>
            <a:cxnSpLocks/>
          </p:cNvCxnSpPr>
          <p:nvPr/>
        </p:nvCxnSpPr>
        <p:spPr>
          <a:xfrm>
            <a:off x="1322388" y="6461794"/>
            <a:ext cx="4773612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94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st image">
            <a:extLst>
              <a:ext uri="{FF2B5EF4-FFF2-40B4-BE49-F238E27FC236}">
                <a16:creationId xmlns:a16="http://schemas.microsoft.com/office/drawing/2014/main" id="{07437A18-55FF-AE21-A732-C4719F4C8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0"/>
          <a:stretch/>
        </p:blipFill>
        <p:spPr bwMode="auto">
          <a:xfrm>
            <a:off x="0" y="1261567"/>
            <a:ext cx="12192000" cy="42629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1ABE7B4-FF51-C646-BB3F-CFE0782A41AA}"/>
              </a:ext>
            </a:extLst>
          </p:cNvPr>
          <p:cNvSpPr/>
          <p:nvPr/>
        </p:nvSpPr>
        <p:spPr>
          <a:xfrm>
            <a:off x="0" y="552450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F69A14-CE13-6B32-60E0-ED11A60C5289}"/>
              </a:ext>
            </a:extLst>
          </p:cNvPr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AB2D2-91D1-12C1-63EC-D8A308AC843A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ВОЗРАСТНЫЕ КАТЕГОРИИ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E3B7678-08F6-2E64-17B4-38E62EBC4582}"/>
              </a:ext>
            </a:extLst>
          </p:cNvPr>
          <p:cNvSpPr/>
          <p:nvPr/>
        </p:nvSpPr>
        <p:spPr>
          <a:xfrm>
            <a:off x="0" y="5523862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4BC999-6C5B-1CA1-7B01-CFFEF6E2B1E2}"/>
              </a:ext>
            </a:extLst>
          </p:cNvPr>
          <p:cNvSpPr txBox="1"/>
          <p:nvPr/>
        </p:nvSpPr>
        <p:spPr>
          <a:xfrm>
            <a:off x="0" y="5728947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ДЕТИ РАННЕГО ВОЗРАСТА 2-3 ЛЕТ</a:t>
            </a:r>
            <a:endParaRPr lang="ru-RU" sz="48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58752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A352609-9743-6C77-A7F9-1AFE4B88D761}"/>
              </a:ext>
            </a:extLst>
          </p:cNvPr>
          <p:cNvCxnSpPr/>
          <p:nvPr/>
        </p:nvCxnSpPr>
        <p:spPr>
          <a:xfrm>
            <a:off x="227013" y="1343363"/>
            <a:ext cx="5648007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2" descr="опубликовать изображение">
            <a:extLst>
              <a:ext uri="{FF2B5EF4-FFF2-40B4-BE49-F238E27FC236}">
                <a16:creationId xmlns:a16="http://schemas.microsoft.com/office/drawing/2014/main" id="{14C527C0-9186-90BE-82E9-9E4D3C76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99534"/>
            <a:ext cx="6119812" cy="815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1D512-7C30-946B-015F-044BCDE1E397}"/>
              </a:ext>
            </a:extLst>
          </p:cNvPr>
          <p:cNvSpPr txBox="1"/>
          <p:nvPr/>
        </p:nvSpPr>
        <p:spPr>
          <a:xfrm>
            <a:off x="0" y="439904"/>
            <a:ext cx="6119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2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АКТУАЛЬНОСТЬ</a:t>
            </a:r>
            <a:endParaRPr lang="ru-RU" sz="52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B37FD-3852-465F-50AD-FE80BEAF55D0}"/>
              </a:ext>
            </a:extLst>
          </p:cNvPr>
          <p:cNvSpPr txBox="1"/>
          <p:nvPr/>
        </p:nvSpPr>
        <p:spPr>
          <a:xfrm>
            <a:off x="227013" y="2123361"/>
            <a:ext cx="564800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Для развития двигательной активности детей раннего возраста используются подвижные ИГРЫ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kern="0" dirty="0">
              <a:gradFill>
                <a:gsLst>
                  <a:gs pos="0">
                    <a:srgbClr val="EB554C"/>
                  </a:gs>
                  <a:gs pos="100000">
                    <a:srgbClr val="6558F6"/>
                  </a:gs>
                  <a:gs pos="54000">
                    <a:srgbClr val="BA82F9"/>
                  </a:gs>
                </a:gsLst>
                <a:lin ang="0" scaled="1"/>
              </a:gradFill>
              <a:latin typeface="Aqum two Small caps" panose="01000000000000000000" pitchFamily="2" charset="0"/>
              <a:cs typeface="Times New Roman" pitchFamily="18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Игры привлекают малышей своей эмоциональностью, разнообразием сюжетов и двигательных заданий.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5EC0D4F-DEC8-C4F0-A9B1-4E6772B4047A}"/>
              </a:ext>
            </a:extLst>
          </p:cNvPr>
          <p:cNvCxnSpPr/>
          <p:nvPr/>
        </p:nvCxnSpPr>
        <p:spPr>
          <a:xfrm>
            <a:off x="227013" y="412651"/>
            <a:ext cx="5648007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8CD7A9F-A206-065E-7821-C5346E67034E}"/>
              </a:ext>
            </a:extLst>
          </p:cNvPr>
          <p:cNvCxnSpPr/>
          <p:nvPr/>
        </p:nvCxnSpPr>
        <p:spPr>
          <a:xfrm>
            <a:off x="227013" y="6669088"/>
            <a:ext cx="5648007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15A3E49-D35F-79FB-2372-709882F7F5E6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54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578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F3D30D2-9C8D-2039-EEC4-F94423EA0C49}"/>
              </a:ext>
            </a:extLst>
          </p:cNvPr>
          <p:cNvGrpSpPr/>
          <p:nvPr/>
        </p:nvGrpSpPr>
        <p:grpSpPr>
          <a:xfrm>
            <a:off x="0" y="0"/>
            <a:ext cx="5645305" cy="6858000"/>
            <a:chOff x="0" y="-345791"/>
            <a:chExt cx="5929950" cy="7203791"/>
          </a:xfrm>
        </p:grpSpPr>
        <p:pic>
          <p:nvPicPr>
            <p:cNvPr id="4" name="Picture 26" descr="опубликовать изображение">
              <a:extLst>
                <a:ext uri="{FF2B5EF4-FFF2-40B4-BE49-F238E27FC236}">
                  <a16:creationId xmlns:a16="http://schemas.microsoft.com/office/drawing/2014/main" id="{26C73024-69CA-3FB6-69EA-A4F2FD7E3E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89"/>
            <a:stretch/>
          </p:blipFill>
          <p:spPr bwMode="auto">
            <a:xfrm>
              <a:off x="0" y="-345791"/>
              <a:ext cx="5929950" cy="7203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515A3E49-D35F-79FB-2372-709882F7F5E6}"/>
                </a:ext>
              </a:extLst>
            </p:cNvPr>
            <p:cNvCxnSpPr>
              <a:cxnSpLocks/>
            </p:cNvCxnSpPr>
            <p:nvPr/>
          </p:nvCxnSpPr>
          <p:spPr>
            <a:xfrm>
              <a:off x="5929950" y="-345791"/>
              <a:ext cx="0" cy="7203791"/>
            </a:xfrm>
            <a:prstGeom prst="line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E50D7BC-72DA-FEDD-DB6B-1DD23B5D607C}"/>
              </a:ext>
            </a:extLst>
          </p:cNvPr>
          <p:cNvSpPr txBox="1"/>
          <p:nvPr/>
        </p:nvSpPr>
        <p:spPr>
          <a:xfrm>
            <a:off x="5915025" y="3312458"/>
            <a:ext cx="6155679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ОЗДОРОВИТЕЛЬНАЯ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охрана и укрепление здоровья детей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улучшение их физического развития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совершенствование координации движений</a:t>
            </a: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kern="0" dirty="0">
              <a:gradFill>
                <a:gsLst>
                  <a:gs pos="0">
                    <a:srgbClr val="EB554C"/>
                  </a:gs>
                  <a:gs pos="100000">
                    <a:srgbClr val="6558F6"/>
                  </a:gs>
                  <a:gs pos="54000">
                    <a:srgbClr val="BA82F9"/>
                  </a:gs>
                </a:gsLst>
                <a:lin ang="0" scaled="1"/>
              </a:gradFill>
              <a:latin typeface="Aqum two Small caps" panose="01000000000000000000" pitchFamily="2" charset="0"/>
              <a:cs typeface="Times New Roman" pitchFamily="18"/>
            </a:endParaRP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ОБРАЗОВАТЕЛЬНАЯ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формирование двигательных умений и навыков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развитие физических качеств</a:t>
            </a: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kern="0" dirty="0">
              <a:gradFill>
                <a:gsLst>
                  <a:gs pos="0">
                    <a:srgbClr val="EB554C"/>
                  </a:gs>
                  <a:gs pos="100000">
                    <a:srgbClr val="6558F6"/>
                  </a:gs>
                  <a:gs pos="54000">
                    <a:srgbClr val="BA82F9"/>
                  </a:gs>
                </a:gsLst>
                <a:lin ang="0" scaled="1"/>
              </a:gradFill>
              <a:latin typeface="Aqum two Small caps" panose="01000000000000000000" pitchFamily="2" charset="0"/>
              <a:cs typeface="Times New Roman" pitchFamily="18"/>
            </a:endParaRP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ВОСПИТАТЕЛЬНЫЕ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формирование интереса и потребности к систематическим занятиям физическими упражнениями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4C12DD-AAF6-B2D2-9DD9-75A5E8E1A495}"/>
              </a:ext>
            </a:extLst>
          </p:cNvPr>
          <p:cNvSpPr txBox="1"/>
          <p:nvPr/>
        </p:nvSpPr>
        <p:spPr>
          <a:xfrm>
            <a:off x="6142037" y="2405717"/>
            <a:ext cx="5526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2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задачи</a:t>
            </a:r>
            <a:endParaRPr lang="ru-RU" sz="52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DCC49E4-E15F-A4AD-0436-C1C8EFF0D918}"/>
              </a:ext>
            </a:extLst>
          </p:cNvPr>
          <p:cNvGrpSpPr/>
          <p:nvPr/>
        </p:nvGrpSpPr>
        <p:grpSpPr>
          <a:xfrm>
            <a:off x="5942457" y="99060"/>
            <a:ext cx="5847587" cy="2350294"/>
            <a:chOff x="6123432" y="99060"/>
            <a:chExt cx="5847587" cy="2350294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A352609-9743-6C77-A7F9-1AFE4B88D761}"/>
                </a:ext>
              </a:extLst>
            </p:cNvPr>
            <p:cNvCxnSpPr>
              <a:cxnSpLocks/>
            </p:cNvCxnSpPr>
            <p:nvPr/>
          </p:nvCxnSpPr>
          <p:spPr>
            <a:xfrm>
              <a:off x="6323013" y="903459"/>
              <a:ext cx="5461877" cy="0"/>
            </a:xfrm>
            <a:prstGeom prst="line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A1D512-7C30-946B-015F-044BCDE1E397}"/>
                </a:ext>
              </a:extLst>
            </p:cNvPr>
            <p:cNvSpPr txBox="1"/>
            <p:nvPr/>
          </p:nvSpPr>
          <p:spPr>
            <a:xfrm>
              <a:off x="6123432" y="99060"/>
              <a:ext cx="582015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5200" kern="0" dirty="0">
                  <a:gradFill>
                    <a:gsLst>
                      <a:gs pos="0">
                        <a:srgbClr val="EB554C"/>
                      </a:gs>
                      <a:gs pos="36000">
                        <a:srgbClr val="FC94AC"/>
                      </a:gs>
                      <a:gs pos="100000">
                        <a:srgbClr val="6558F6"/>
                      </a:gs>
                      <a:gs pos="7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цель</a:t>
              </a:r>
              <a:endParaRPr lang="ru-RU" sz="520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DB37FD-3852-465F-50AD-FE80BEAF55D0}"/>
                </a:ext>
              </a:extLst>
            </p:cNvPr>
            <p:cNvSpPr txBox="1"/>
            <p:nvPr/>
          </p:nvSpPr>
          <p:spPr>
            <a:xfrm>
              <a:off x="6323013" y="1002804"/>
              <a:ext cx="552608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200" kern="0" dirty="0">
                  <a:gradFill>
                    <a:gsLst>
                      <a:gs pos="0">
                        <a:srgbClr val="EB554C"/>
                      </a:gs>
                      <a:gs pos="100000">
                        <a:srgbClr val="6558F6"/>
                      </a:gs>
                      <a:gs pos="5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сформировать умение у детей ходить и бегать, меняя направление на определенный сигнал, развивать умение ползать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BA4FA262-7B29-DD04-6465-B21EA325A771}"/>
                </a:ext>
              </a:extLst>
            </p:cNvPr>
            <p:cNvSpPr/>
            <p:nvPr/>
          </p:nvSpPr>
          <p:spPr>
            <a:xfrm>
              <a:off x="6123433" y="188915"/>
              <a:ext cx="5847586" cy="2250622"/>
            </a:xfrm>
            <a:prstGeom prst="roundRect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F06C0B9-85C0-ACFC-DE69-13CA34C6F2E3}"/>
              </a:ext>
            </a:extLst>
          </p:cNvPr>
          <p:cNvCxnSpPr>
            <a:cxnSpLocks/>
          </p:cNvCxnSpPr>
          <p:nvPr/>
        </p:nvCxnSpPr>
        <p:spPr>
          <a:xfrm>
            <a:off x="6300734" y="3222665"/>
            <a:ext cx="5461877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66039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F69A14-CE13-6B32-60E0-ED11A60C5289}"/>
              </a:ext>
            </a:extLst>
          </p:cNvPr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AB2D2-91D1-12C1-63EC-D8A308AC843A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I </a:t>
            </a:r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ЧАСТЬ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pic>
        <p:nvPicPr>
          <p:cNvPr id="1028" name="Picture 4" descr="post image">
            <a:extLst>
              <a:ext uri="{FF2B5EF4-FFF2-40B4-BE49-F238E27FC236}">
                <a16:creationId xmlns:a16="http://schemas.microsoft.com/office/drawing/2014/main" id="{075D4B7F-A583-6FFA-D061-87AB99676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19444" r="12554" b="18611"/>
          <a:stretch/>
        </p:blipFill>
        <p:spPr bwMode="auto">
          <a:xfrm>
            <a:off x="7218440" y="2048850"/>
            <a:ext cx="3626407" cy="3711426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st image">
            <a:extLst>
              <a:ext uri="{FF2B5EF4-FFF2-40B4-BE49-F238E27FC236}">
                <a16:creationId xmlns:a16="http://schemas.microsoft.com/office/drawing/2014/main" id="{5554739D-E5D6-4693-EA9E-DEE166BC2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4" b="8222"/>
          <a:stretch/>
        </p:blipFill>
        <p:spPr bwMode="auto">
          <a:xfrm>
            <a:off x="1392873" y="2083380"/>
            <a:ext cx="3560839" cy="3676896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585EB3-5E73-B4BB-E8F4-50487285B5FE}"/>
              </a:ext>
            </a:extLst>
          </p:cNvPr>
          <p:cNvSpPr txBox="1"/>
          <p:nvPr/>
        </p:nvSpPr>
        <p:spPr>
          <a:xfrm>
            <a:off x="1348741" y="989902"/>
            <a:ext cx="94961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Ходьба врассыпную и бег за воспитателем. Ходьба и бег чередуются.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0215B8-ADEB-1022-49B7-0149DE2D9531}"/>
              </a:ext>
            </a:extLst>
          </p:cNvPr>
          <p:cNvSpPr txBox="1"/>
          <p:nvPr/>
        </p:nvSpPr>
        <p:spPr>
          <a:xfrm>
            <a:off x="1392873" y="5899647"/>
            <a:ext cx="9451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Стараться ходить и бегать, используя всю площадь зала. Дети останавливаются и поворачиваются к воспитателю. </a:t>
            </a:r>
          </a:p>
        </p:txBody>
      </p:sp>
      <p:sp>
        <p:nvSpPr>
          <p:cNvPr id="28" name="Равнобедренный треугольник 27">
            <a:extLst>
              <a:ext uri="{FF2B5EF4-FFF2-40B4-BE49-F238E27FC236}">
                <a16:creationId xmlns:a16="http://schemas.microsoft.com/office/drawing/2014/main" id="{CF1AEDFE-A14E-473F-9E66-5A6CC99D7D8B}"/>
              </a:ext>
            </a:extLst>
          </p:cNvPr>
          <p:cNvSpPr/>
          <p:nvPr/>
        </p:nvSpPr>
        <p:spPr>
          <a:xfrm rot="16200000">
            <a:off x="5101510" y="3528435"/>
            <a:ext cx="912670" cy="786786"/>
          </a:xfrm>
          <a:prstGeom prst="triangle">
            <a:avLst/>
          </a:prstGeom>
          <a:noFill/>
          <a:ln w="111125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084283E5-4794-6F40-F0D6-0E2DC7E17663}"/>
              </a:ext>
            </a:extLst>
          </p:cNvPr>
          <p:cNvSpPr/>
          <p:nvPr/>
        </p:nvSpPr>
        <p:spPr>
          <a:xfrm rot="16200000" flipV="1">
            <a:off x="6177821" y="3528435"/>
            <a:ext cx="912674" cy="786786"/>
          </a:xfrm>
          <a:prstGeom prst="triangle">
            <a:avLst/>
          </a:prstGeom>
          <a:noFill/>
          <a:ln w="111125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A07C1E8-6626-9ADA-0209-23A11DFD2250}"/>
              </a:ext>
            </a:extLst>
          </p:cNvPr>
          <p:cNvCxnSpPr>
            <a:cxnSpLocks/>
          </p:cNvCxnSpPr>
          <p:nvPr/>
        </p:nvCxnSpPr>
        <p:spPr>
          <a:xfrm flipH="1">
            <a:off x="790460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64DCD65-05A6-EF6C-97C5-232DB0E964D4}"/>
              </a:ext>
            </a:extLst>
          </p:cNvPr>
          <p:cNvCxnSpPr>
            <a:cxnSpLocks/>
          </p:cNvCxnSpPr>
          <p:nvPr/>
        </p:nvCxnSpPr>
        <p:spPr>
          <a:xfrm flipH="1">
            <a:off x="41795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8EF842C-DF7F-CF0B-B50E-4C160BE4FE24}"/>
              </a:ext>
            </a:extLst>
          </p:cNvPr>
          <p:cNvGrpSpPr/>
          <p:nvPr/>
        </p:nvGrpSpPr>
        <p:grpSpPr>
          <a:xfrm>
            <a:off x="970222" y="5960296"/>
            <a:ext cx="526070" cy="580547"/>
            <a:chOff x="-1819719" y="5513976"/>
            <a:chExt cx="777034" cy="690892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F2BEB819-A76D-3669-9964-37A589CCF8ED}"/>
                </a:ext>
              </a:extLst>
            </p:cNvPr>
            <p:cNvSpPr/>
            <p:nvPr/>
          </p:nvSpPr>
          <p:spPr>
            <a:xfrm>
              <a:off x="-1819719" y="5578807"/>
              <a:ext cx="777034" cy="626061"/>
            </a:xfrm>
            <a:prstGeom prst="ellipse">
              <a:avLst/>
            </a:prstGeom>
            <a:noFill/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8288B4-84CC-AD6E-3294-E3714C735054}"/>
                </a:ext>
              </a:extLst>
            </p:cNvPr>
            <p:cNvSpPr txBox="1"/>
            <p:nvPr/>
          </p:nvSpPr>
          <p:spPr>
            <a:xfrm>
              <a:off x="-1527644" y="5513976"/>
              <a:ext cx="19288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EA87B2"/>
                  </a:solidFill>
                  <a:latin typeface="Aqum two Small caps" panose="01000000000000000000" pitchFamily="2" charset="0"/>
                  <a:cs typeface="Times New Roman" pitchFamily="18"/>
                </a:rPr>
                <a:t>!</a:t>
              </a:r>
              <a:endParaRPr lang="ru-RU" sz="3600" dirty="0">
                <a:solidFill>
                  <a:srgbClr val="EA87B2"/>
                </a:solidFill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67035F4-45E3-888A-30EB-D0195B6F6A1D}"/>
              </a:ext>
            </a:extLst>
          </p:cNvPr>
          <p:cNvGrpSpPr/>
          <p:nvPr/>
        </p:nvGrpSpPr>
        <p:grpSpPr>
          <a:xfrm>
            <a:off x="10644957" y="5960296"/>
            <a:ext cx="526070" cy="580547"/>
            <a:chOff x="-1819719" y="5513976"/>
            <a:chExt cx="777034" cy="690892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14BD507C-B205-4217-9C23-02E11DB82098}"/>
                </a:ext>
              </a:extLst>
            </p:cNvPr>
            <p:cNvSpPr/>
            <p:nvPr/>
          </p:nvSpPr>
          <p:spPr>
            <a:xfrm>
              <a:off x="-1819719" y="5578807"/>
              <a:ext cx="777034" cy="626061"/>
            </a:xfrm>
            <a:prstGeom prst="ellipse">
              <a:avLst/>
            </a:prstGeom>
            <a:noFill/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E6C8D0D-CDDA-E14E-7652-6313D9484A5D}"/>
                </a:ext>
              </a:extLst>
            </p:cNvPr>
            <p:cNvSpPr txBox="1"/>
            <p:nvPr/>
          </p:nvSpPr>
          <p:spPr>
            <a:xfrm>
              <a:off x="-1527644" y="5513976"/>
              <a:ext cx="19288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EA87B2"/>
                  </a:solidFill>
                  <a:latin typeface="Aqum two Small caps" panose="01000000000000000000" pitchFamily="2" charset="0"/>
                  <a:cs typeface="Times New Roman" pitchFamily="18"/>
                </a:rPr>
                <a:t>!</a:t>
              </a:r>
              <a:endParaRPr lang="ru-RU" sz="3600" dirty="0">
                <a:solidFill>
                  <a:srgbClr val="EA87B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095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F69A14-CE13-6B32-60E0-ED11A60C5289}"/>
              </a:ext>
            </a:extLst>
          </p:cNvPr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AB2D2-91D1-12C1-63EC-D8A308AC843A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II </a:t>
            </a:r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ЧАСТЬ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85EB3-5E73-B4BB-E8F4-50487285B5FE}"/>
              </a:ext>
            </a:extLst>
          </p:cNvPr>
          <p:cNvSpPr txBox="1"/>
          <p:nvPr/>
        </p:nvSpPr>
        <p:spPr>
          <a:xfrm>
            <a:off x="227013" y="1128415"/>
            <a:ext cx="11737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Общеразвивающие упражнения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gradFill>
                  <a:gsLst>
                    <a:gs pos="0">
                      <a:srgbClr val="EB554C"/>
                    </a:gs>
                    <a:gs pos="100000">
                      <a:srgbClr val="6558F6"/>
                    </a:gs>
                    <a:gs pos="5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 использованием погремушек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A07C1E8-6626-9ADA-0209-23A11DFD2250}"/>
              </a:ext>
            </a:extLst>
          </p:cNvPr>
          <p:cNvCxnSpPr>
            <a:cxnSpLocks/>
          </p:cNvCxnSpPr>
          <p:nvPr/>
        </p:nvCxnSpPr>
        <p:spPr>
          <a:xfrm flipH="1">
            <a:off x="790460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64DCD65-05A6-EF6C-97C5-232DB0E964D4}"/>
              </a:ext>
            </a:extLst>
          </p:cNvPr>
          <p:cNvCxnSpPr>
            <a:cxnSpLocks/>
          </p:cNvCxnSpPr>
          <p:nvPr/>
        </p:nvCxnSpPr>
        <p:spPr>
          <a:xfrm flipH="1">
            <a:off x="41795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F7207A1-CCE2-80A4-AB3F-CDE05D67A2CF}"/>
              </a:ext>
            </a:extLst>
          </p:cNvPr>
          <p:cNvGrpSpPr/>
          <p:nvPr/>
        </p:nvGrpSpPr>
        <p:grpSpPr>
          <a:xfrm>
            <a:off x="227013" y="2467934"/>
            <a:ext cx="3626406" cy="1333500"/>
            <a:chOff x="6123433" y="188915"/>
            <a:chExt cx="5847586" cy="13335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EA83D740-50B0-DF96-B34E-77C5DE2242CD}"/>
                </a:ext>
              </a:extLst>
            </p:cNvPr>
            <p:cNvCxnSpPr>
              <a:cxnSpLocks/>
            </p:cNvCxnSpPr>
            <p:nvPr/>
          </p:nvCxnSpPr>
          <p:spPr>
            <a:xfrm>
              <a:off x="6323013" y="903459"/>
              <a:ext cx="5461877" cy="0"/>
            </a:xfrm>
            <a:prstGeom prst="line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hlinkClick r:id="rId2" action="ppaction://hlinksldjump"/>
              <a:extLst>
                <a:ext uri="{FF2B5EF4-FFF2-40B4-BE49-F238E27FC236}">
                  <a16:creationId xmlns:a16="http://schemas.microsoft.com/office/drawing/2014/main" id="{2B770B05-D001-5429-0D1A-35AE323635F0}"/>
                </a:ext>
              </a:extLst>
            </p:cNvPr>
            <p:cNvSpPr txBox="1"/>
            <p:nvPr/>
          </p:nvSpPr>
          <p:spPr>
            <a:xfrm>
              <a:off x="6123433" y="284577"/>
              <a:ext cx="58201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kern="0" dirty="0">
                  <a:gradFill>
                    <a:gsLst>
                      <a:gs pos="0">
                        <a:srgbClr val="EB554C"/>
                      </a:gs>
                      <a:gs pos="36000">
                        <a:srgbClr val="FC94AC"/>
                      </a:gs>
                      <a:gs pos="100000">
                        <a:srgbClr val="6558F6"/>
                      </a:gs>
                      <a:gs pos="7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Упражнение № 1</a:t>
              </a:r>
              <a:endParaRPr lang="ru-RU" sz="280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7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F338F29D-8B30-B20A-9539-DE049BAECF9F}"/>
                </a:ext>
              </a:extLst>
            </p:cNvPr>
            <p:cNvSpPr txBox="1"/>
            <p:nvPr/>
          </p:nvSpPr>
          <p:spPr>
            <a:xfrm>
              <a:off x="6323012" y="1002804"/>
              <a:ext cx="552608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200" kern="0" dirty="0">
                  <a:gradFill>
                    <a:gsLst>
                      <a:gs pos="0">
                        <a:srgbClr val="EB554C"/>
                      </a:gs>
                      <a:gs pos="100000">
                        <a:srgbClr val="6558F6"/>
                      </a:gs>
                      <a:gs pos="5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ПОГРЕМУШКУ ВВЕРХ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220C34E-04FA-E4E7-39C9-3928F2F50A6D}"/>
                </a:ext>
              </a:extLst>
            </p:cNvPr>
            <p:cNvSpPr/>
            <p:nvPr/>
          </p:nvSpPr>
          <p:spPr>
            <a:xfrm>
              <a:off x="6123433" y="188915"/>
              <a:ext cx="5847586" cy="1333500"/>
            </a:xfrm>
            <a:prstGeom prst="roundRect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B15C08B-84D1-3C37-9CCE-2614EE308CC2}"/>
              </a:ext>
            </a:extLst>
          </p:cNvPr>
          <p:cNvGrpSpPr/>
          <p:nvPr/>
        </p:nvGrpSpPr>
        <p:grpSpPr>
          <a:xfrm>
            <a:off x="8338579" y="2467934"/>
            <a:ext cx="3626408" cy="1333500"/>
            <a:chOff x="6123430" y="188915"/>
            <a:chExt cx="5847589" cy="1333500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E4869A85-7241-5753-A6D7-09BF718F1268}"/>
                </a:ext>
              </a:extLst>
            </p:cNvPr>
            <p:cNvCxnSpPr>
              <a:cxnSpLocks/>
            </p:cNvCxnSpPr>
            <p:nvPr/>
          </p:nvCxnSpPr>
          <p:spPr>
            <a:xfrm>
              <a:off x="6323013" y="903459"/>
              <a:ext cx="5461877" cy="0"/>
            </a:xfrm>
            <a:prstGeom prst="line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ABEBE522-DC6D-965F-C435-8EC05E482797}"/>
                </a:ext>
              </a:extLst>
            </p:cNvPr>
            <p:cNvSpPr txBox="1"/>
            <p:nvPr/>
          </p:nvSpPr>
          <p:spPr>
            <a:xfrm>
              <a:off x="6123433" y="284577"/>
              <a:ext cx="58201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kern="0" dirty="0">
                  <a:gradFill>
                    <a:gsLst>
                      <a:gs pos="0">
                        <a:srgbClr val="EB554C"/>
                      </a:gs>
                      <a:gs pos="36000">
                        <a:srgbClr val="FC94AC"/>
                      </a:gs>
                      <a:gs pos="100000">
                        <a:srgbClr val="6558F6"/>
                      </a:gs>
                      <a:gs pos="7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Упражнение № 3</a:t>
              </a:r>
              <a:endParaRPr lang="ru-RU" sz="280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12" name="TextBox 11">
              <a:hlinkClick r:id="rId3" action="ppaction://hlinksldjump"/>
              <a:extLst>
                <a:ext uri="{FF2B5EF4-FFF2-40B4-BE49-F238E27FC236}">
                  <a16:creationId xmlns:a16="http://schemas.microsoft.com/office/drawing/2014/main" id="{78B21C56-F85A-7E0E-816A-56C62F43F7A2}"/>
                </a:ext>
              </a:extLst>
            </p:cNvPr>
            <p:cNvSpPr txBox="1"/>
            <p:nvPr/>
          </p:nvSpPr>
          <p:spPr>
            <a:xfrm>
              <a:off x="6123430" y="1002804"/>
              <a:ext cx="584758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200" kern="0" dirty="0">
                  <a:gradFill>
                    <a:gsLst>
                      <a:gs pos="0">
                        <a:srgbClr val="EB554C"/>
                      </a:gs>
                      <a:gs pos="100000">
                        <a:srgbClr val="6558F6"/>
                      </a:gs>
                      <a:gs pos="5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ОТ СЕБЯ – К СЕБЕ</a:t>
              </a:r>
            </a:p>
          </p:txBody>
        </p:sp>
        <p:sp>
          <p:nvSpPr>
            <p:cNvPr id="13" name="Прямоугольник: скругленные углы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BF4B9665-9B01-78C7-BB1F-B0E2C7F3C97E}"/>
                </a:ext>
              </a:extLst>
            </p:cNvPr>
            <p:cNvSpPr/>
            <p:nvPr/>
          </p:nvSpPr>
          <p:spPr>
            <a:xfrm>
              <a:off x="6123433" y="188915"/>
              <a:ext cx="5847586" cy="1333500"/>
            </a:xfrm>
            <a:prstGeom prst="roundRect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E5CCCA7-6467-F9AC-90C2-A0501D4B093C}"/>
              </a:ext>
            </a:extLst>
          </p:cNvPr>
          <p:cNvGrpSpPr/>
          <p:nvPr/>
        </p:nvGrpSpPr>
        <p:grpSpPr>
          <a:xfrm>
            <a:off x="4210346" y="2467934"/>
            <a:ext cx="3780831" cy="1333500"/>
            <a:chOff x="6001513" y="188915"/>
            <a:chExt cx="6096597" cy="1333500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92DACF5-1B83-391C-E6A3-1BEAC234A5B1}"/>
                </a:ext>
              </a:extLst>
            </p:cNvPr>
            <p:cNvCxnSpPr>
              <a:cxnSpLocks/>
            </p:cNvCxnSpPr>
            <p:nvPr/>
          </p:nvCxnSpPr>
          <p:spPr>
            <a:xfrm>
              <a:off x="6323013" y="903459"/>
              <a:ext cx="5461877" cy="0"/>
            </a:xfrm>
            <a:prstGeom prst="line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CBBD5E2A-C25A-5E2E-780A-F38CDB9644A6}"/>
                </a:ext>
              </a:extLst>
            </p:cNvPr>
            <p:cNvSpPr txBox="1"/>
            <p:nvPr/>
          </p:nvSpPr>
          <p:spPr>
            <a:xfrm>
              <a:off x="6123433" y="284577"/>
              <a:ext cx="58201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kern="0" dirty="0">
                  <a:gradFill>
                    <a:gsLst>
                      <a:gs pos="0">
                        <a:srgbClr val="EB554C"/>
                      </a:gs>
                      <a:gs pos="36000">
                        <a:srgbClr val="FC94AC"/>
                      </a:gs>
                      <a:gs pos="100000">
                        <a:srgbClr val="6558F6"/>
                      </a:gs>
                      <a:gs pos="7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Упражнение № 2</a:t>
              </a:r>
              <a:endParaRPr lang="ru-RU" sz="280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26" name="TextBox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6B923136-C475-1D13-968B-996362743084}"/>
                </a:ext>
              </a:extLst>
            </p:cNvPr>
            <p:cNvSpPr txBox="1"/>
            <p:nvPr/>
          </p:nvSpPr>
          <p:spPr>
            <a:xfrm>
              <a:off x="6001513" y="1002804"/>
              <a:ext cx="609659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200" kern="0" dirty="0">
                  <a:gradFill>
                    <a:gsLst>
                      <a:gs pos="0">
                        <a:srgbClr val="EB554C"/>
                      </a:gs>
                      <a:gs pos="100000">
                        <a:srgbClr val="6558F6"/>
                      </a:gs>
                      <a:gs pos="5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ПОЛОЖИТЬ - ЗАБРАТЬ</a:t>
              </a:r>
            </a:p>
          </p:txBody>
        </p:sp>
        <p:sp>
          <p:nvSpPr>
            <p:cNvPr id="27" name="Прямоугольник: скругленные углы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5DB17A2D-9DE3-2F27-B48F-69CCB9E1FC5C}"/>
                </a:ext>
              </a:extLst>
            </p:cNvPr>
            <p:cNvSpPr/>
            <p:nvPr/>
          </p:nvSpPr>
          <p:spPr>
            <a:xfrm>
              <a:off x="6123433" y="188915"/>
              <a:ext cx="5847586" cy="1333500"/>
            </a:xfrm>
            <a:prstGeom prst="roundRect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C48236E-B60A-D0C3-4B84-E71D9F11C1E6}"/>
              </a:ext>
            </a:extLst>
          </p:cNvPr>
          <p:cNvGrpSpPr/>
          <p:nvPr/>
        </p:nvGrpSpPr>
        <p:grpSpPr>
          <a:xfrm>
            <a:off x="2333051" y="4424630"/>
            <a:ext cx="3626406" cy="1333500"/>
            <a:chOff x="6123433" y="188915"/>
            <a:chExt cx="5847586" cy="1333500"/>
          </a:xfrm>
        </p:grpSpPr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6A3FDEB9-EC52-91DF-606A-2EC4378645BF}"/>
                </a:ext>
              </a:extLst>
            </p:cNvPr>
            <p:cNvCxnSpPr>
              <a:cxnSpLocks/>
            </p:cNvCxnSpPr>
            <p:nvPr/>
          </p:nvCxnSpPr>
          <p:spPr>
            <a:xfrm>
              <a:off x="6323013" y="903459"/>
              <a:ext cx="5461877" cy="0"/>
            </a:xfrm>
            <a:prstGeom prst="line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hlinkClick r:id="rId5" action="ppaction://hlinksldjump"/>
              <a:extLst>
                <a:ext uri="{FF2B5EF4-FFF2-40B4-BE49-F238E27FC236}">
                  <a16:creationId xmlns:a16="http://schemas.microsoft.com/office/drawing/2014/main" id="{654B51D3-CC26-012F-7DE7-B453B8F26E59}"/>
                </a:ext>
              </a:extLst>
            </p:cNvPr>
            <p:cNvSpPr txBox="1"/>
            <p:nvPr/>
          </p:nvSpPr>
          <p:spPr>
            <a:xfrm>
              <a:off x="6123433" y="284577"/>
              <a:ext cx="58201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kern="0" dirty="0">
                  <a:gradFill>
                    <a:gsLst>
                      <a:gs pos="0">
                        <a:srgbClr val="EB554C"/>
                      </a:gs>
                      <a:gs pos="36000">
                        <a:srgbClr val="FC94AC"/>
                      </a:gs>
                      <a:gs pos="100000">
                        <a:srgbClr val="6558F6"/>
                      </a:gs>
                      <a:gs pos="7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Упражнение № 4</a:t>
              </a:r>
              <a:endParaRPr lang="ru-RU" sz="280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41" name="TextBox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9B9FCADB-CC46-9028-AE92-974BA304ED0E}"/>
                </a:ext>
              </a:extLst>
            </p:cNvPr>
            <p:cNvSpPr txBox="1"/>
            <p:nvPr/>
          </p:nvSpPr>
          <p:spPr>
            <a:xfrm>
              <a:off x="6323012" y="1002804"/>
              <a:ext cx="552608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200" kern="0" dirty="0">
                  <a:gradFill>
                    <a:gsLst>
                      <a:gs pos="0">
                        <a:srgbClr val="EB554C"/>
                      </a:gs>
                      <a:gs pos="100000">
                        <a:srgbClr val="6558F6"/>
                      </a:gs>
                      <a:gs pos="5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ТАНЦЫ</a:t>
              </a:r>
            </a:p>
          </p:txBody>
        </p:sp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9F856B1F-1F2F-2CED-A41A-242128ED7E8E}"/>
                </a:ext>
              </a:extLst>
            </p:cNvPr>
            <p:cNvSpPr/>
            <p:nvPr/>
          </p:nvSpPr>
          <p:spPr>
            <a:xfrm>
              <a:off x="6123433" y="188915"/>
              <a:ext cx="5847586" cy="1333500"/>
            </a:xfrm>
            <a:prstGeom prst="roundRect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C4EE039-6A44-E834-55F4-A5A761E194A9}"/>
              </a:ext>
            </a:extLst>
          </p:cNvPr>
          <p:cNvGrpSpPr/>
          <p:nvPr/>
        </p:nvGrpSpPr>
        <p:grpSpPr>
          <a:xfrm>
            <a:off x="6124575" y="4424630"/>
            <a:ext cx="3819525" cy="1333500"/>
            <a:chOff x="5964927" y="188915"/>
            <a:chExt cx="6158991" cy="1333500"/>
          </a:xfrm>
        </p:grpSpPr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37E876C4-DF93-0D86-CB72-B1605C84E82F}"/>
                </a:ext>
              </a:extLst>
            </p:cNvPr>
            <p:cNvCxnSpPr>
              <a:cxnSpLocks/>
            </p:cNvCxnSpPr>
            <p:nvPr/>
          </p:nvCxnSpPr>
          <p:spPr>
            <a:xfrm>
              <a:off x="6323013" y="903459"/>
              <a:ext cx="5461877" cy="0"/>
            </a:xfrm>
            <a:prstGeom prst="line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49CE8E96-D2FF-CDA2-2564-1DA06EC3E57D}"/>
                </a:ext>
              </a:extLst>
            </p:cNvPr>
            <p:cNvSpPr txBox="1"/>
            <p:nvPr/>
          </p:nvSpPr>
          <p:spPr>
            <a:xfrm>
              <a:off x="6123433" y="284577"/>
              <a:ext cx="58201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kern="0" dirty="0">
                  <a:gradFill>
                    <a:gsLst>
                      <a:gs pos="0">
                        <a:srgbClr val="EB554C"/>
                      </a:gs>
                      <a:gs pos="36000">
                        <a:srgbClr val="FC94AC"/>
                      </a:gs>
                      <a:gs pos="100000">
                        <a:srgbClr val="6558F6"/>
                      </a:gs>
                      <a:gs pos="7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Упражнение № 5</a:t>
              </a:r>
              <a:endParaRPr lang="ru-RU" sz="280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46" name="TextBox 45">
              <a:hlinkClick r:id="rId6" action="ppaction://hlinksldjump"/>
              <a:extLst>
                <a:ext uri="{FF2B5EF4-FFF2-40B4-BE49-F238E27FC236}">
                  <a16:creationId xmlns:a16="http://schemas.microsoft.com/office/drawing/2014/main" id="{116BF22E-5BD8-4FE9-AEB3-5FDE71128969}"/>
                </a:ext>
              </a:extLst>
            </p:cNvPr>
            <p:cNvSpPr txBox="1"/>
            <p:nvPr/>
          </p:nvSpPr>
          <p:spPr>
            <a:xfrm>
              <a:off x="5964927" y="1002804"/>
              <a:ext cx="615899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200" kern="0" dirty="0">
                  <a:gradFill>
                    <a:gsLst>
                      <a:gs pos="0">
                        <a:srgbClr val="EB554C"/>
                      </a:gs>
                      <a:gs pos="100000">
                        <a:srgbClr val="6558F6"/>
                      </a:gs>
                      <a:gs pos="54000">
                        <a:srgbClr val="BA82F9"/>
                      </a:gs>
                    </a:gsLst>
                    <a:lin ang="0" scaled="1"/>
                  </a:gradFill>
                  <a:latin typeface="Aqum two Small caps" panose="01000000000000000000" pitchFamily="2" charset="0"/>
                  <a:cs typeface="Times New Roman" pitchFamily="18"/>
                </a:rPr>
                <a:t>ЗАМИНКА - КОРЗИНКА</a:t>
              </a:r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4AB44BBF-BE93-AD5F-3F87-E864D86D1996}"/>
                </a:ext>
              </a:extLst>
            </p:cNvPr>
            <p:cNvSpPr/>
            <p:nvPr/>
          </p:nvSpPr>
          <p:spPr>
            <a:xfrm>
              <a:off x="6123433" y="188915"/>
              <a:ext cx="5847586" cy="1333500"/>
            </a:xfrm>
            <a:prstGeom prst="roundRect">
              <a:avLst/>
            </a:prstGeom>
            <a:ln w="571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34" name="Овал 1033">
            <a:extLst>
              <a:ext uri="{FF2B5EF4-FFF2-40B4-BE49-F238E27FC236}">
                <a16:creationId xmlns:a16="http://schemas.microsoft.com/office/drawing/2014/main" id="{7D362538-E376-36A6-4D25-A9B1F12737C5}"/>
              </a:ext>
            </a:extLst>
          </p:cNvPr>
          <p:cNvSpPr/>
          <p:nvPr/>
        </p:nvSpPr>
        <p:spPr>
          <a:xfrm>
            <a:off x="227013" y="6202361"/>
            <a:ext cx="466725" cy="466725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5" name="Овал 1034">
            <a:extLst>
              <a:ext uri="{FF2B5EF4-FFF2-40B4-BE49-F238E27FC236}">
                <a16:creationId xmlns:a16="http://schemas.microsoft.com/office/drawing/2014/main" id="{E0A00B70-E536-A807-8CD2-4DBC50217186}"/>
              </a:ext>
            </a:extLst>
          </p:cNvPr>
          <p:cNvSpPr/>
          <p:nvPr/>
        </p:nvSpPr>
        <p:spPr>
          <a:xfrm>
            <a:off x="866775" y="6294437"/>
            <a:ext cx="282576" cy="282574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6" name="Прямая соединительная линия 1035">
            <a:extLst>
              <a:ext uri="{FF2B5EF4-FFF2-40B4-BE49-F238E27FC236}">
                <a16:creationId xmlns:a16="http://schemas.microsoft.com/office/drawing/2014/main" id="{854A90FE-7D13-AB9B-746F-47F58B8C8916}"/>
              </a:ext>
            </a:extLst>
          </p:cNvPr>
          <p:cNvCxnSpPr>
            <a:cxnSpLocks/>
          </p:cNvCxnSpPr>
          <p:nvPr/>
        </p:nvCxnSpPr>
        <p:spPr>
          <a:xfrm>
            <a:off x="1322388" y="6461794"/>
            <a:ext cx="9564687" cy="0"/>
          </a:xfrm>
          <a:prstGeom prst="line">
            <a:avLst/>
          </a:prstGeom>
          <a:ln w="571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8" name="Овал 1037">
            <a:extLst>
              <a:ext uri="{FF2B5EF4-FFF2-40B4-BE49-F238E27FC236}">
                <a16:creationId xmlns:a16="http://schemas.microsoft.com/office/drawing/2014/main" id="{AE6FDF54-081E-E4DC-8861-2F02B038D83B}"/>
              </a:ext>
            </a:extLst>
          </p:cNvPr>
          <p:cNvSpPr/>
          <p:nvPr/>
        </p:nvSpPr>
        <p:spPr>
          <a:xfrm>
            <a:off x="11496675" y="6202361"/>
            <a:ext cx="466725" cy="466725"/>
          </a:xfrm>
          <a:prstGeom prst="ellipse">
            <a:avLst/>
          </a:prstGeom>
          <a:solidFill>
            <a:srgbClr val="EC5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9" name="Овал 1038">
            <a:extLst>
              <a:ext uri="{FF2B5EF4-FFF2-40B4-BE49-F238E27FC236}">
                <a16:creationId xmlns:a16="http://schemas.microsoft.com/office/drawing/2014/main" id="{31455E3C-95A9-6755-FE9D-36D2A381F260}"/>
              </a:ext>
            </a:extLst>
          </p:cNvPr>
          <p:cNvSpPr/>
          <p:nvPr/>
        </p:nvSpPr>
        <p:spPr>
          <a:xfrm>
            <a:off x="11050587" y="6294437"/>
            <a:ext cx="282576" cy="282574"/>
          </a:xfrm>
          <a:prstGeom prst="ellipse">
            <a:avLst/>
          </a:prstGeom>
          <a:solidFill>
            <a:srgbClr val="786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CAC8A4B-6ECD-EDF6-C15E-0505456B483E}"/>
              </a:ext>
            </a:extLst>
          </p:cNvPr>
          <p:cNvSpPr/>
          <p:nvPr/>
        </p:nvSpPr>
        <p:spPr>
          <a:xfrm>
            <a:off x="3596242" y="2291770"/>
            <a:ext cx="363135" cy="363135"/>
          </a:xfrm>
          <a:prstGeom prst="ellipse">
            <a:avLst/>
          </a:prstGeom>
          <a:solidFill>
            <a:srgbClr val="7666F7"/>
          </a:solidFill>
          <a:ln w="57150" cap="rnd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qum two Classic" panose="01000000000000000000" pitchFamily="2" charset="0"/>
              </a:rPr>
              <a:t>Х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F8D8644-133F-2872-00A1-EF19ECFB653A}"/>
              </a:ext>
            </a:extLst>
          </p:cNvPr>
          <p:cNvSpPr/>
          <p:nvPr/>
        </p:nvSpPr>
        <p:spPr>
          <a:xfrm>
            <a:off x="7713781" y="2291770"/>
            <a:ext cx="363135" cy="363135"/>
          </a:xfrm>
          <a:prstGeom prst="ellipse">
            <a:avLst/>
          </a:prstGeom>
          <a:solidFill>
            <a:srgbClr val="7666F7"/>
          </a:solidFill>
          <a:ln w="57150" cap="rnd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qum two Classic" panose="01000000000000000000" pitchFamily="2" charset="0"/>
              </a:rPr>
              <a:t>Х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EEFBD63-E7C4-81E0-FBE7-A65B4CE4DD4A}"/>
              </a:ext>
            </a:extLst>
          </p:cNvPr>
          <p:cNvSpPr/>
          <p:nvPr/>
        </p:nvSpPr>
        <p:spPr>
          <a:xfrm>
            <a:off x="11766407" y="2291770"/>
            <a:ext cx="363135" cy="363135"/>
          </a:xfrm>
          <a:prstGeom prst="ellipse">
            <a:avLst/>
          </a:prstGeom>
          <a:solidFill>
            <a:srgbClr val="7666F7"/>
          </a:solidFill>
          <a:ln w="57150" cap="rnd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qum two Classic" panose="01000000000000000000" pitchFamily="2" charset="0"/>
              </a:rPr>
              <a:t>Х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450ABA9-E81E-B225-3244-C585449219A6}"/>
              </a:ext>
            </a:extLst>
          </p:cNvPr>
          <p:cNvSpPr/>
          <p:nvPr/>
        </p:nvSpPr>
        <p:spPr>
          <a:xfrm>
            <a:off x="5702280" y="4252188"/>
            <a:ext cx="363135" cy="363135"/>
          </a:xfrm>
          <a:prstGeom prst="ellipse">
            <a:avLst/>
          </a:prstGeom>
          <a:solidFill>
            <a:srgbClr val="7666F7"/>
          </a:solidFill>
          <a:ln w="57150" cap="rnd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qum two Classic" panose="01000000000000000000" pitchFamily="2" charset="0"/>
              </a:rPr>
              <a:t>Х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8167919-C036-7DF0-D508-4A269DD3FD40}"/>
              </a:ext>
            </a:extLst>
          </p:cNvPr>
          <p:cNvSpPr/>
          <p:nvPr/>
        </p:nvSpPr>
        <p:spPr>
          <a:xfrm>
            <a:off x="9609558" y="4252188"/>
            <a:ext cx="363135" cy="363135"/>
          </a:xfrm>
          <a:prstGeom prst="ellipse">
            <a:avLst/>
          </a:prstGeom>
          <a:solidFill>
            <a:srgbClr val="7666F7"/>
          </a:solidFill>
          <a:ln w="57150" cap="rnd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qum two Classic" panose="01000000000000000000" pitchFamily="2" charset="0"/>
              </a:rPr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val="770071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038" grpId="0" animBg="1"/>
      <p:bldP spid="1039" grpId="0" animBg="1"/>
      <p:bldP spid="2" grpId="0" animBg="1"/>
      <p:bldP spid="2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F69A14-CE13-6B32-60E0-ED11A60C5289}"/>
              </a:ext>
            </a:extLst>
          </p:cNvPr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AB2D2-91D1-12C1-63EC-D8A308AC843A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II </a:t>
            </a:r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ЧАСТЬ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85EB3-5E73-B4BB-E8F4-50487285B5FE}"/>
              </a:ext>
            </a:extLst>
          </p:cNvPr>
          <p:cNvSpPr txBox="1"/>
          <p:nvPr/>
        </p:nvSpPr>
        <p:spPr>
          <a:xfrm>
            <a:off x="227017" y="1128414"/>
            <a:ext cx="11737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Упражнение № 1</a:t>
            </a:r>
            <a:endParaRPr lang="ru-RU" sz="48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A07C1E8-6626-9ADA-0209-23A11DFD2250}"/>
              </a:ext>
            </a:extLst>
          </p:cNvPr>
          <p:cNvCxnSpPr>
            <a:cxnSpLocks/>
          </p:cNvCxnSpPr>
          <p:nvPr/>
        </p:nvCxnSpPr>
        <p:spPr>
          <a:xfrm flipH="1">
            <a:off x="790460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64DCD65-05A6-EF6C-97C5-232DB0E964D4}"/>
              </a:ext>
            </a:extLst>
          </p:cNvPr>
          <p:cNvCxnSpPr>
            <a:cxnSpLocks/>
          </p:cNvCxnSpPr>
          <p:nvPr/>
        </p:nvCxnSpPr>
        <p:spPr>
          <a:xfrm flipH="1">
            <a:off x="41795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id="{4220C34E-04FA-E4E7-39C9-3928F2F50A6D}"/>
              </a:ext>
            </a:extLst>
          </p:cNvPr>
          <p:cNvSpPr/>
          <p:nvPr/>
        </p:nvSpPr>
        <p:spPr>
          <a:xfrm>
            <a:off x="823792" y="6095999"/>
            <a:ext cx="1433059" cy="546256"/>
          </a:xfrm>
          <a:prstGeom prst="roundRect">
            <a:avLst>
              <a:gd name="adj" fmla="val 50000"/>
            </a:avLst>
          </a:prstGeom>
          <a:noFill/>
          <a:ln w="825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rPr>
              <a:t>НАЗАД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E936D-5A26-F352-C841-1FD9C8183A6B}"/>
              </a:ext>
            </a:extLst>
          </p:cNvPr>
          <p:cNvSpPr txBox="1"/>
          <p:nvPr/>
        </p:nvSpPr>
        <p:spPr>
          <a:xfrm>
            <a:off x="227013" y="2028071"/>
            <a:ext cx="7088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Исходное положение:</a:t>
            </a:r>
            <a:endParaRPr lang="ru-RU" sz="40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16" name="Равнобедренный тре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441D9200-170D-3B69-93C5-0FC6D9E5C695}"/>
              </a:ext>
            </a:extLst>
          </p:cNvPr>
          <p:cNvSpPr/>
          <p:nvPr/>
        </p:nvSpPr>
        <p:spPr>
          <a:xfrm rot="16200000">
            <a:off x="401025" y="6255762"/>
            <a:ext cx="270307" cy="236453"/>
          </a:xfrm>
          <a:prstGeom prst="triangle">
            <a:avLst/>
          </a:prstGeom>
          <a:gradFill>
            <a:gsLst>
              <a:gs pos="0">
                <a:srgbClr val="EC5750"/>
              </a:gs>
              <a:gs pos="35000">
                <a:srgbClr val="F9889A"/>
              </a:gs>
              <a:gs pos="73000">
                <a:srgbClr val="C986E7"/>
              </a:gs>
              <a:gs pos="100000">
                <a:srgbClr val="7465F7"/>
              </a:gs>
            </a:gsLst>
            <a:lin ang="0" scaled="1"/>
          </a:gradFill>
          <a:ln w="825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987EEB-3754-85FB-3EE9-9042EF4AB105}"/>
              </a:ext>
            </a:extLst>
          </p:cNvPr>
          <p:cNvSpPr txBox="1"/>
          <p:nvPr/>
        </p:nvSpPr>
        <p:spPr>
          <a:xfrm>
            <a:off x="350520" y="3834440"/>
            <a:ext cx="6888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Поднять погремушку вверх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Потрясти погремушкой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Опустить погремушку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F2AAD1-1032-B65D-B4D7-8EF9186FD98D}"/>
              </a:ext>
            </a:extLst>
          </p:cNvPr>
          <p:cNvSpPr txBox="1"/>
          <p:nvPr/>
        </p:nvSpPr>
        <p:spPr>
          <a:xfrm>
            <a:off x="227013" y="2667991"/>
            <a:ext cx="6669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Сидя, ноги свободно на полу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2A15C2-EA9B-FEA8-27C7-B0FD3025DCCA}"/>
              </a:ext>
            </a:extLst>
          </p:cNvPr>
          <p:cNvSpPr txBox="1"/>
          <p:nvPr/>
        </p:nvSpPr>
        <p:spPr>
          <a:xfrm>
            <a:off x="227012" y="3231566"/>
            <a:ext cx="7088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Последовательность:</a:t>
            </a:r>
            <a:endParaRPr lang="ru-RU" sz="40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1DABA6-0F67-1288-9478-66185A7852B2}"/>
              </a:ext>
            </a:extLst>
          </p:cNvPr>
          <p:cNvSpPr txBox="1"/>
          <p:nvPr/>
        </p:nvSpPr>
        <p:spPr>
          <a:xfrm>
            <a:off x="840803" y="5237533"/>
            <a:ext cx="45748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Повтор 2-3 раза каждой рукой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DBA8818-D2BE-0363-0ACE-873F4D60C8B4}"/>
              </a:ext>
            </a:extLst>
          </p:cNvPr>
          <p:cNvGrpSpPr/>
          <p:nvPr/>
        </p:nvGrpSpPr>
        <p:grpSpPr>
          <a:xfrm rot="5400000">
            <a:off x="308911" y="5225194"/>
            <a:ext cx="478030" cy="453964"/>
            <a:chOff x="-2873038" y="1975717"/>
            <a:chExt cx="786843" cy="1177352"/>
          </a:xfrm>
        </p:grpSpPr>
        <p:sp>
          <p:nvSpPr>
            <p:cNvPr id="40" name="Стрелка: развернутая 39">
              <a:extLst>
                <a:ext uri="{FF2B5EF4-FFF2-40B4-BE49-F238E27FC236}">
                  <a16:creationId xmlns:a16="http://schemas.microsoft.com/office/drawing/2014/main" id="{EDB3CEC0-83AA-D498-A8EB-5925050F3E0E}"/>
                </a:ext>
              </a:extLst>
            </p:cNvPr>
            <p:cNvSpPr/>
            <p:nvPr/>
          </p:nvSpPr>
          <p:spPr>
            <a:xfrm>
              <a:off x="-2822752" y="1975717"/>
              <a:ext cx="736557" cy="632039"/>
            </a:xfrm>
            <a:prstGeom prst="uturnArrow">
              <a:avLst>
                <a:gd name="adj1" fmla="val 7069"/>
                <a:gd name="adj2" fmla="val 14513"/>
                <a:gd name="adj3" fmla="val 25000"/>
                <a:gd name="adj4" fmla="val 43198"/>
                <a:gd name="adj5" fmla="val 66336"/>
              </a:avLst>
            </a:prstGeom>
            <a:gradFill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</a:gradFill>
            <a:ln w="317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endParaRPr>
            </a:p>
          </p:txBody>
        </p:sp>
        <p:sp>
          <p:nvSpPr>
            <p:cNvPr id="50" name="Стрелка: развернутая 49">
              <a:extLst>
                <a:ext uri="{FF2B5EF4-FFF2-40B4-BE49-F238E27FC236}">
                  <a16:creationId xmlns:a16="http://schemas.microsoft.com/office/drawing/2014/main" id="{BA0A8C31-AD23-CF0A-3C35-FCDDC346B0C0}"/>
                </a:ext>
              </a:extLst>
            </p:cNvPr>
            <p:cNvSpPr/>
            <p:nvPr/>
          </p:nvSpPr>
          <p:spPr>
            <a:xfrm rot="10800000">
              <a:off x="-2873038" y="2539831"/>
              <a:ext cx="736557" cy="613238"/>
            </a:xfrm>
            <a:prstGeom prst="uturnArrow">
              <a:avLst>
                <a:gd name="adj1" fmla="val 6259"/>
                <a:gd name="adj2" fmla="val 14513"/>
                <a:gd name="adj3" fmla="val 25000"/>
                <a:gd name="adj4" fmla="val 43198"/>
                <a:gd name="adj5" fmla="val 67313"/>
              </a:avLst>
            </a:prstGeom>
            <a:gradFill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10800000" scaled="0"/>
            </a:gradFill>
            <a:ln w="317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10800000" scaled="0"/>
                <a:tileRect/>
              </a:gra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endParaRPr>
            </a:p>
          </p:txBody>
        </p:sp>
      </p:grpSp>
      <p:pic>
        <p:nvPicPr>
          <p:cNvPr id="53" name="Picture 22" descr="опубликовать изображение">
            <a:extLst>
              <a:ext uri="{FF2B5EF4-FFF2-40B4-BE49-F238E27FC236}">
                <a16:creationId xmlns:a16="http://schemas.microsoft.com/office/drawing/2014/main" id="{A5458B4D-336E-DCC0-3DA7-0014088B9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"/>
          <a:stretch/>
        </p:blipFill>
        <p:spPr bwMode="auto">
          <a:xfrm>
            <a:off x="7522406" y="2094775"/>
            <a:ext cx="3626407" cy="4414367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F69A14-CE13-6B32-60E0-ED11A60C5289}"/>
              </a:ext>
            </a:extLst>
          </p:cNvPr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AB2D2-91D1-12C1-63EC-D8A308AC843A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II </a:t>
            </a:r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ЧАСТЬ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85EB3-5E73-B4BB-E8F4-50487285B5FE}"/>
              </a:ext>
            </a:extLst>
          </p:cNvPr>
          <p:cNvSpPr txBox="1"/>
          <p:nvPr/>
        </p:nvSpPr>
        <p:spPr>
          <a:xfrm>
            <a:off x="227013" y="1128415"/>
            <a:ext cx="11737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Упражнение № 2</a:t>
            </a:r>
            <a:endParaRPr lang="ru-RU" sz="48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A07C1E8-6626-9ADA-0209-23A11DFD2250}"/>
              </a:ext>
            </a:extLst>
          </p:cNvPr>
          <p:cNvCxnSpPr>
            <a:cxnSpLocks/>
          </p:cNvCxnSpPr>
          <p:nvPr/>
        </p:nvCxnSpPr>
        <p:spPr>
          <a:xfrm flipH="1">
            <a:off x="790460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64DCD65-05A6-EF6C-97C5-232DB0E964D4}"/>
              </a:ext>
            </a:extLst>
          </p:cNvPr>
          <p:cNvCxnSpPr>
            <a:cxnSpLocks/>
          </p:cNvCxnSpPr>
          <p:nvPr/>
        </p:nvCxnSpPr>
        <p:spPr>
          <a:xfrm flipH="1">
            <a:off x="41795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8E936D-5A26-F352-C841-1FD9C8183A6B}"/>
              </a:ext>
            </a:extLst>
          </p:cNvPr>
          <p:cNvSpPr txBox="1"/>
          <p:nvPr/>
        </p:nvSpPr>
        <p:spPr>
          <a:xfrm>
            <a:off x="227013" y="2028071"/>
            <a:ext cx="7088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Исходное положение:</a:t>
            </a:r>
            <a:endParaRPr lang="ru-RU" sz="40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" name="Прямоугольник: скругленные углы 1">
            <a:hlinkClick r:id="rId2" action="ppaction://hlinksldjump"/>
            <a:extLst>
              <a:ext uri="{FF2B5EF4-FFF2-40B4-BE49-F238E27FC236}">
                <a16:creationId xmlns:a16="http://schemas.microsoft.com/office/drawing/2014/main" id="{F2B1DEA4-C9FC-68B6-60D5-0284847A6655}"/>
              </a:ext>
            </a:extLst>
          </p:cNvPr>
          <p:cNvSpPr/>
          <p:nvPr/>
        </p:nvSpPr>
        <p:spPr>
          <a:xfrm>
            <a:off x="823792" y="6095999"/>
            <a:ext cx="1433059" cy="546256"/>
          </a:xfrm>
          <a:prstGeom prst="roundRect">
            <a:avLst>
              <a:gd name="adj" fmla="val 50000"/>
            </a:avLst>
          </a:prstGeom>
          <a:noFill/>
          <a:ln w="825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rPr>
              <a:t>НАЗАД</a:t>
            </a:r>
          </a:p>
        </p:txBody>
      </p:sp>
      <p:sp>
        <p:nvSpPr>
          <p:cNvPr id="3" name="Равнобедренный треугольник 2">
            <a:hlinkClick r:id="rId2" action="ppaction://hlinksldjump"/>
            <a:extLst>
              <a:ext uri="{FF2B5EF4-FFF2-40B4-BE49-F238E27FC236}">
                <a16:creationId xmlns:a16="http://schemas.microsoft.com/office/drawing/2014/main" id="{3CDCFB72-5490-47BA-CE3E-D4CD43EC0F5F}"/>
              </a:ext>
            </a:extLst>
          </p:cNvPr>
          <p:cNvSpPr/>
          <p:nvPr/>
        </p:nvSpPr>
        <p:spPr>
          <a:xfrm rot="16200000">
            <a:off x="401025" y="6255762"/>
            <a:ext cx="270307" cy="236453"/>
          </a:xfrm>
          <a:prstGeom prst="triangle">
            <a:avLst/>
          </a:prstGeom>
          <a:gradFill>
            <a:gsLst>
              <a:gs pos="0">
                <a:srgbClr val="EC5750"/>
              </a:gs>
              <a:gs pos="35000">
                <a:srgbClr val="F9889A"/>
              </a:gs>
              <a:gs pos="73000">
                <a:srgbClr val="C986E7"/>
              </a:gs>
              <a:gs pos="100000">
                <a:srgbClr val="7465F7"/>
              </a:gs>
            </a:gsLst>
            <a:lin ang="0" scaled="1"/>
          </a:gradFill>
          <a:ln w="825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72C69-C431-A607-C5DA-30CF14F6B5A7}"/>
              </a:ext>
            </a:extLst>
          </p:cNvPr>
          <p:cNvSpPr txBox="1"/>
          <p:nvPr/>
        </p:nvSpPr>
        <p:spPr>
          <a:xfrm>
            <a:off x="227013" y="2667991"/>
            <a:ext cx="6669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Стоя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AACC4E-8C4C-1B5F-9508-D1B97D11E400}"/>
              </a:ext>
            </a:extLst>
          </p:cNvPr>
          <p:cNvSpPr txBox="1"/>
          <p:nvPr/>
        </p:nvSpPr>
        <p:spPr>
          <a:xfrm>
            <a:off x="350520" y="3834440"/>
            <a:ext cx="90428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Присесть, положить погремушку на пол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Выпрямиться, показать руки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Присесть, взять погремушку с пола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Выпрямиться, показать погремушку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DDDDF8-2B99-A0E8-CD26-E34A3885CD58}"/>
              </a:ext>
            </a:extLst>
          </p:cNvPr>
          <p:cNvSpPr txBox="1"/>
          <p:nvPr/>
        </p:nvSpPr>
        <p:spPr>
          <a:xfrm>
            <a:off x="227012" y="3231566"/>
            <a:ext cx="7088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Последовательность:</a:t>
            </a:r>
            <a:endParaRPr lang="ru-RU" sz="40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BC9938-1504-D2B6-70E6-63EB317F5682}"/>
              </a:ext>
            </a:extLst>
          </p:cNvPr>
          <p:cNvSpPr txBox="1"/>
          <p:nvPr/>
        </p:nvSpPr>
        <p:spPr>
          <a:xfrm>
            <a:off x="823792" y="5414370"/>
            <a:ext cx="45748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Повтор 4-6 раз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2AB6379-DF5A-6E28-C0B8-DA5406CD42F8}"/>
              </a:ext>
            </a:extLst>
          </p:cNvPr>
          <p:cNvGrpSpPr/>
          <p:nvPr/>
        </p:nvGrpSpPr>
        <p:grpSpPr>
          <a:xfrm rot="5400000">
            <a:off x="308911" y="5402031"/>
            <a:ext cx="478030" cy="453964"/>
            <a:chOff x="-2873038" y="1975717"/>
            <a:chExt cx="786843" cy="1177352"/>
          </a:xfrm>
        </p:grpSpPr>
        <p:sp>
          <p:nvSpPr>
            <p:cNvPr id="12" name="Стрелка: развернутая 11">
              <a:extLst>
                <a:ext uri="{FF2B5EF4-FFF2-40B4-BE49-F238E27FC236}">
                  <a16:creationId xmlns:a16="http://schemas.microsoft.com/office/drawing/2014/main" id="{DD0B8429-E83F-E721-0EF7-CEC81F8C66B7}"/>
                </a:ext>
              </a:extLst>
            </p:cNvPr>
            <p:cNvSpPr/>
            <p:nvPr/>
          </p:nvSpPr>
          <p:spPr>
            <a:xfrm>
              <a:off x="-2822752" y="1975717"/>
              <a:ext cx="736557" cy="632039"/>
            </a:xfrm>
            <a:prstGeom prst="uturnArrow">
              <a:avLst>
                <a:gd name="adj1" fmla="val 7069"/>
                <a:gd name="adj2" fmla="val 14513"/>
                <a:gd name="adj3" fmla="val 25000"/>
                <a:gd name="adj4" fmla="val 43198"/>
                <a:gd name="adj5" fmla="val 66336"/>
              </a:avLst>
            </a:prstGeom>
            <a:gradFill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</a:gradFill>
            <a:ln w="317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endParaRPr>
            </a:p>
          </p:txBody>
        </p:sp>
        <p:sp>
          <p:nvSpPr>
            <p:cNvPr id="13" name="Стрелка: развернутая 12">
              <a:extLst>
                <a:ext uri="{FF2B5EF4-FFF2-40B4-BE49-F238E27FC236}">
                  <a16:creationId xmlns:a16="http://schemas.microsoft.com/office/drawing/2014/main" id="{B5D94C98-DADC-D42C-DDC7-F1DB3B88BE7F}"/>
                </a:ext>
              </a:extLst>
            </p:cNvPr>
            <p:cNvSpPr/>
            <p:nvPr/>
          </p:nvSpPr>
          <p:spPr>
            <a:xfrm rot="10800000">
              <a:off x="-2873038" y="2539831"/>
              <a:ext cx="736557" cy="613238"/>
            </a:xfrm>
            <a:prstGeom prst="uturnArrow">
              <a:avLst>
                <a:gd name="adj1" fmla="val 6259"/>
                <a:gd name="adj2" fmla="val 14513"/>
                <a:gd name="adj3" fmla="val 25000"/>
                <a:gd name="adj4" fmla="val 43198"/>
                <a:gd name="adj5" fmla="val 67313"/>
              </a:avLst>
            </a:prstGeom>
            <a:gradFill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10800000" scaled="0"/>
            </a:gradFill>
            <a:ln w="317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10800000" scaled="0"/>
                <a:tileRect/>
              </a:gra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endParaRPr>
            </a:p>
          </p:txBody>
        </p:sp>
      </p:grpSp>
      <p:pic>
        <p:nvPicPr>
          <p:cNvPr id="1026" name="Picture 2" descr="post image">
            <a:extLst>
              <a:ext uri="{FF2B5EF4-FFF2-40B4-BE49-F238E27FC236}">
                <a16:creationId xmlns:a16="http://schemas.microsoft.com/office/drawing/2014/main" id="{CF40FEDD-3744-4587-F215-722AAF84F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7" r="30664"/>
          <a:stretch/>
        </p:blipFill>
        <p:spPr bwMode="auto">
          <a:xfrm>
            <a:off x="7871194" y="2256830"/>
            <a:ext cx="3970286" cy="3841352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F69A14-CE13-6B32-60E0-ED11A60C5289}"/>
              </a:ext>
            </a:extLst>
          </p:cNvPr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AB2D2-91D1-12C1-63EC-D8A308AC843A}"/>
              </a:ext>
            </a:extLst>
          </p:cNvPr>
          <p:cNvSpPr txBox="1"/>
          <p:nvPr/>
        </p:nvSpPr>
        <p:spPr>
          <a:xfrm>
            <a:off x="0" y="20508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II </a:t>
            </a:r>
            <a:r>
              <a:rPr lang="ru-RU" sz="5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ЧАСТЬ</a:t>
            </a:r>
            <a:endParaRPr lang="ru-RU" sz="54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85EB3-5E73-B4BB-E8F4-50487285B5FE}"/>
              </a:ext>
            </a:extLst>
          </p:cNvPr>
          <p:cNvSpPr txBox="1"/>
          <p:nvPr/>
        </p:nvSpPr>
        <p:spPr>
          <a:xfrm>
            <a:off x="227013" y="1128415"/>
            <a:ext cx="11737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Упражнение № 3</a:t>
            </a:r>
            <a:endParaRPr lang="ru-RU" sz="48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A07C1E8-6626-9ADA-0209-23A11DFD2250}"/>
              </a:ext>
            </a:extLst>
          </p:cNvPr>
          <p:cNvCxnSpPr>
            <a:cxnSpLocks/>
          </p:cNvCxnSpPr>
          <p:nvPr/>
        </p:nvCxnSpPr>
        <p:spPr>
          <a:xfrm flipH="1">
            <a:off x="790460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64DCD65-05A6-EF6C-97C5-232DB0E964D4}"/>
              </a:ext>
            </a:extLst>
          </p:cNvPr>
          <p:cNvCxnSpPr>
            <a:cxnSpLocks/>
          </p:cNvCxnSpPr>
          <p:nvPr/>
        </p:nvCxnSpPr>
        <p:spPr>
          <a:xfrm flipH="1">
            <a:off x="417952" y="619165"/>
            <a:ext cx="3773048" cy="0"/>
          </a:xfrm>
          <a:prstGeom prst="line">
            <a:avLst/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8E936D-5A26-F352-C841-1FD9C8183A6B}"/>
              </a:ext>
            </a:extLst>
          </p:cNvPr>
          <p:cNvSpPr txBox="1"/>
          <p:nvPr/>
        </p:nvSpPr>
        <p:spPr>
          <a:xfrm>
            <a:off x="227013" y="2028071"/>
            <a:ext cx="7088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Исходное положение:</a:t>
            </a:r>
            <a:endParaRPr lang="ru-RU" sz="40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2" name="Прямоугольник: скругленные углы 1">
            <a:hlinkClick r:id="rId2" action="ppaction://hlinksldjump"/>
            <a:extLst>
              <a:ext uri="{FF2B5EF4-FFF2-40B4-BE49-F238E27FC236}">
                <a16:creationId xmlns:a16="http://schemas.microsoft.com/office/drawing/2014/main" id="{D1DF338C-9C44-2464-CC56-E618944491AB}"/>
              </a:ext>
            </a:extLst>
          </p:cNvPr>
          <p:cNvSpPr/>
          <p:nvPr/>
        </p:nvSpPr>
        <p:spPr>
          <a:xfrm>
            <a:off x="823792" y="6095999"/>
            <a:ext cx="1433059" cy="546256"/>
          </a:xfrm>
          <a:prstGeom prst="roundRect">
            <a:avLst>
              <a:gd name="adj" fmla="val 50000"/>
            </a:avLst>
          </a:prstGeom>
          <a:noFill/>
          <a:ln w="825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rPr>
              <a:t>НАЗАД</a:t>
            </a:r>
          </a:p>
        </p:txBody>
      </p:sp>
      <p:sp>
        <p:nvSpPr>
          <p:cNvPr id="3" name="Равнобедренный треугольник 2">
            <a:hlinkClick r:id="rId2" action="ppaction://hlinksldjump"/>
            <a:extLst>
              <a:ext uri="{FF2B5EF4-FFF2-40B4-BE49-F238E27FC236}">
                <a16:creationId xmlns:a16="http://schemas.microsoft.com/office/drawing/2014/main" id="{438E2AF5-BCF1-6034-0D02-CBBDA6758E35}"/>
              </a:ext>
            </a:extLst>
          </p:cNvPr>
          <p:cNvSpPr/>
          <p:nvPr/>
        </p:nvSpPr>
        <p:spPr>
          <a:xfrm rot="16200000">
            <a:off x="401025" y="6255762"/>
            <a:ext cx="270307" cy="236453"/>
          </a:xfrm>
          <a:prstGeom prst="triangle">
            <a:avLst/>
          </a:prstGeom>
          <a:gradFill>
            <a:gsLst>
              <a:gs pos="0">
                <a:srgbClr val="EC5750"/>
              </a:gs>
              <a:gs pos="35000">
                <a:srgbClr val="F9889A"/>
              </a:gs>
              <a:gs pos="73000">
                <a:srgbClr val="C986E7"/>
              </a:gs>
              <a:gs pos="100000">
                <a:srgbClr val="7465F7"/>
              </a:gs>
            </a:gsLst>
            <a:lin ang="0" scaled="1"/>
          </a:gradFill>
          <a:ln w="825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F7325-1E1E-1FB8-223E-62EE4A5E8C6F}"/>
              </a:ext>
            </a:extLst>
          </p:cNvPr>
          <p:cNvSpPr txBox="1"/>
          <p:nvPr/>
        </p:nvSpPr>
        <p:spPr>
          <a:xfrm>
            <a:off x="227013" y="2667991"/>
            <a:ext cx="746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Лежа на животе, руки с погремушкой у подбородка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50243-2B26-6BF4-03DB-57FDFADE0D81}"/>
              </a:ext>
            </a:extLst>
          </p:cNvPr>
          <p:cNvSpPr txBox="1"/>
          <p:nvPr/>
        </p:nvSpPr>
        <p:spPr>
          <a:xfrm>
            <a:off x="350520" y="3834440"/>
            <a:ext cx="90428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Вытянуть руки вперед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Выпрямиться, показать руки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Присесть, взять погремушку с пола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Выпрямиться, показать погремушку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74D8C-C0CF-CA43-51F1-60723AB72A45}"/>
              </a:ext>
            </a:extLst>
          </p:cNvPr>
          <p:cNvSpPr txBox="1"/>
          <p:nvPr/>
        </p:nvSpPr>
        <p:spPr>
          <a:xfrm>
            <a:off x="227012" y="3231566"/>
            <a:ext cx="7088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Последовательность:</a:t>
            </a:r>
            <a:endParaRPr lang="ru-RU" sz="4000" dirty="0">
              <a:gradFill>
                <a:gsLst>
                  <a:gs pos="0">
                    <a:srgbClr val="EB554C"/>
                  </a:gs>
                  <a:gs pos="36000">
                    <a:srgbClr val="FC94AC"/>
                  </a:gs>
                  <a:gs pos="100000">
                    <a:srgbClr val="6558F6"/>
                  </a:gs>
                  <a:gs pos="74000">
                    <a:srgbClr val="BA82F9"/>
                  </a:gs>
                </a:gsLst>
                <a:lin ang="0" scaled="1"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99458-8A3B-F8B6-22E7-A5961061E9BC}"/>
              </a:ext>
            </a:extLst>
          </p:cNvPr>
          <p:cNvSpPr txBox="1"/>
          <p:nvPr/>
        </p:nvSpPr>
        <p:spPr>
          <a:xfrm>
            <a:off x="823792" y="5414370"/>
            <a:ext cx="45748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gradFill>
                  <a:gsLst>
                    <a:gs pos="0">
                      <a:srgbClr val="EB554C"/>
                    </a:gs>
                    <a:gs pos="36000">
                      <a:srgbClr val="FC94AC"/>
                    </a:gs>
                    <a:gs pos="100000">
                      <a:srgbClr val="6558F6"/>
                    </a:gs>
                    <a:gs pos="74000">
                      <a:srgbClr val="BA82F9"/>
                    </a:gs>
                  </a:gsLst>
                  <a:lin ang="0" scaled="1"/>
                </a:gradFill>
                <a:latin typeface="Aqum two Small caps" panose="01000000000000000000" pitchFamily="2" charset="0"/>
                <a:cs typeface="Times New Roman" pitchFamily="18"/>
              </a:rPr>
              <a:t>Повтор 4-6 раз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D281949-E145-553D-4724-16091F47CE31}"/>
              </a:ext>
            </a:extLst>
          </p:cNvPr>
          <p:cNvGrpSpPr/>
          <p:nvPr/>
        </p:nvGrpSpPr>
        <p:grpSpPr>
          <a:xfrm rot="5400000">
            <a:off x="308911" y="5402031"/>
            <a:ext cx="478030" cy="453964"/>
            <a:chOff x="-2873038" y="1975717"/>
            <a:chExt cx="786843" cy="1177352"/>
          </a:xfrm>
        </p:grpSpPr>
        <p:sp>
          <p:nvSpPr>
            <p:cNvPr id="10" name="Стрелка: развернутая 9">
              <a:extLst>
                <a:ext uri="{FF2B5EF4-FFF2-40B4-BE49-F238E27FC236}">
                  <a16:creationId xmlns:a16="http://schemas.microsoft.com/office/drawing/2014/main" id="{CA65A7AE-EBA5-BCD8-10C7-0DCEFDEEDF20}"/>
                </a:ext>
              </a:extLst>
            </p:cNvPr>
            <p:cNvSpPr/>
            <p:nvPr/>
          </p:nvSpPr>
          <p:spPr>
            <a:xfrm>
              <a:off x="-2822752" y="1975717"/>
              <a:ext cx="736557" cy="632039"/>
            </a:xfrm>
            <a:prstGeom prst="uturnArrow">
              <a:avLst>
                <a:gd name="adj1" fmla="val 7069"/>
                <a:gd name="adj2" fmla="val 14513"/>
                <a:gd name="adj3" fmla="val 25000"/>
                <a:gd name="adj4" fmla="val 43198"/>
                <a:gd name="adj5" fmla="val 66336"/>
              </a:avLst>
            </a:prstGeom>
            <a:gradFill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</a:gradFill>
            <a:ln w="317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endParaRPr>
            </a:p>
          </p:txBody>
        </p:sp>
        <p:sp>
          <p:nvSpPr>
            <p:cNvPr id="11" name="Стрелка: развернутая 10">
              <a:extLst>
                <a:ext uri="{FF2B5EF4-FFF2-40B4-BE49-F238E27FC236}">
                  <a16:creationId xmlns:a16="http://schemas.microsoft.com/office/drawing/2014/main" id="{39481543-B3A7-7FCA-483B-78C08FEC6C84}"/>
                </a:ext>
              </a:extLst>
            </p:cNvPr>
            <p:cNvSpPr/>
            <p:nvPr/>
          </p:nvSpPr>
          <p:spPr>
            <a:xfrm rot="10800000">
              <a:off x="-2873038" y="2539831"/>
              <a:ext cx="736557" cy="613238"/>
            </a:xfrm>
            <a:prstGeom prst="uturnArrow">
              <a:avLst>
                <a:gd name="adj1" fmla="val 6259"/>
                <a:gd name="adj2" fmla="val 14513"/>
                <a:gd name="adj3" fmla="val 25000"/>
                <a:gd name="adj4" fmla="val 43198"/>
                <a:gd name="adj5" fmla="val 67313"/>
              </a:avLst>
            </a:prstGeom>
            <a:gradFill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10800000" scaled="0"/>
            </a:gradFill>
            <a:ln w="31750" cap="rnd">
              <a:gradFill flip="none" rotWithShape="1">
                <a:gsLst>
                  <a:gs pos="0">
                    <a:srgbClr val="EC5750"/>
                  </a:gs>
                  <a:gs pos="35000">
                    <a:srgbClr val="F9889A"/>
                  </a:gs>
                  <a:gs pos="73000">
                    <a:srgbClr val="C986E7"/>
                  </a:gs>
                  <a:gs pos="100000">
                    <a:srgbClr val="7465F7"/>
                  </a:gs>
                </a:gsLst>
                <a:lin ang="10800000" scaled="0"/>
                <a:tileRect/>
              </a:gra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gradFill>
                  <a:gsLst>
                    <a:gs pos="0">
                      <a:srgbClr val="EC5750"/>
                    </a:gs>
                    <a:gs pos="35000">
                      <a:srgbClr val="F9889A"/>
                    </a:gs>
                    <a:gs pos="73000">
                      <a:srgbClr val="C986E7"/>
                    </a:gs>
                    <a:gs pos="100000">
                      <a:srgbClr val="7465F7"/>
                    </a:gs>
                  </a:gsLst>
                  <a:lin ang="0" scaled="1"/>
                </a:gradFill>
                <a:latin typeface="Aqum two Bold" panose="01000000000000000000" pitchFamily="2" charset="0"/>
              </a:endParaRPr>
            </a:p>
          </p:txBody>
        </p:sp>
      </p:grpSp>
      <p:pic>
        <p:nvPicPr>
          <p:cNvPr id="2050" name="Picture 2" descr="post image">
            <a:extLst>
              <a:ext uri="{FF2B5EF4-FFF2-40B4-BE49-F238E27FC236}">
                <a16:creationId xmlns:a16="http://schemas.microsoft.com/office/drawing/2014/main" id="{EFAE8427-41FC-7D24-9BB4-24BB5E08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9" b="7329"/>
          <a:stretch/>
        </p:blipFill>
        <p:spPr bwMode="auto">
          <a:xfrm>
            <a:off x="7658598" y="2128013"/>
            <a:ext cx="4231742" cy="3834637"/>
          </a:xfrm>
          <a:prstGeom prst="roundRect">
            <a:avLst>
              <a:gd name="adj" fmla="val 7466"/>
            </a:avLst>
          </a:prstGeom>
          <a:ln w="95250" cap="rnd">
            <a:gradFill flip="none" rotWithShape="1">
              <a:gsLst>
                <a:gs pos="0">
                  <a:srgbClr val="EC5750"/>
                </a:gs>
                <a:gs pos="35000">
                  <a:srgbClr val="F9889A"/>
                </a:gs>
                <a:gs pos="73000">
                  <a:srgbClr val="C986E7"/>
                </a:gs>
                <a:gs pos="100000">
                  <a:srgbClr val="7465F7"/>
                </a:gs>
              </a:gsLst>
              <a:lin ang="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3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518</Words>
  <Application>Microsoft Office PowerPoint</Application>
  <PresentationFormat>Широкоэкранный</PresentationFormat>
  <Paragraphs>141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Aqum two Bold</vt:lpstr>
      <vt:lpstr>Aptos Display</vt:lpstr>
      <vt:lpstr>Aqum two Small caps</vt:lpstr>
      <vt:lpstr>Aptos</vt:lpstr>
      <vt:lpstr>Aqum two Classic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b2380</dc:creator>
  <cp:lastModifiedBy>b2380</cp:lastModifiedBy>
  <cp:revision>13</cp:revision>
  <dcterms:created xsi:type="dcterms:W3CDTF">2024-10-17T18:21:07Z</dcterms:created>
  <dcterms:modified xsi:type="dcterms:W3CDTF">2024-10-27T21:49:23Z</dcterms:modified>
</cp:coreProperties>
</file>