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32" r:id="rId1"/>
  </p:sldMasterIdLst>
  <p:sldIdLst>
    <p:sldId id="315" r:id="rId2"/>
    <p:sldId id="288" r:id="rId3"/>
    <p:sldId id="309" r:id="rId4"/>
    <p:sldId id="287" r:id="rId5"/>
    <p:sldId id="316" r:id="rId6"/>
    <p:sldId id="289" r:id="rId7"/>
    <p:sldId id="290" r:id="rId8"/>
    <p:sldId id="294" r:id="rId9"/>
    <p:sldId id="296" r:id="rId10"/>
    <p:sldId id="295" r:id="rId11"/>
    <p:sldId id="297" r:id="rId12"/>
    <p:sldId id="298" r:id="rId13"/>
    <p:sldId id="300" r:id="rId14"/>
    <p:sldId id="302" r:id="rId15"/>
    <p:sldId id="303" r:id="rId16"/>
    <p:sldId id="321" r:id="rId17"/>
    <p:sldId id="323" r:id="rId18"/>
    <p:sldId id="317" r:id="rId19"/>
    <p:sldId id="318" r:id="rId20"/>
    <p:sldId id="292" r:id="rId21"/>
    <p:sldId id="312" r:id="rId22"/>
    <p:sldId id="319" r:id="rId23"/>
    <p:sldId id="320" r:id="rId24"/>
    <p:sldId id="283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729" autoAdjust="0"/>
  </p:normalViewPr>
  <p:slideViewPr>
    <p:cSldViewPr>
      <p:cViewPr varScale="1">
        <p:scale>
          <a:sx n="85" d="100"/>
          <a:sy n="85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5111-1A2A-4BFE-8C94-9D0831F06FD6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1B7F-E9F4-4553-8A8C-EE8C9D299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7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5111-1A2A-4BFE-8C94-9D0831F06FD6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1B7F-E9F4-4553-8A8C-EE8C9D299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5111-1A2A-4BFE-8C94-9D0831F06FD6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1B7F-E9F4-4553-8A8C-EE8C9D299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0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5111-1A2A-4BFE-8C94-9D0831F06FD6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1B7F-E9F4-4553-8A8C-EE8C9D299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0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5111-1A2A-4BFE-8C94-9D0831F06FD6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1B7F-E9F4-4553-8A8C-EE8C9D299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4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5111-1A2A-4BFE-8C94-9D0831F06FD6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1B7F-E9F4-4553-8A8C-EE8C9D299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1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5111-1A2A-4BFE-8C94-9D0831F06FD6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1B7F-E9F4-4553-8A8C-EE8C9D299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2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5111-1A2A-4BFE-8C94-9D0831F06FD6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1B7F-E9F4-4553-8A8C-EE8C9D299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9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5111-1A2A-4BFE-8C94-9D0831F06FD6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1B7F-E9F4-4553-8A8C-EE8C9D299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8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5111-1A2A-4BFE-8C94-9D0831F06FD6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1B7F-E9F4-4553-8A8C-EE8C9D299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6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5111-1A2A-4BFE-8C94-9D0831F06FD6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1B7F-E9F4-4553-8A8C-EE8C9D299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7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E5111-1A2A-4BFE-8C94-9D0831F06FD6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61B7F-E9F4-4553-8A8C-EE8C9D299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1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t0.gstatic.com/images?q=tbn:ANd9GcQlyRAqRbdlU-0fnYe9gVIPkhlk2AIh_iId1hvrP0czgvY2bLIK" TargetMode="External"/><Relationship Id="rId3" Type="http://schemas.openxmlformats.org/officeDocument/2006/relationships/hyperlink" Target="https://yandex.ru/images/search?source=wiz&amp;text=look%20back%20picture&amp;noreask=1&amp;img_url=http://www.el-nacional.com/escenas/The-Walking-Dead-Latinoamerica-AMC_NACIMA20140103_0004_11.jpg&amp;pos=8&amp;rpt=simage&amp;lr=10849" TargetMode="External"/><Relationship Id="rId7" Type="http://schemas.openxmlformats.org/officeDocument/2006/relationships/hyperlink" Target="http://www.nutraingredients.com/var/plain_site/storage/images/publications/food-beverage-nutrition/nutraingredients.com/regulation/uk-busts-84-sports-supplements-for-dangerous-ingredients/6924883-1-eng-GB/UK-busts-84-sports-supplements-for-dangerous-ingredients.jpg" TargetMode="External"/><Relationship Id="rId12" Type="http://schemas.openxmlformats.org/officeDocument/2006/relationships/hyperlink" Target="https://lh3.googleusercontent.com/H5eWoqE8k187vjEp1WfM06Fo2Y7n63_IF3untNvhjfc_gnyR3kAPFwBv9hPy8LIRAxl5=s127" TargetMode="External"/><Relationship Id="rId2" Type="http://schemas.openxmlformats.org/officeDocument/2006/relationships/hyperlink" Target="https://yandex.ru/images/search?source=wiz&amp;text=look%20after%20picture&amp;noreask=1&amp;img_url=http://i.ebayimg.com/00/s/MTk1WDIwMA%3D%3D/z/9ZwAAOxyBXNSYLgD/$T2eC16d,!ycFIdG3Ct9NBSYLgCK1bQ~~48_14.JPG&amp;pos=1&amp;rpt=simage&amp;lr=108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rypted-tbn0.gstatic.com/images?q=tbn:ANd9GcRe050XPiOG4gSlG9PU49KIgyNmeP_jVem-pI_WdA3857oYLGUApQ" TargetMode="External"/><Relationship Id="rId11" Type="http://schemas.openxmlformats.org/officeDocument/2006/relationships/hyperlink" Target="https://lh3.googleusercontent.com/Wd8DkK5JnHpxYtI2NegwVzxAUeQOTD07xskg_gdrxWDXfEWVUfIqWAvHxRyS2IZ0p8ApXw=s113" TargetMode="External"/><Relationship Id="rId5" Type="http://schemas.openxmlformats.org/officeDocument/2006/relationships/hyperlink" Target="http://ih.constantcontact.com/fs121/1102063729804/img/1118.gif" TargetMode="External"/><Relationship Id="rId10" Type="http://schemas.openxmlformats.org/officeDocument/2006/relationships/hyperlink" Target="https://encrypted-tbn3.gstatic.com/images?q=tbn:ANd9GcSk-rNwf7wIqZl38fSllgYgA81lIxvJNEOHv6jHNFrL9pI5AwjO" TargetMode="External"/><Relationship Id="rId4" Type="http://schemas.openxmlformats.org/officeDocument/2006/relationships/hyperlink" Target="http://www.lovelylanguage.ru/images/stories/en/speaking/idioms/look-for-2.jpg" TargetMode="External"/><Relationship Id="rId9" Type="http://schemas.openxmlformats.org/officeDocument/2006/relationships/hyperlink" Target="https://incloverblog.files.wordpress.com/2014/09/tcgmw.gi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Phrasal Verb LOOK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Учитель: Захарьина Ольга Валерьевна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МБОУ </a:t>
            </a:r>
            <a:r>
              <a:rPr lang="ru-RU" dirty="0"/>
              <a:t>«Лицей №17» г. Северодвинска, Архангельской области</a:t>
            </a:r>
          </a:p>
          <a:p>
            <a:pPr marL="0" indent="0" algn="ctr">
              <a:buNone/>
            </a:pPr>
            <a:r>
              <a:rPr lang="ru-RU" dirty="0" smtClean="0"/>
              <a:t>201</a:t>
            </a:r>
            <a:r>
              <a:rPr lang="en-US" dirty="0" smtClean="0"/>
              <a:t>6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3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look into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09766"/>
            <a:ext cx="8229600" cy="554823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to look into </a:t>
            </a:r>
            <a:r>
              <a:rPr lang="en-US" b="1" dirty="0" err="1" smtClean="0"/>
              <a:t>smth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to try to find out the (acts about something such as a crime, a problem, or an </a:t>
            </a:r>
            <a:r>
              <a:rPr lang="en-US" dirty="0" smtClean="0"/>
              <a:t>accident, to investigate 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                               </a:t>
            </a:r>
            <a:r>
              <a:rPr lang="en-US" dirty="0" smtClean="0"/>
              <a:t>(</a:t>
            </a:r>
            <a:r>
              <a:rPr lang="ru-RU" dirty="0">
                <a:solidFill>
                  <a:srgbClr val="002060"/>
                </a:solidFill>
              </a:rPr>
              <a:t>расследовать</a:t>
            </a:r>
            <a:r>
              <a:rPr lang="en-US" dirty="0"/>
              <a:t>)</a:t>
            </a:r>
            <a:r>
              <a:rPr lang="ru-RU" dirty="0"/>
              <a:t>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        e.g. The </a:t>
            </a:r>
            <a:r>
              <a:rPr lang="en-US" i="1" dirty="0"/>
              <a:t>police </a:t>
            </a:r>
            <a:r>
              <a:rPr lang="en-US" i="1" dirty="0">
                <a:solidFill>
                  <a:srgbClr val="C00000"/>
                </a:solidFill>
              </a:rPr>
              <a:t>are look­ing into </a:t>
            </a:r>
            <a:r>
              <a:rPr lang="en-US" i="1" dirty="0"/>
              <a:t>last night's robbery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The </a:t>
            </a:r>
            <a:r>
              <a:rPr lang="en-US" i="1" dirty="0"/>
              <a:t>committee must </a:t>
            </a:r>
            <a:r>
              <a:rPr lang="en-US" i="1" dirty="0">
                <a:solidFill>
                  <a:srgbClr val="C00000"/>
                </a:solidFill>
              </a:rPr>
              <a:t>look into </a:t>
            </a:r>
            <a:r>
              <a:rPr lang="en-US" i="1" dirty="0"/>
              <a:t>what hos­pital conditions exist for children.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</a:t>
            </a:r>
            <a:r>
              <a:rPr lang="en-US" b="1" dirty="0"/>
              <a:t>look into </a:t>
            </a:r>
            <a:r>
              <a:rPr lang="en-US" b="1" dirty="0" err="1"/>
              <a:t>sth</a:t>
            </a:r>
            <a:r>
              <a:rPr lang="en-US" dirty="0"/>
              <a:t>: to find out more about something by getting all the necessary information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(</a:t>
            </a:r>
            <a:r>
              <a:rPr lang="ru-RU" dirty="0" smtClean="0">
                <a:solidFill>
                  <a:srgbClr val="002060"/>
                </a:solidFill>
              </a:rPr>
              <a:t>детально </a:t>
            </a:r>
            <a:r>
              <a:rPr lang="ru-RU" dirty="0">
                <a:solidFill>
                  <a:srgbClr val="002060"/>
                </a:solidFill>
              </a:rPr>
              <a:t>изучать, </a:t>
            </a:r>
            <a:r>
              <a:rPr lang="ru-RU" dirty="0" smtClean="0">
                <a:solidFill>
                  <a:srgbClr val="002060"/>
                </a:solidFill>
              </a:rPr>
              <a:t>разобраться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e.g</a:t>
            </a:r>
            <a:r>
              <a:rPr lang="en-US" i="1" dirty="0"/>
              <a:t>. </a:t>
            </a:r>
            <a:r>
              <a:rPr lang="en-US" dirty="0" smtClean="0"/>
              <a:t> </a:t>
            </a:r>
            <a:r>
              <a:rPr lang="en-US" dirty="0"/>
              <a:t>It sounds like an interesting </a:t>
            </a:r>
            <a:r>
              <a:rPr lang="en-US" dirty="0" smtClean="0"/>
              <a:t>idea</a:t>
            </a:r>
          </a:p>
          <a:p>
            <a:pPr marL="0" indent="0">
              <a:buNone/>
            </a:pPr>
            <a:r>
              <a:rPr lang="en-US" dirty="0" smtClean="0"/>
              <a:t> for a holiday –  I'll </a:t>
            </a:r>
            <a:r>
              <a:rPr lang="en-US" dirty="0"/>
              <a:t>definitely </a:t>
            </a:r>
            <a:r>
              <a:rPr lang="en-US" dirty="0">
                <a:solidFill>
                  <a:srgbClr val="C00000"/>
                </a:solidFill>
              </a:rPr>
              <a:t>look into </a:t>
            </a:r>
            <a:r>
              <a:rPr lang="en-US" dirty="0"/>
              <a:t>it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1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look </a:t>
            </a:r>
            <a:r>
              <a:rPr lang="en-US" b="1" dirty="0" smtClean="0">
                <a:solidFill>
                  <a:srgbClr val="002060"/>
                </a:solidFill>
              </a:rPr>
              <a:t>on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397" y="908720"/>
            <a:ext cx="8784976" cy="580526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en-US" b="1" dirty="0" smtClean="0"/>
              <a:t>to look on </a:t>
            </a:r>
            <a:r>
              <a:rPr lang="en-US" dirty="0" smtClean="0"/>
              <a:t>= to observe </a:t>
            </a:r>
            <a:r>
              <a:rPr lang="en-US" dirty="0"/>
              <a:t>as a spectator, to watch something </a:t>
            </a:r>
            <a:r>
              <a:rPr lang="en-US" dirty="0" smtClean="0"/>
              <a:t>while </a:t>
            </a:r>
            <a:r>
              <a:rPr lang="en-US" dirty="0"/>
              <a:t>it is happening but not take part in it or try to stop it </a:t>
            </a:r>
            <a:endParaRPr lang="en-US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   </a:t>
            </a:r>
            <a:r>
              <a:rPr lang="en-US" dirty="0" smtClean="0"/>
              <a:t>                                 </a:t>
            </a:r>
            <a:r>
              <a:rPr lang="ru-RU" dirty="0" smtClean="0"/>
              <a:t>  </a:t>
            </a:r>
            <a:r>
              <a:rPr lang="en-US" dirty="0" smtClean="0"/>
              <a:t>(</a:t>
            </a:r>
            <a:r>
              <a:rPr lang="ru-RU" dirty="0" smtClean="0">
                <a:solidFill>
                  <a:srgbClr val="002060"/>
                </a:solidFill>
              </a:rPr>
              <a:t>рассматривать что-либо, наблюдать</a:t>
            </a:r>
            <a:r>
              <a:rPr lang="en-US" dirty="0" smtClean="0"/>
              <a:t>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/>
              <a:t>                 </a:t>
            </a:r>
            <a:r>
              <a:rPr lang="en-US" i="1" dirty="0" smtClean="0"/>
              <a:t>e.g. Everybody </a:t>
            </a:r>
            <a:r>
              <a:rPr lang="en-US" i="1" dirty="0"/>
              <a:t>just </a:t>
            </a:r>
            <a:r>
              <a:rPr lang="en-US" i="1" dirty="0">
                <a:solidFill>
                  <a:srgbClr val="C00000"/>
                </a:solidFill>
              </a:rPr>
              <a:t>looked on </a:t>
            </a:r>
            <a:r>
              <a:rPr lang="en-US" i="1" dirty="0"/>
              <a:t>as the two men fought. </a:t>
            </a:r>
            <a:endParaRPr lang="en-US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onlooker</a:t>
            </a:r>
            <a:r>
              <a:rPr lang="en-US" dirty="0"/>
              <a:t> </a:t>
            </a:r>
            <a:r>
              <a:rPr lang="en-US" dirty="0" smtClean="0"/>
              <a:t>= someone </a:t>
            </a:r>
            <a:r>
              <a:rPr lang="en-US" dirty="0"/>
              <a:t>who watches something while it happens, </a:t>
            </a:r>
            <a:r>
              <a:rPr lang="en-US" dirty="0" smtClean="0"/>
              <a:t>without </a:t>
            </a:r>
            <a:r>
              <a:rPr lang="en-US" dirty="0"/>
              <a:t>being involved in it </a:t>
            </a:r>
            <a:r>
              <a:rPr lang="ru-RU" dirty="0"/>
              <a:t>                                                   </a:t>
            </a:r>
            <a:endParaRPr lang="ru-RU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</a:t>
            </a:r>
            <a:r>
              <a:rPr lang="ru-RU" dirty="0"/>
              <a:t>(</a:t>
            </a:r>
            <a:r>
              <a:rPr lang="ru-RU" dirty="0">
                <a:solidFill>
                  <a:srgbClr val="002060"/>
                </a:solidFill>
              </a:rPr>
              <a:t>зевака, зритель, наблюдатель, </a:t>
            </a:r>
            <a:r>
              <a:rPr lang="ru-RU" dirty="0" smtClean="0">
                <a:solidFill>
                  <a:srgbClr val="002060"/>
                </a:solidFill>
              </a:rPr>
              <a:t>свидетель</a:t>
            </a:r>
            <a:r>
              <a:rPr lang="ru-RU" dirty="0" smtClean="0"/>
              <a:t>)</a:t>
            </a:r>
            <a:endParaRPr lang="en-US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i="1" dirty="0" smtClean="0"/>
              <a:t>         </a:t>
            </a:r>
            <a:r>
              <a:rPr lang="en-US" i="1" dirty="0" smtClean="0"/>
              <a:t>    e.g. A </a:t>
            </a:r>
            <a:r>
              <a:rPr lang="en-US" i="1" dirty="0"/>
              <a:t>crowd of curious </a:t>
            </a:r>
            <a:r>
              <a:rPr lang="en-US" i="1" dirty="0">
                <a:solidFill>
                  <a:srgbClr val="C00000"/>
                </a:solidFill>
              </a:rPr>
              <a:t>onlookers</a:t>
            </a:r>
            <a:r>
              <a:rPr lang="en-US" i="1" dirty="0"/>
              <a:t> had gathered around the building. </a:t>
            </a:r>
            <a:endParaRPr lang="en-US" i="1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US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2. </a:t>
            </a:r>
            <a:r>
              <a:rPr lang="en-US" b="1" dirty="0" smtClean="0"/>
              <a:t>to look on (upon) as = </a:t>
            </a:r>
            <a:r>
              <a:rPr lang="en-US" dirty="0" smtClean="0"/>
              <a:t>consider </a:t>
            </a:r>
            <a:r>
              <a:rPr lang="en-US" dirty="0"/>
              <a:t>someone or something in a 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particular way,</a:t>
            </a:r>
            <a:r>
              <a:rPr lang="ru-RU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regard </a:t>
            </a:r>
            <a:r>
              <a:rPr lang="en-US" dirty="0" smtClean="0"/>
              <a:t>as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(</a:t>
            </a:r>
            <a:r>
              <a:rPr lang="ru-RU" dirty="0" smtClean="0">
                <a:solidFill>
                  <a:srgbClr val="002060"/>
                </a:solidFill>
              </a:rPr>
              <a:t>относиться , иметь мнение о ком-то, о чем-то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en-US" i="1" dirty="0" smtClean="0"/>
              <a:t>            e.g</a:t>
            </a:r>
            <a:r>
              <a:rPr lang="en-US" i="1" dirty="0"/>
              <a:t>. </a:t>
            </a:r>
            <a:r>
              <a:rPr lang="en-US" dirty="0" smtClean="0"/>
              <a:t>We've </a:t>
            </a:r>
            <a:r>
              <a:rPr lang="en-US" dirty="0"/>
              <a:t>always </a:t>
            </a:r>
            <a:r>
              <a:rPr lang="en-US" dirty="0">
                <a:solidFill>
                  <a:srgbClr val="C00000"/>
                </a:solidFill>
              </a:rPr>
              <a:t>looked </a:t>
            </a:r>
            <a:r>
              <a:rPr lang="en-US" dirty="0" smtClean="0">
                <a:solidFill>
                  <a:srgbClr val="C00000"/>
                </a:solidFill>
              </a:rPr>
              <a:t>on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Jack </a:t>
            </a:r>
            <a:r>
              <a:rPr lang="en-US" dirty="0"/>
              <a:t>as one of the family.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7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look </a:t>
            </a:r>
            <a:r>
              <a:rPr lang="en-US" b="1" dirty="0">
                <a:solidFill>
                  <a:srgbClr val="002060"/>
                </a:solidFill>
              </a:rPr>
              <a:t>out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b="1" dirty="0" smtClean="0"/>
              <a:t>look out </a:t>
            </a:r>
            <a:r>
              <a:rPr lang="en-US" b="1" dirty="0"/>
              <a:t>for </a:t>
            </a:r>
            <a:r>
              <a:rPr lang="en-US" b="1" dirty="0" err="1" smtClean="0"/>
              <a:t>sb</a:t>
            </a:r>
            <a:r>
              <a:rPr lang="en-US" b="1" dirty="0" smtClean="0"/>
              <a:t>/</a:t>
            </a:r>
            <a:r>
              <a:rPr lang="en-US" b="1" dirty="0" err="1" smtClean="0"/>
              <a:t>sh</a:t>
            </a:r>
            <a:r>
              <a:rPr lang="en-US" dirty="0" smtClean="0"/>
              <a:t> = to </a:t>
            </a:r>
            <a:r>
              <a:rPr lang="en-US" dirty="0"/>
              <a:t>look </a:t>
            </a:r>
            <a:r>
              <a:rPr lang="en-US" dirty="0" smtClean="0"/>
              <a:t>carefully and </a:t>
            </a:r>
            <a:r>
              <a:rPr lang="en-US" dirty="0"/>
              <a:t>pay close attention in order to </a:t>
            </a:r>
            <a:r>
              <a:rPr lang="en-US" dirty="0" smtClean="0"/>
              <a:t>try to </a:t>
            </a:r>
            <a:r>
              <a:rPr lang="en-US" dirty="0"/>
              <a:t>see someone or something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  <a:r>
              <a:rPr lang="en-US" dirty="0" smtClean="0"/>
              <a:t>  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2060"/>
                </a:solidFill>
              </a:rPr>
              <a:t>выглядывать, высматривать</a:t>
            </a:r>
            <a:r>
              <a:rPr lang="ru-RU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i="1" dirty="0" smtClean="0"/>
              <a:t>e.g. We kept </a:t>
            </a:r>
            <a:r>
              <a:rPr lang="en-US" i="1" dirty="0">
                <a:solidFill>
                  <a:srgbClr val="C00000"/>
                </a:solidFill>
              </a:rPr>
              <a:t>looking out for </a:t>
            </a:r>
            <a:r>
              <a:rPr lang="en-US" i="1" dirty="0"/>
              <a:t>him, but </a:t>
            </a:r>
            <a:r>
              <a:rPr lang="en-US" i="1" dirty="0" smtClean="0"/>
              <a:t>there was </a:t>
            </a:r>
            <a:r>
              <a:rPr lang="en-US" i="1" dirty="0"/>
              <a:t>no sign at all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/>
              <a:t>L</a:t>
            </a:r>
            <a:r>
              <a:rPr lang="en-US" b="1" dirty="0" smtClean="0"/>
              <a:t>ook </a:t>
            </a:r>
            <a:r>
              <a:rPr lang="en-US" b="1" dirty="0"/>
              <a:t>out</a:t>
            </a:r>
            <a:r>
              <a:rPr lang="en-US" b="1" dirty="0" smtClean="0"/>
              <a:t>! </a:t>
            </a:r>
            <a:r>
              <a:rPr lang="en-US" dirty="0"/>
              <a:t>=  </a:t>
            </a:r>
            <a:r>
              <a:rPr lang="en-US" dirty="0" smtClean="0"/>
              <a:t>Watch </a:t>
            </a:r>
            <a:r>
              <a:rPr lang="en-US" dirty="0"/>
              <a:t>out! </a:t>
            </a:r>
            <a:r>
              <a:rPr lang="en-US" dirty="0" smtClean="0"/>
              <a:t>= be </a:t>
            </a:r>
            <a:r>
              <a:rPr lang="en-US" dirty="0"/>
              <a:t>careful, pay </a:t>
            </a:r>
            <a:r>
              <a:rPr lang="en-US" dirty="0" smtClean="0"/>
              <a:t>attention; use </a:t>
            </a:r>
            <a:r>
              <a:rPr lang="en-US" dirty="0"/>
              <a:t>this to warn someone that they are in danger and that they </a:t>
            </a:r>
            <a:r>
              <a:rPr lang="en-US" dirty="0" smtClean="0"/>
              <a:t>must </a:t>
            </a:r>
            <a:r>
              <a:rPr lang="en-US" dirty="0"/>
              <a:t>do something to </a:t>
            </a:r>
            <a:r>
              <a:rPr lang="en-US" dirty="0" smtClean="0"/>
              <a:t>avoid it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(</a:t>
            </a:r>
            <a:r>
              <a:rPr lang="ru-RU" dirty="0" smtClean="0">
                <a:solidFill>
                  <a:srgbClr val="002060"/>
                </a:solidFill>
              </a:rPr>
              <a:t>быть настороже</a:t>
            </a:r>
            <a:r>
              <a:rPr lang="en-US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i="1" dirty="0" smtClean="0"/>
              <a:t>e.g. </a:t>
            </a:r>
            <a:r>
              <a:rPr lang="en-US" i="1" dirty="0" smtClean="0">
                <a:solidFill>
                  <a:srgbClr val="C00000"/>
                </a:solidFill>
              </a:rPr>
              <a:t>Look </a:t>
            </a:r>
            <a:r>
              <a:rPr lang="en-US" i="1" dirty="0">
                <a:solidFill>
                  <a:srgbClr val="C00000"/>
                </a:solidFill>
              </a:rPr>
              <a:t>out</a:t>
            </a:r>
            <a:r>
              <a:rPr lang="en-US" i="1" dirty="0"/>
              <a:t>, there's a black widow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spider </a:t>
            </a:r>
            <a:r>
              <a:rPr lang="en-US" i="1" dirty="0"/>
              <a:t>on the wall.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21" y="4548360"/>
            <a:ext cx="2100064" cy="2336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look over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en-US" b="1" dirty="0" smtClean="0"/>
              <a:t>look over </a:t>
            </a:r>
            <a:r>
              <a:rPr lang="en-US" dirty="0" smtClean="0"/>
              <a:t>=  </a:t>
            </a:r>
            <a:r>
              <a:rPr lang="en-US" dirty="0"/>
              <a:t>to quickly </a:t>
            </a:r>
            <a:r>
              <a:rPr lang="en-US" b="1" dirty="0"/>
              <a:t>examine</a:t>
            </a:r>
            <a:r>
              <a:rPr lang="en-US" dirty="0"/>
              <a:t> someone or something, to see if there is anything wrong with them or to see what </a:t>
            </a:r>
            <a:r>
              <a:rPr lang="en-US" dirty="0" smtClean="0"/>
              <a:t>they are </a:t>
            </a:r>
            <a:r>
              <a:rPr lang="en-US" dirty="0"/>
              <a:t>like </a:t>
            </a:r>
            <a:endParaRPr lang="en-US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/>
              <a:t> </a:t>
            </a:r>
            <a:r>
              <a:rPr lang="ru-RU" dirty="0" smtClean="0"/>
              <a:t>                                                                 </a:t>
            </a:r>
            <a:r>
              <a:rPr lang="en-US" dirty="0" smtClean="0"/>
              <a:t>(</a:t>
            </a:r>
            <a:r>
              <a:rPr lang="ru-RU" dirty="0" smtClean="0">
                <a:solidFill>
                  <a:srgbClr val="002060"/>
                </a:solidFill>
              </a:rPr>
              <a:t>осмотреть, просмотреть</a:t>
            </a:r>
            <a:r>
              <a:rPr lang="en-US" dirty="0" smtClean="0"/>
              <a:t>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i="1" dirty="0"/>
              <a:t> </a:t>
            </a:r>
            <a:r>
              <a:rPr lang="en-US" i="1" dirty="0" smtClean="0"/>
              <a:t>         e.g. The </a:t>
            </a:r>
            <a:r>
              <a:rPr lang="en-US" i="1" dirty="0"/>
              <a:t>girl </a:t>
            </a:r>
            <a:r>
              <a:rPr lang="en-US" b="1" i="1" dirty="0">
                <a:solidFill>
                  <a:srgbClr val="C00000"/>
                </a:solidFill>
              </a:rPr>
              <a:t>looked him over </a:t>
            </a:r>
            <a:r>
              <a:rPr lang="en-US" i="1" dirty="0"/>
              <a:t>coldly </a:t>
            </a:r>
            <a:r>
              <a:rPr lang="en-US" i="1" dirty="0" smtClean="0"/>
              <a:t>and laughed.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i="1" dirty="0" smtClean="0"/>
              <a:t>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b="1" dirty="0" smtClean="0"/>
              <a:t>2. to look over </a:t>
            </a:r>
            <a:r>
              <a:rPr lang="en-US" dirty="0" smtClean="0"/>
              <a:t>= to </a:t>
            </a:r>
            <a:r>
              <a:rPr lang="en-US" dirty="0"/>
              <a:t>examine </a:t>
            </a:r>
            <a:r>
              <a:rPr lang="en-US" dirty="0" smtClean="0"/>
              <a:t>carefully, </a:t>
            </a:r>
            <a:r>
              <a:rPr lang="en-US" dirty="0"/>
              <a:t>go </a:t>
            </a:r>
            <a:r>
              <a:rPr lang="en-US" dirty="0" smtClean="0"/>
              <a:t>through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               </a:t>
            </a:r>
            <a:r>
              <a:rPr lang="en-US" dirty="0" smtClean="0"/>
              <a:t>(</a:t>
            </a:r>
            <a:r>
              <a:rPr lang="ru-RU" dirty="0" smtClean="0">
                <a:solidFill>
                  <a:srgbClr val="002060"/>
                </a:solidFill>
              </a:rPr>
              <a:t>изучать, осматривать, исследовать</a:t>
            </a:r>
            <a:r>
              <a:rPr lang="en-US" dirty="0" smtClean="0"/>
              <a:t>)</a:t>
            </a:r>
            <a:endParaRPr lang="ru-RU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i="1" dirty="0" smtClean="0"/>
              <a:t>e.g. When </a:t>
            </a:r>
            <a:r>
              <a:rPr lang="en-US" i="1" dirty="0"/>
              <a:t>I'm camping, I </a:t>
            </a:r>
            <a:r>
              <a:rPr lang="en-US" b="1" i="1" dirty="0">
                <a:solidFill>
                  <a:srgbClr val="C00000"/>
                </a:solidFill>
              </a:rPr>
              <a:t>look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/>
              <a:t>my shoes </a:t>
            </a:r>
            <a:r>
              <a:rPr lang="en-US" b="1" i="1" dirty="0">
                <a:solidFill>
                  <a:srgbClr val="C00000"/>
                </a:solidFill>
              </a:rPr>
              <a:t>over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     </a:t>
            </a:r>
            <a:r>
              <a:rPr lang="en-US" i="1" dirty="0" smtClean="0"/>
              <a:t>before </a:t>
            </a:r>
            <a:r>
              <a:rPr lang="en-US" i="1" dirty="0"/>
              <a:t>I put them on. </a:t>
            </a:r>
            <a:endParaRPr lang="en-US" i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655204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3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look through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en-US" b="1" dirty="0" smtClean="0"/>
              <a:t>look </a:t>
            </a:r>
            <a:r>
              <a:rPr lang="en-US" b="1" dirty="0"/>
              <a:t>through </a:t>
            </a:r>
            <a:r>
              <a:rPr lang="en-US" b="1" dirty="0" err="1"/>
              <a:t>smth</a:t>
            </a:r>
            <a:r>
              <a:rPr lang="ru-RU" b="1" dirty="0" smtClean="0"/>
              <a:t> </a:t>
            </a:r>
            <a:r>
              <a:rPr lang="ru-RU" dirty="0" smtClean="0"/>
              <a:t>= </a:t>
            </a:r>
            <a:r>
              <a:rPr lang="en-US" dirty="0" smtClean="0"/>
              <a:t> </a:t>
            </a:r>
            <a:r>
              <a:rPr lang="en-US" dirty="0"/>
              <a:t>to look at quickly, </a:t>
            </a:r>
            <a:r>
              <a:rPr lang="ru-RU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read something quickly </a:t>
            </a:r>
            <a:endParaRPr lang="ru-RU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                              </a:t>
            </a:r>
            <a:r>
              <a:rPr lang="en-US" dirty="0" smtClean="0"/>
              <a:t>                            </a:t>
            </a:r>
            <a:r>
              <a:rPr lang="ru-RU" dirty="0" smtClean="0"/>
              <a:t>   ( </a:t>
            </a:r>
            <a:r>
              <a:rPr lang="ru-RU" dirty="0" smtClean="0">
                <a:solidFill>
                  <a:srgbClr val="002060"/>
                </a:solidFill>
              </a:rPr>
              <a:t>пробежать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глазами</a:t>
            </a:r>
            <a:r>
              <a:rPr lang="en-US" dirty="0"/>
              <a:t>)</a:t>
            </a:r>
            <a:endParaRPr lang="ru-RU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i="1" dirty="0"/>
              <a:t> </a:t>
            </a:r>
            <a:r>
              <a:rPr lang="ru-RU" i="1" dirty="0" smtClean="0"/>
              <a:t>  </a:t>
            </a:r>
            <a:r>
              <a:rPr lang="en-US" i="1" dirty="0"/>
              <a:t> </a:t>
            </a:r>
            <a:r>
              <a:rPr lang="en-US" i="1" dirty="0" smtClean="0"/>
              <a:t>    e.g</a:t>
            </a:r>
            <a:r>
              <a:rPr lang="en-US" i="1" dirty="0"/>
              <a:t>. </a:t>
            </a:r>
            <a:r>
              <a:rPr lang="ru-RU" i="1" dirty="0" smtClean="0"/>
              <a:t> </a:t>
            </a:r>
            <a:r>
              <a:rPr lang="en-US" i="1" dirty="0" smtClean="0"/>
              <a:t>Can </a:t>
            </a:r>
            <a:r>
              <a:rPr lang="en-US" i="1" dirty="0"/>
              <a:t>you </a:t>
            </a:r>
            <a:r>
              <a:rPr lang="en-US" b="1" i="1" dirty="0">
                <a:solidFill>
                  <a:srgbClr val="C00000"/>
                </a:solidFill>
              </a:rPr>
              <a:t>look through </a:t>
            </a:r>
            <a:r>
              <a:rPr lang="en-US" i="1" dirty="0"/>
              <a:t>the report and tell me what you think of </a:t>
            </a:r>
            <a:r>
              <a:rPr lang="en-US" i="1" dirty="0" smtClean="0"/>
              <a:t>it</a:t>
            </a:r>
            <a:r>
              <a:rPr lang="ru-RU" i="1" dirty="0" smtClean="0"/>
              <a:t>?</a:t>
            </a:r>
            <a:r>
              <a:rPr lang="en-US" i="1" dirty="0"/>
              <a:t> </a:t>
            </a:r>
            <a:endParaRPr lang="ru-RU" i="1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         </a:t>
            </a:r>
            <a:r>
              <a:rPr lang="en-US" b="1" i="1" dirty="0" smtClean="0">
                <a:solidFill>
                  <a:srgbClr val="C00000"/>
                </a:solidFill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Looking </a:t>
            </a:r>
            <a:r>
              <a:rPr lang="en-US" b="1" i="1" dirty="0">
                <a:solidFill>
                  <a:srgbClr val="C00000"/>
                </a:solidFill>
              </a:rPr>
              <a:t>through </a:t>
            </a:r>
            <a:r>
              <a:rPr lang="en-US" i="1" dirty="0"/>
              <a:t>a magazine in the doctor's waiting room, I found a photograph of my own daughter's wedding.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dirty="0" smtClean="0"/>
              <a:t>2. </a:t>
            </a:r>
            <a:r>
              <a:rPr lang="en-US" b="1" dirty="0"/>
              <a:t>look </a:t>
            </a:r>
            <a:r>
              <a:rPr lang="en-US" b="1" dirty="0" smtClean="0"/>
              <a:t>through</a:t>
            </a:r>
            <a:r>
              <a:rPr lang="en-US" b="1" dirty="0"/>
              <a:t> </a:t>
            </a:r>
            <a:r>
              <a:rPr lang="en-US" b="1" dirty="0" err="1"/>
              <a:t>smth</a:t>
            </a:r>
            <a:r>
              <a:rPr lang="en-US" b="1" dirty="0"/>
              <a:t> </a:t>
            </a:r>
            <a:r>
              <a:rPr lang="ru-RU" dirty="0" smtClean="0"/>
              <a:t>= </a:t>
            </a:r>
            <a:r>
              <a:rPr lang="en-US" dirty="0" smtClean="0"/>
              <a:t>to </a:t>
            </a:r>
            <a:r>
              <a:rPr lang="en-US" dirty="0"/>
              <a:t>study </a:t>
            </a:r>
            <a:r>
              <a:rPr lang="en-US" dirty="0" err="1"/>
              <a:t>sth</a:t>
            </a:r>
            <a:r>
              <a:rPr lang="en-US" dirty="0"/>
              <a:t> carefully, </a:t>
            </a:r>
            <a:endParaRPr lang="ru-RU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                  (</a:t>
            </a:r>
            <a:r>
              <a:rPr lang="ru-RU" dirty="0" smtClean="0">
                <a:solidFill>
                  <a:srgbClr val="002060"/>
                </a:solidFill>
              </a:rPr>
              <a:t>внимательно изучать, тщательно просматривать</a:t>
            </a:r>
            <a:r>
              <a:rPr lang="ru-RU" dirty="0" smtClean="0"/>
              <a:t>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i="1" dirty="0" smtClean="0"/>
              <a:t>        e.g. I </a:t>
            </a:r>
            <a:r>
              <a:rPr lang="en-US" b="1" i="1" dirty="0" smtClean="0">
                <a:solidFill>
                  <a:srgbClr val="C00000"/>
                </a:solidFill>
              </a:rPr>
              <a:t>looked through </a:t>
            </a:r>
            <a:r>
              <a:rPr lang="en-US" i="1" dirty="0" smtClean="0"/>
              <a:t>the letter again but could find no sign of anxiety.</a:t>
            </a:r>
            <a:endParaRPr lang="ru-RU" i="1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dirty="0" smtClean="0"/>
              <a:t>3. </a:t>
            </a:r>
            <a:r>
              <a:rPr lang="en-US" b="1" dirty="0" smtClean="0"/>
              <a:t>look </a:t>
            </a:r>
            <a:r>
              <a:rPr lang="en-US" b="1" dirty="0"/>
              <a:t>through </a:t>
            </a:r>
            <a:r>
              <a:rPr lang="en-US" b="1" dirty="0" err="1"/>
              <a:t>smb</a:t>
            </a:r>
            <a:r>
              <a:rPr lang="ru-RU" b="1" dirty="0" smtClean="0"/>
              <a:t> </a:t>
            </a:r>
            <a:r>
              <a:rPr lang="ru-RU" dirty="0" smtClean="0"/>
              <a:t>= </a:t>
            </a:r>
            <a:r>
              <a:rPr lang="en-US" dirty="0" smtClean="0"/>
              <a:t>to </a:t>
            </a:r>
            <a:r>
              <a:rPr lang="en-US" dirty="0"/>
              <a:t>look at someone and seem not to notice them or pretend not to recognize </a:t>
            </a:r>
            <a:r>
              <a:rPr lang="en-US" dirty="0" smtClean="0"/>
              <a:t>them</a:t>
            </a:r>
            <a:r>
              <a:rPr lang="ru-RU" dirty="0" smtClean="0"/>
              <a:t>, </a:t>
            </a:r>
            <a:r>
              <a:rPr lang="en-US" dirty="0" smtClean="0"/>
              <a:t>not </a:t>
            </a:r>
            <a:r>
              <a:rPr lang="en-US" dirty="0"/>
              <a:t>to notice </a:t>
            </a:r>
            <a:r>
              <a:rPr lang="en-US" dirty="0" err="1"/>
              <a:t>smb</a:t>
            </a:r>
            <a:endParaRPr lang="ru-RU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                          (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упор не </a:t>
            </a:r>
            <a:r>
              <a:rPr lang="ru-RU" dirty="0" smtClean="0">
                <a:solidFill>
                  <a:srgbClr val="002060"/>
                </a:solidFill>
              </a:rPr>
              <a:t>видеть</a:t>
            </a:r>
            <a:r>
              <a:rPr lang="ru-RU" dirty="0"/>
              <a:t>)</a:t>
            </a:r>
            <a:endParaRPr lang="ru-RU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i="1" dirty="0" smtClean="0"/>
              <a:t>         e.g</a:t>
            </a:r>
            <a:r>
              <a:rPr lang="en-US" i="1" dirty="0"/>
              <a:t>. </a:t>
            </a:r>
            <a:r>
              <a:rPr lang="en-US" dirty="0" smtClean="0"/>
              <a:t>I </a:t>
            </a:r>
            <a:r>
              <a:rPr lang="en-US" i="1" dirty="0"/>
              <a:t>said good morning but she </a:t>
            </a:r>
            <a:r>
              <a:rPr lang="en-US" b="1" i="1" dirty="0">
                <a:solidFill>
                  <a:srgbClr val="C00000"/>
                </a:solidFill>
              </a:rPr>
              <a:t>looked</a:t>
            </a:r>
            <a:r>
              <a:rPr lang="en-US" i="1" dirty="0"/>
              <a:t> straight </a:t>
            </a:r>
            <a:endParaRPr lang="en-US" i="1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through </a:t>
            </a:r>
            <a:r>
              <a:rPr lang="en-US" i="1" dirty="0" smtClean="0"/>
              <a:t>me </a:t>
            </a:r>
            <a:r>
              <a:rPr lang="en-US" i="1" dirty="0"/>
              <a:t>and walked on.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1266" name="Picture 2" descr="https://lh3.googleusercontent.com/H5eWoqE8k187vjEp1WfM06Fo2Y7n63_IF3untNvhjfc_gnyR3kAPFwBv9hPy8LIRAxl5=s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58" y="5031904"/>
            <a:ext cx="2554137" cy="1709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look up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400" b="1" dirty="0" smtClean="0"/>
              <a:t>1. to look </a:t>
            </a:r>
            <a:r>
              <a:rPr lang="en-US" sz="2400" b="1" dirty="0" err="1" smtClean="0"/>
              <a:t>smth</a:t>
            </a:r>
            <a:r>
              <a:rPr lang="en-US" sz="2400" b="1" dirty="0" smtClean="0"/>
              <a:t> up </a:t>
            </a:r>
            <a:r>
              <a:rPr lang="en-US" sz="2400" dirty="0" smtClean="0"/>
              <a:t>= </a:t>
            </a:r>
            <a:r>
              <a:rPr lang="ru-RU" sz="2400" dirty="0" smtClean="0"/>
              <a:t> </a:t>
            </a:r>
            <a:r>
              <a:rPr lang="en-US" sz="2400" dirty="0" smtClean="0"/>
              <a:t>to try to fund information about something in a book , in a list, etc.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                         (</a:t>
            </a:r>
            <a:r>
              <a:rPr lang="ru-RU" sz="2400" dirty="0" smtClean="0">
                <a:solidFill>
                  <a:srgbClr val="002060"/>
                </a:solidFill>
              </a:rPr>
              <a:t>искать, смотреть в справочнике, словаре и т.д.)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/>
              <a:t>      e.g. if you don’t know what the word means </a:t>
            </a:r>
            <a:r>
              <a:rPr lang="en-US" sz="2400" b="1" i="1" dirty="0" smtClean="0">
                <a:solidFill>
                  <a:srgbClr val="C00000"/>
                </a:solidFill>
              </a:rPr>
              <a:t>look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/>
              <a:t>it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up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/>
              <a:t>in the dictionary.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lnSpc>
                <a:spcPct val="0"/>
              </a:lnSpc>
              <a:spcBef>
                <a:spcPts val="0"/>
              </a:spcBef>
              <a:buNone/>
            </a:pPr>
            <a:endParaRPr lang="en-US" sz="2400" i="1" dirty="0" smtClean="0"/>
          </a:p>
          <a:p>
            <a:pPr marL="457200" indent="-457200">
              <a:buAutoNum type="arabicPeriod" startAt="2"/>
            </a:pPr>
            <a:r>
              <a:rPr lang="en-US" sz="2400" b="1" dirty="0" smtClean="0"/>
              <a:t>look </a:t>
            </a:r>
            <a:r>
              <a:rPr lang="en-US" sz="2400" b="1" dirty="0"/>
              <a:t>up </a:t>
            </a:r>
            <a:r>
              <a:rPr lang="en-US" sz="2400" b="1" dirty="0" smtClean="0"/>
              <a:t>to </a:t>
            </a:r>
            <a:r>
              <a:rPr lang="en-US" sz="2400" b="1" dirty="0" err="1" smtClean="0"/>
              <a:t>smb</a:t>
            </a:r>
            <a:r>
              <a:rPr lang="en-US" sz="2400" b="1" dirty="0" smtClean="0"/>
              <a:t> </a:t>
            </a:r>
            <a:r>
              <a:rPr lang="en-US" sz="2400" i="1" dirty="0" smtClean="0"/>
              <a:t>= </a:t>
            </a:r>
            <a:r>
              <a:rPr lang="en-US" sz="2400" dirty="0"/>
              <a:t>to admire or respect someone </a:t>
            </a:r>
            <a:r>
              <a:rPr lang="en-US" sz="2400" dirty="0" smtClean="0"/>
              <a:t>a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/>
              <a:t>lot. (or example because they are older or more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experienced than </a:t>
            </a:r>
            <a:r>
              <a:rPr lang="en-US" sz="2400" dirty="0"/>
              <a:t>you (</a:t>
            </a:r>
            <a:r>
              <a:rPr lang="en-US" sz="2400" dirty="0" err="1"/>
              <a:t>opp</a:t>
            </a:r>
            <a:r>
              <a:rPr lang="en-US" sz="2400" dirty="0"/>
              <a:t>: </a:t>
            </a:r>
            <a:r>
              <a:rPr lang="en-US" sz="2400" b="1" dirty="0"/>
              <a:t>look down on)</a:t>
            </a:r>
            <a:endParaRPr lang="ru-RU" sz="2400" dirty="0"/>
          </a:p>
          <a:p>
            <a:pPr marL="0" indent="0">
              <a:buNone/>
            </a:pPr>
            <a:r>
              <a:rPr lang="en-US" sz="2400" dirty="0" smtClean="0"/>
              <a:t>              (</a:t>
            </a:r>
            <a:r>
              <a:rPr lang="ru-RU" sz="2400" dirty="0" smtClean="0">
                <a:solidFill>
                  <a:srgbClr val="002060"/>
                </a:solidFill>
              </a:rPr>
              <a:t>почитать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уважать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обожать к</a:t>
            </a:r>
            <a:r>
              <a:rPr lang="en-US" sz="2400" dirty="0">
                <a:solidFill>
                  <a:srgbClr val="002060"/>
                </a:solidFill>
              </a:rPr>
              <a:t>-</a:t>
            </a:r>
            <a:r>
              <a:rPr lang="ru-RU" sz="2400" dirty="0" smtClean="0">
                <a:solidFill>
                  <a:srgbClr val="002060"/>
                </a:solidFill>
              </a:rPr>
              <a:t>л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en-US" sz="2400" dirty="0" smtClean="0"/>
              <a:t>       e.g. </a:t>
            </a:r>
            <a:r>
              <a:rPr lang="en-US" sz="2400" i="1" dirty="0" smtClean="0"/>
              <a:t>The </a:t>
            </a:r>
            <a:r>
              <a:rPr lang="en-US" sz="2400" i="1" dirty="0"/>
              <a:t>students really </a:t>
            </a:r>
            <a:r>
              <a:rPr lang="en-US" sz="2400" b="1" i="1" dirty="0">
                <a:solidFill>
                  <a:srgbClr val="C00000"/>
                </a:solidFill>
              </a:rPr>
              <a:t>looked up </a:t>
            </a:r>
            <a:r>
              <a:rPr lang="en-US" sz="2400" i="1" dirty="0"/>
              <a:t>to </a:t>
            </a:r>
            <a:r>
              <a:rPr lang="en-US" sz="2400" i="1" dirty="0" err="1"/>
              <a:t>Mr</a:t>
            </a:r>
            <a:r>
              <a:rPr lang="en-US" sz="2400" i="1" dirty="0"/>
              <a:t> Jones. 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                He </a:t>
            </a:r>
            <a:r>
              <a:rPr lang="en-US" sz="2400" b="1" i="1" dirty="0">
                <a:solidFill>
                  <a:srgbClr val="C00000"/>
                </a:solidFill>
              </a:rPr>
              <a:t>looks up </a:t>
            </a:r>
            <a:r>
              <a:rPr lang="en-US" sz="2400" i="1" dirty="0"/>
              <a:t>to his father. </a:t>
            </a:r>
            <a:endParaRPr lang="ru-RU" sz="2400" i="1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/>
          </a:p>
          <a:p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1942458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7846"/>
            <a:ext cx="8229600" cy="562074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Match the </a:t>
            </a:r>
            <a:r>
              <a:rPr lang="en-US" sz="2200" b="1" dirty="0" smtClean="0">
                <a:solidFill>
                  <a:srgbClr val="C00000"/>
                </a:solidFill>
              </a:rPr>
              <a:t> phrasal verb in column A with their meanings in column B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6354" y="659203"/>
            <a:ext cx="3141510" cy="6048671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514350" indent="-514350">
              <a:lnSpc>
                <a:spcPts val="56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/>
              <a:t>look </a:t>
            </a:r>
            <a:r>
              <a:rPr lang="en-US" sz="2800" b="1" dirty="0" smtClean="0"/>
              <a:t>after</a:t>
            </a:r>
          </a:p>
          <a:p>
            <a:pPr marL="514350" indent="-514350">
              <a:lnSpc>
                <a:spcPts val="56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/>
              <a:t> </a:t>
            </a:r>
            <a:r>
              <a:rPr lang="en-US" sz="2800" b="1" dirty="0"/>
              <a:t>look back </a:t>
            </a:r>
            <a:r>
              <a:rPr lang="en-US" sz="2800" b="1" dirty="0" smtClean="0"/>
              <a:t>on</a:t>
            </a:r>
          </a:p>
          <a:p>
            <a:pPr marL="514350" indent="-514350">
              <a:lnSpc>
                <a:spcPts val="56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/>
              <a:t> </a:t>
            </a:r>
            <a:r>
              <a:rPr lang="en-US" sz="2800" b="1" dirty="0"/>
              <a:t>look down </a:t>
            </a:r>
            <a:r>
              <a:rPr lang="en-US" sz="2800" b="1" dirty="0" smtClean="0"/>
              <a:t>on</a:t>
            </a:r>
          </a:p>
          <a:p>
            <a:pPr marL="514350" indent="-514350">
              <a:lnSpc>
                <a:spcPts val="56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/>
              <a:t>look for </a:t>
            </a:r>
            <a:endParaRPr lang="en-US" sz="2800" b="1" dirty="0" smtClean="0"/>
          </a:p>
          <a:p>
            <a:pPr marL="514350" indent="-514350">
              <a:lnSpc>
                <a:spcPts val="56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/>
              <a:t>look forward to </a:t>
            </a:r>
            <a:endParaRPr lang="en-US" sz="2800" b="1" dirty="0" smtClean="0"/>
          </a:p>
          <a:p>
            <a:pPr marL="514350" indent="-514350">
              <a:lnSpc>
                <a:spcPts val="56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/>
              <a:t>look into</a:t>
            </a:r>
          </a:p>
          <a:p>
            <a:pPr marL="514350" indent="-514350">
              <a:lnSpc>
                <a:spcPts val="56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/>
              <a:t>look </a:t>
            </a:r>
            <a:r>
              <a:rPr lang="en-US" sz="2800" b="1" dirty="0" smtClean="0"/>
              <a:t>on</a:t>
            </a:r>
          </a:p>
          <a:p>
            <a:pPr marL="514350" indent="-514350">
              <a:lnSpc>
                <a:spcPts val="56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/>
              <a:t>look up to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13841" y="692696"/>
            <a:ext cx="4572508" cy="58521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5700"/>
              </a:lnSpc>
              <a:buAutoNum type="alphaUcPeriod"/>
            </a:pPr>
            <a:r>
              <a:rPr lang="en-US" sz="2800" dirty="0"/>
              <a:t>to remember </a:t>
            </a:r>
            <a:r>
              <a:rPr lang="en-US" sz="2800" dirty="0" smtClean="0"/>
              <a:t>nostalgically</a:t>
            </a:r>
          </a:p>
          <a:p>
            <a:pPr marL="457200" indent="-457200">
              <a:lnSpc>
                <a:spcPts val="5700"/>
              </a:lnSpc>
              <a:buAutoNum type="alphaUcPeriod"/>
            </a:pPr>
            <a:r>
              <a:rPr lang="en-US" sz="2800" dirty="0" smtClean="0"/>
              <a:t>see </a:t>
            </a:r>
            <a:r>
              <a:rPr lang="en-US" sz="2800" dirty="0"/>
              <a:t>as </a:t>
            </a:r>
            <a:r>
              <a:rPr lang="en-US" sz="2800" dirty="0" smtClean="0"/>
              <a:t>inferior</a:t>
            </a:r>
          </a:p>
          <a:p>
            <a:pPr marL="457200" indent="-457200">
              <a:lnSpc>
                <a:spcPts val="5700"/>
              </a:lnSpc>
              <a:buAutoNum type="alphaUcPeriod"/>
            </a:pPr>
            <a:r>
              <a:rPr lang="en-US" sz="2800" dirty="0"/>
              <a:t>anticipate with </a:t>
            </a:r>
            <a:r>
              <a:rPr lang="en-US" sz="2800" dirty="0" smtClean="0"/>
              <a:t>pleasure</a:t>
            </a:r>
          </a:p>
          <a:p>
            <a:pPr marL="457200" indent="-457200">
              <a:lnSpc>
                <a:spcPts val="5700"/>
              </a:lnSpc>
              <a:buAutoNum type="alphaUcPeriod"/>
            </a:pPr>
            <a:r>
              <a:rPr lang="en-US" sz="2800" dirty="0" smtClean="0"/>
              <a:t>take </a:t>
            </a:r>
            <a:r>
              <a:rPr lang="en-US" sz="2800" dirty="0"/>
              <a:t>care of </a:t>
            </a:r>
            <a:endParaRPr lang="en-US" sz="2800" dirty="0" smtClean="0"/>
          </a:p>
          <a:p>
            <a:pPr marL="457200" indent="-457200">
              <a:lnSpc>
                <a:spcPts val="5700"/>
              </a:lnSpc>
              <a:buAutoNum type="alphaUcPeriod"/>
            </a:pPr>
            <a:r>
              <a:rPr lang="en-US" sz="2800" dirty="0"/>
              <a:t>observe as a </a:t>
            </a:r>
            <a:r>
              <a:rPr lang="en-US" sz="2800" dirty="0" smtClean="0"/>
              <a:t>spectator</a:t>
            </a:r>
          </a:p>
          <a:p>
            <a:pPr marL="457200" indent="-457200">
              <a:lnSpc>
                <a:spcPts val="5700"/>
              </a:lnSpc>
              <a:buAutoNum type="alphaUcPeriod"/>
            </a:pPr>
            <a:r>
              <a:rPr lang="en-US" sz="2800" dirty="0" smtClean="0"/>
              <a:t>to </a:t>
            </a:r>
            <a:r>
              <a:rPr lang="en-US" sz="2800" dirty="0"/>
              <a:t>seek or search </a:t>
            </a:r>
            <a:r>
              <a:rPr lang="en-US" sz="2800" dirty="0" smtClean="0"/>
              <a:t>for</a:t>
            </a:r>
          </a:p>
          <a:p>
            <a:pPr marL="457200" indent="-457200">
              <a:lnSpc>
                <a:spcPts val="5700"/>
              </a:lnSpc>
              <a:buAutoNum type="alphaUcPeriod"/>
            </a:pPr>
            <a:r>
              <a:rPr lang="en-US" sz="2800" dirty="0"/>
              <a:t>respect, admire </a:t>
            </a:r>
            <a:r>
              <a:rPr lang="en-US" sz="2800" dirty="0" smtClean="0"/>
              <a:t>someone</a:t>
            </a:r>
          </a:p>
          <a:p>
            <a:pPr marL="457200" indent="-457200">
              <a:lnSpc>
                <a:spcPts val="5700"/>
              </a:lnSpc>
              <a:buAutoNum type="alphaUcPeriod"/>
            </a:pPr>
            <a:r>
              <a:rPr lang="en-US" sz="2800" dirty="0" smtClean="0"/>
              <a:t>investigate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17032" y="908720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77423" y="5215583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77423" y="5921506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6076" y="3789040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6076" y="3037071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86076" y="2348880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86076" y="4479694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86076" y="1628800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00" y="230951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Solve the crossword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51706"/>
              </p:ext>
            </p:extLst>
          </p:nvPr>
        </p:nvGraphicFramePr>
        <p:xfrm>
          <a:off x="1115616" y="1196752"/>
          <a:ext cx="6648395" cy="516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</a:tblGrid>
              <a:tr h="397648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04375"/>
              </p:ext>
            </p:extLst>
          </p:nvPr>
        </p:nvGraphicFramePr>
        <p:xfrm>
          <a:off x="1608242" y="1988840"/>
          <a:ext cx="6136980" cy="39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</a:tblGrid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25967"/>
              </p:ext>
            </p:extLst>
          </p:nvPr>
        </p:nvGraphicFramePr>
        <p:xfrm>
          <a:off x="3158128" y="2780928"/>
          <a:ext cx="3579905" cy="39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</a:tblGrid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21171"/>
              </p:ext>
            </p:extLst>
          </p:nvPr>
        </p:nvGraphicFramePr>
        <p:xfrm>
          <a:off x="4177949" y="4774571"/>
          <a:ext cx="3579905" cy="39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15"/>
                <a:gridCol w="511415"/>
                <a:gridCol w="511415"/>
                <a:gridCol w="511415"/>
                <a:gridCol w="511415"/>
                <a:gridCol w="511415"/>
                <a:gridCol w="511415"/>
              </a:tblGrid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27809"/>
              </p:ext>
            </p:extLst>
          </p:nvPr>
        </p:nvGraphicFramePr>
        <p:xfrm>
          <a:off x="2146030" y="1594510"/>
          <a:ext cx="511415" cy="357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15"/>
              </a:tblGrid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70157"/>
              </p:ext>
            </p:extLst>
          </p:nvPr>
        </p:nvGraphicFramePr>
        <p:xfrm>
          <a:off x="3154700" y="2795786"/>
          <a:ext cx="511415" cy="318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15"/>
              </a:tblGrid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16704"/>
              </p:ext>
            </p:extLst>
          </p:nvPr>
        </p:nvGraphicFramePr>
        <p:xfrm>
          <a:off x="4695147" y="1571650"/>
          <a:ext cx="511415" cy="477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15"/>
              </a:tblGrid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10714"/>
              </p:ext>
            </p:extLst>
          </p:nvPr>
        </p:nvGraphicFramePr>
        <p:xfrm>
          <a:off x="5719993" y="3573016"/>
          <a:ext cx="511415" cy="278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15"/>
              </a:tblGrid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6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71800" y="400229"/>
            <a:ext cx="601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to </a:t>
            </a:r>
            <a:r>
              <a:rPr lang="en-US" sz="2400" b="1" dirty="0"/>
              <a:t>think you are better than somebody else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43808" y="431006"/>
            <a:ext cx="3789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 to </a:t>
            </a:r>
            <a:r>
              <a:rPr lang="en-US" sz="2400" b="1" dirty="0"/>
              <a:t>pay a short visit to </a:t>
            </a:r>
            <a:r>
              <a:rPr lang="en-US" sz="2400" b="1" dirty="0" err="1"/>
              <a:t>smb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28930" y="402580"/>
            <a:ext cx="508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direct one’s eyes toward something 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47651" y="404932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4. to examine </a:t>
            </a:r>
            <a:r>
              <a:rPr lang="en-US" sz="2400" b="1" dirty="0" smtClean="0"/>
              <a:t>carefully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47651" y="400228"/>
            <a:ext cx="361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5. be </a:t>
            </a:r>
            <a:r>
              <a:rPr lang="en-US" sz="2400" b="1" dirty="0"/>
              <a:t>careful, pay attention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47651" y="400227"/>
            <a:ext cx="6324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6. to look at quickly,  to read something quickly  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339752" y="233302"/>
            <a:ext cx="6093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7. to try </a:t>
            </a:r>
            <a:r>
              <a:rPr lang="en-US" sz="2400" b="1"/>
              <a:t>to </a:t>
            </a:r>
            <a:r>
              <a:rPr lang="en-US" sz="2400" b="1" smtClean="0"/>
              <a:t>find </a:t>
            </a:r>
            <a:r>
              <a:rPr lang="en-US" sz="2400" b="1" dirty="0"/>
              <a:t>information about something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in </a:t>
            </a:r>
            <a:r>
              <a:rPr lang="en-US" sz="2400" b="1" dirty="0"/>
              <a:t>a book , in a list, etc.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706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Fill in the gaps with the necessary preposition or adverb.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28700"/>
            <a:ext cx="8784976" cy="626469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Mother was well looked .......... in hospital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am looking  ……… a suitable hotel; can you suggest one?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you don't know some of the dates, look </a:t>
            </a:r>
            <a:r>
              <a:rPr lang="en-US" dirty="0" smtClean="0"/>
              <a:t>them ……… in the </a:t>
            </a:r>
            <a:r>
              <a:rPr lang="en-US" dirty="0"/>
              <a:t>history book.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</a:t>
            </a:r>
            <a:r>
              <a:rPr lang="en-US" dirty="0"/>
              <a:t>and find a taxi and I'll </a:t>
            </a:r>
            <a:r>
              <a:rPr lang="en-US" dirty="0" smtClean="0"/>
              <a:t>look ………. the </a:t>
            </a:r>
            <a:r>
              <a:rPr lang="en-US" dirty="0"/>
              <a:t>suitcases.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..….... the </a:t>
            </a:r>
            <a:r>
              <a:rPr lang="en-US" dirty="0"/>
              <a:t>picture. What's in it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looked	………….   the test again but couldn't find any mistakes.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Mary </a:t>
            </a:r>
            <a:r>
              <a:rPr lang="en-US" dirty="0"/>
              <a:t>and I are </a:t>
            </a:r>
            <a:r>
              <a:rPr lang="en-US" dirty="0" smtClean="0"/>
              <a:t>looking ………… a </a:t>
            </a:r>
            <a:r>
              <a:rPr lang="en-US" dirty="0"/>
              <a:t>new house for our family.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Looking ……….. </a:t>
            </a:r>
            <a:r>
              <a:rPr lang="en-US" dirty="0"/>
              <a:t>on the older days, I'm sure we were much happier then.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92696"/>
            <a:ext cx="93610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after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6816" y="1268760"/>
            <a:ext cx="93610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for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619" y="2584480"/>
            <a:ext cx="93610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up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3852" y="3022104"/>
            <a:ext cx="93610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after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1723" y="3521040"/>
            <a:ext cx="93610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at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2655" y="4107553"/>
            <a:ext cx="139062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through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75233" y="5013176"/>
            <a:ext cx="93610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for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5877272"/>
            <a:ext cx="93610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back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7846"/>
            <a:ext cx="8229600" cy="56207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Match the two halves of each dialogue.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746" y="692696"/>
            <a:ext cx="4260222" cy="6048671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350" dirty="0" smtClean="0"/>
              <a:t>1. I </a:t>
            </a:r>
            <a:r>
              <a:rPr lang="en-US" sz="2350" dirty="0"/>
              <a:t>don't know what this word means</a:t>
            </a:r>
            <a:r>
              <a:rPr lang="en-US" sz="2350" dirty="0" smtClean="0"/>
              <a:t>.       </a:t>
            </a:r>
            <a:endParaRPr lang="ru-RU" sz="235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350" dirty="0" smtClean="0"/>
              <a:t>2. Have </a:t>
            </a:r>
            <a:r>
              <a:rPr lang="en-US" sz="2350" dirty="0"/>
              <a:t>you found somewhere to live yet?</a:t>
            </a:r>
            <a:endParaRPr lang="ru-RU" sz="235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350" dirty="0" smtClean="0"/>
              <a:t>3. What's </a:t>
            </a:r>
            <a:r>
              <a:rPr lang="en-US" sz="2350" dirty="0"/>
              <a:t>happening to your dogs while you're away on holiday?</a:t>
            </a:r>
            <a:endParaRPr lang="ru-RU" sz="2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2350" dirty="0" smtClean="0"/>
              <a:t>4. They're </a:t>
            </a:r>
            <a:r>
              <a:rPr lang="en-US" sz="2350" dirty="0"/>
              <a:t>so snobbish, aren't they? </a:t>
            </a:r>
            <a:endParaRPr lang="en-US" sz="235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350" dirty="0" smtClean="0"/>
              <a:t>5. Any </a:t>
            </a:r>
            <a:r>
              <a:rPr lang="en-US" sz="2350" dirty="0"/>
              <a:t>news about your stolen videorecorder?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50" dirty="0" smtClean="0"/>
              <a:t>6. Didn't </a:t>
            </a:r>
            <a:r>
              <a:rPr lang="en-US" sz="2350" dirty="0"/>
              <a:t>Mandy say "Hello" when she saw you?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50" dirty="0" smtClean="0"/>
              <a:t>7. I </a:t>
            </a:r>
            <a:r>
              <a:rPr lang="en-US" sz="2350" dirty="0"/>
              <a:t>wonder if Sandra's feeling any better.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50" dirty="0" smtClean="0"/>
              <a:t>8. Only </a:t>
            </a:r>
            <a:r>
              <a:rPr lang="en-US" sz="2350" dirty="0"/>
              <a:t>two more weeks and then we're on holiday.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788431"/>
            <a:ext cx="4716016" cy="58631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   </a:t>
            </a:r>
            <a:r>
              <a:rPr lang="en-US" sz="2500" dirty="0"/>
              <a:t>I know. I'm really looking forward to having a break.</a:t>
            </a:r>
          </a:p>
          <a:p>
            <a:r>
              <a:rPr lang="en-US" sz="2500" dirty="0"/>
              <a:t>В   No. She looked straight through me and pretended I wasn't there.</a:t>
            </a:r>
          </a:p>
          <a:p>
            <a:r>
              <a:rPr lang="en-US" sz="2500" dirty="0"/>
              <a:t>С   Yes. They look down on people like you and me.</a:t>
            </a:r>
          </a:p>
          <a:p>
            <a:r>
              <a:rPr lang="en-US" sz="2500" dirty="0"/>
              <a:t>D   Well, look it up in a dictionary. </a:t>
            </a:r>
            <a:endParaRPr lang="en-US" sz="2500" dirty="0" smtClean="0"/>
          </a:p>
          <a:p>
            <a:r>
              <a:rPr lang="en-US" sz="2500" dirty="0" smtClean="0"/>
              <a:t>E   </a:t>
            </a:r>
            <a:r>
              <a:rPr lang="en-US" sz="2500" dirty="0"/>
              <a:t>We've looked round a few flats but they're all </a:t>
            </a:r>
            <a:r>
              <a:rPr lang="en-US" sz="2500" dirty="0" smtClean="0"/>
              <a:t>too expensive</a:t>
            </a:r>
            <a:r>
              <a:rPr lang="en-US" sz="2500" dirty="0"/>
              <a:t>. </a:t>
            </a:r>
            <a:endParaRPr lang="en-US" sz="2500" dirty="0" smtClean="0"/>
          </a:p>
          <a:p>
            <a:r>
              <a:rPr lang="en-US" sz="2500" dirty="0" smtClean="0"/>
              <a:t>F   </a:t>
            </a:r>
            <a:r>
              <a:rPr lang="en-US" sz="2500" dirty="0"/>
              <a:t>The police are looking into it but they aren't very hopeful.</a:t>
            </a:r>
          </a:p>
          <a:p>
            <a:r>
              <a:rPr lang="en-US" sz="2500" dirty="0"/>
              <a:t>G   My mother-in-law's looking after them.</a:t>
            </a:r>
          </a:p>
          <a:p>
            <a:r>
              <a:rPr lang="en-US" sz="2500" dirty="0"/>
              <a:t>H   I'll look in on the way home and see how she is.</a:t>
            </a:r>
            <a:endParaRPr lang="ru-RU" sz="2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124744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90768" y="1844824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564904"/>
            <a:ext cx="648072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1296" y="3269207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6872" y="4005064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7256" y="4725144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3696" y="5373216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6878" y="6165304"/>
            <a:ext cx="77038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665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look after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217443"/>
          </a:xfrm>
        </p:spPr>
        <p:txBody>
          <a:bodyPr>
            <a:noAutofit/>
          </a:bodyPr>
          <a:lstStyle/>
          <a:p>
            <a:pPr marL="0" indent="0">
              <a:lnSpc>
                <a:spcPts val="3900"/>
              </a:lnSpc>
              <a:spcBef>
                <a:spcPts val="0"/>
              </a:spcBef>
              <a:buNone/>
            </a:pPr>
            <a:r>
              <a:rPr lang="en-US" sz="2300" dirty="0" smtClean="0"/>
              <a:t>1 </a:t>
            </a:r>
            <a:r>
              <a:rPr lang="en-US" sz="2300" dirty="0"/>
              <a:t>look after </a:t>
            </a:r>
            <a:r>
              <a:rPr lang="en-US" sz="2300" dirty="0" err="1"/>
              <a:t>sb</a:t>
            </a:r>
            <a:r>
              <a:rPr lang="en-US" sz="2300" dirty="0"/>
              <a:t>: to spend time </a:t>
            </a:r>
            <a:r>
              <a:rPr lang="en-US" sz="2300" dirty="0" smtClean="0"/>
              <a:t>with someone </a:t>
            </a:r>
            <a:r>
              <a:rPr lang="en-US" sz="2300" dirty="0"/>
              <a:t>and make sure that they </a:t>
            </a:r>
            <a:r>
              <a:rPr lang="en-US" sz="2300" dirty="0" smtClean="0"/>
              <a:t>are safe </a:t>
            </a:r>
            <a:r>
              <a:rPr lang="en-US" sz="2300" dirty="0"/>
              <a:t>and have </a:t>
            </a:r>
            <a:r>
              <a:rPr lang="en-US" sz="2300" dirty="0" smtClean="0"/>
              <a:t>the </a:t>
            </a:r>
            <a:r>
              <a:rPr lang="en-US" sz="2300" dirty="0"/>
              <a:t>things they </a:t>
            </a:r>
            <a:r>
              <a:rPr lang="en-US" sz="2300" dirty="0" smtClean="0"/>
              <a:t>need     </a:t>
            </a:r>
            <a:endParaRPr lang="ru-RU" sz="2300" dirty="0" smtClean="0"/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                                 </a:t>
            </a:r>
            <a:r>
              <a:rPr lang="en-US" sz="2300" dirty="0" smtClean="0"/>
              <a:t>(</a:t>
            </a:r>
            <a:r>
              <a:rPr lang="ru-RU" sz="2300" dirty="0" smtClean="0">
                <a:solidFill>
                  <a:srgbClr val="002060"/>
                </a:solidFill>
              </a:rPr>
              <a:t>присматривать</a:t>
            </a:r>
            <a:r>
              <a:rPr lang="ru-RU" sz="2300" dirty="0">
                <a:solidFill>
                  <a:srgbClr val="002060"/>
                </a:solidFill>
              </a:rPr>
              <a:t>, ухаживать, заботиться </a:t>
            </a:r>
            <a:r>
              <a:rPr lang="en-US" sz="2300" dirty="0" smtClean="0"/>
              <a:t>)</a:t>
            </a:r>
            <a:endParaRPr lang="en-US" sz="2300" dirty="0"/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</a:pPr>
            <a:r>
              <a:rPr lang="en-US" sz="2300" i="1" dirty="0" smtClean="0"/>
              <a:t>e.g. Her </a:t>
            </a:r>
            <a:r>
              <a:rPr lang="en-US" sz="2300" i="1" dirty="0"/>
              <a:t>husband </a:t>
            </a:r>
            <a:r>
              <a:rPr lang="en-US" sz="2300" b="1" i="1" dirty="0">
                <a:solidFill>
                  <a:srgbClr val="FF0000"/>
                </a:solidFill>
              </a:rPr>
              <a:t>looks after </a:t>
            </a:r>
            <a:r>
              <a:rPr lang="en-US" sz="2300" i="1" dirty="0"/>
              <a:t>the </a:t>
            </a:r>
            <a:r>
              <a:rPr lang="en-US" sz="2300" i="1" dirty="0" smtClean="0"/>
              <a:t>children while </a:t>
            </a:r>
            <a:r>
              <a:rPr lang="en-US" sz="2300" i="1" dirty="0"/>
              <a:t>she's at work. </a:t>
            </a:r>
            <a:r>
              <a:rPr lang="en-US" sz="2300" i="1" dirty="0" smtClean="0"/>
              <a:t> </a:t>
            </a:r>
            <a:r>
              <a:rPr lang="en-US" sz="2300" i="1" dirty="0"/>
              <a:t>The </a:t>
            </a:r>
            <a:r>
              <a:rPr lang="en-US" sz="2300" i="1" dirty="0" smtClean="0"/>
              <a:t>doctors there </a:t>
            </a:r>
            <a:r>
              <a:rPr lang="en-US" sz="2300" i="1" dirty="0"/>
              <a:t>are very good, and I'm </a:t>
            </a:r>
            <a:r>
              <a:rPr lang="en-US" sz="2300" i="1" dirty="0" smtClean="0"/>
              <a:t>sure you'll </a:t>
            </a:r>
            <a:r>
              <a:rPr lang="en-US" sz="2300" i="1" dirty="0"/>
              <a:t>be well looked </a:t>
            </a:r>
            <a:r>
              <a:rPr lang="en-US" sz="2300" i="1" dirty="0" smtClean="0"/>
              <a:t>after.</a:t>
            </a:r>
            <a:endParaRPr lang="ru-RU" sz="2300" i="1" dirty="0" smtClean="0"/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</a:pPr>
            <a:endParaRPr lang="ru-RU" sz="2300" i="1" dirty="0"/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</a:pPr>
            <a:r>
              <a:rPr lang="en-US" sz="2300" dirty="0" smtClean="0"/>
              <a:t>2 look </a:t>
            </a:r>
            <a:r>
              <a:rPr lang="en-US" sz="2300" dirty="0"/>
              <a:t>after </a:t>
            </a:r>
            <a:r>
              <a:rPr lang="en-US" sz="2300" dirty="0" err="1" smtClean="0"/>
              <a:t>sth</a:t>
            </a:r>
            <a:r>
              <a:rPr lang="en-US" sz="2300" dirty="0"/>
              <a:t>: to keep something in good condition or </a:t>
            </a:r>
            <a:r>
              <a:rPr lang="en-US" sz="2300" dirty="0" smtClean="0"/>
              <a:t>make </a:t>
            </a:r>
            <a:r>
              <a:rPr lang="en-US" sz="2300" dirty="0"/>
              <a:t>sure that it </a:t>
            </a:r>
            <a:r>
              <a:rPr lang="en-US" sz="2300" dirty="0" smtClean="0"/>
              <a:t>is</a:t>
            </a:r>
            <a:r>
              <a:rPr lang="ru-RU" sz="2300" dirty="0" smtClean="0"/>
              <a:t> </a:t>
            </a:r>
            <a:r>
              <a:rPr lang="en-US" sz="2300" dirty="0" smtClean="0"/>
              <a:t>safe</a:t>
            </a:r>
            <a:r>
              <a:rPr lang="ru-RU" sz="2300" dirty="0" smtClean="0"/>
              <a:t>                 </a:t>
            </a:r>
            <a:r>
              <a:rPr lang="en-US" sz="2300" dirty="0" smtClean="0"/>
              <a:t>(</a:t>
            </a:r>
            <a:r>
              <a:rPr lang="ru-RU" sz="2300" i="1" dirty="0" smtClean="0">
                <a:solidFill>
                  <a:srgbClr val="002060"/>
                </a:solidFill>
              </a:rPr>
              <a:t>беречь, </a:t>
            </a:r>
            <a:r>
              <a:rPr lang="ru-RU" sz="2300" dirty="0" smtClean="0">
                <a:solidFill>
                  <a:srgbClr val="002060"/>
                </a:solidFill>
              </a:rPr>
              <a:t>присматривать за чем-либо, стеречь</a:t>
            </a:r>
            <a:r>
              <a:rPr lang="en-US" sz="2300" dirty="0" smtClean="0"/>
              <a:t>)</a:t>
            </a:r>
            <a:endParaRPr lang="en-US" sz="2300" dirty="0"/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</a:pPr>
            <a:r>
              <a:rPr lang="en-US" sz="2300" i="1" dirty="0"/>
              <a:t>e</a:t>
            </a:r>
            <a:r>
              <a:rPr lang="en-US" sz="2300" i="1" dirty="0" smtClean="0"/>
              <a:t>.g. </a:t>
            </a:r>
            <a:r>
              <a:rPr lang="en-US" sz="2300" i="1" dirty="0"/>
              <a:t>Who is responsible for </a:t>
            </a:r>
            <a:r>
              <a:rPr lang="en-US" sz="2300" b="1" i="1" dirty="0">
                <a:solidFill>
                  <a:srgbClr val="C00000"/>
                </a:solidFill>
              </a:rPr>
              <a:t>looking after</a:t>
            </a:r>
            <a:r>
              <a:rPr lang="en-US" sz="2300" i="1" dirty="0"/>
              <a:t> the gardens</a:t>
            </a:r>
            <a:r>
              <a:rPr lang="en-US" sz="2300" i="1" dirty="0" smtClean="0"/>
              <a:t>?  </a:t>
            </a:r>
            <a:endParaRPr lang="ru-RU" sz="2300" i="1" dirty="0" smtClean="0"/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</a:pPr>
            <a:r>
              <a:rPr lang="en-US" sz="2300" i="1" dirty="0" smtClean="0"/>
              <a:t>Can </a:t>
            </a:r>
            <a:r>
              <a:rPr lang="en-US" sz="2300" i="1" dirty="0"/>
              <a:t>you </a:t>
            </a:r>
            <a:r>
              <a:rPr lang="en-US" sz="2300" b="1" i="1" dirty="0">
                <a:solidFill>
                  <a:srgbClr val="C00000"/>
                </a:solidFill>
              </a:rPr>
              <a:t>l</a:t>
            </a:r>
            <a:r>
              <a:rPr lang="en-US" sz="2300" b="1" i="1" dirty="0" smtClean="0">
                <a:solidFill>
                  <a:srgbClr val="C00000"/>
                </a:solidFill>
              </a:rPr>
              <a:t>ook after</a:t>
            </a:r>
            <a:r>
              <a:rPr lang="en-US" sz="2300" i="1" dirty="0" smtClean="0"/>
              <a:t>  </a:t>
            </a:r>
            <a:r>
              <a:rPr lang="en-US" sz="2300" i="1" dirty="0"/>
              <a:t>my bags while I go up to the bar</a:t>
            </a:r>
            <a:r>
              <a:rPr lang="en-US" sz="2300" i="1" dirty="0" smtClean="0"/>
              <a:t>?</a:t>
            </a:r>
            <a:endParaRPr lang="en-US" sz="23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7"/>
          <a:stretch/>
        </p:blipFill>
        <p:spPr>
          <a:xfrm>
            <a:off x="6903852" y="4873890"/>
            <a:ext cx="193859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28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>
              <a:lnSpc>
                <a:spcPts val="24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Replace the underlined words in these sentences with the correct form of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 one of the phrasal verbs (One is extra): 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200" b="1" dirty="0" smtClean="0">
                <a:solidFill>
                  <a:srgbClr val="FF0000"/>
                </a:solidFill>
              </a:rPr>
              <a:t>look over      look on       look into       look through     look up     look out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29037"/>
            <a:ext cx="8229600" cy="51454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police are </a:t>
            </a:r>
            <a:r>
              <a:rPr lang="en-US" u="sng" dirty="0" smtClean="0"/>
              <a:t>investigating</a:t>
            </a:r>
            <a:r>
              <a:rPr lang="en-US" dirty="0" smtClean="0"/>
              <a:t> the crime.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can’t remember the number, you can always     </a:t>
            </a:r>
            <a:r>
              <a:rPr lang="en-US" u="sng" dirty="0" smtClean="0"/>
              <a:t>find it   </a:t>
            </a:r>
            <a:r>
              <a:rPr lang="en-US" dirty="0" smtClean="0"/>
              <a:t>in the telephone book.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</a:t>
            </a:r>
            <a:r>
              <a:rPr lang="en-US" u="sng" dirty="0" smtClean="0"/>
              <a:t>are not careful </a:t>
            </a:r>
            <a:r>
              <a:rPr lang="en-US" dirty="0" smtClean="0"/>
              <a:t>, you are going to have an accident one day.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you please </a:t>
            </a:r>
            <a:r>
              <a:rPr lang="en-US" u="sng" dirty="0" smtClean="0"/>
              <a:t>read the text quickly </a:t>
            </a:r>
            <a:r>
              <a:rPr lang="en-US" dirty="0" smtClean="0"/>
              <a:t>and find all the phrasal verbs.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He </a:t>
            </a:r>
            <a:r>
              <a:rPr lang="en-US" dirty="0" smtClean="0"/>
              <a:t>merely   </a:t>
            </a:r>
            <a:r>
              <a:rPr lang="en-US" dirty="0"/>
              <a:t>watched </a:t>
            </a:r>
            <a:r>
              <a:rPr lang="en-US" dirty="0" smtClean="0"/>
              <a:t>  and </a:t>
            </a:r>
            <a:r>
              <a:rPr lang="en-US" dirty="0"/>
              <a:t>did nothing to stop the fighting boys.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7570" y="1484784"/>
            <a:ext cx="216024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looking into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7934" y="2492896"/>
            <a:ext cx="165618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look it up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3140968"/>
            <a:ext cx="252028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don’t look out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149080"/>
            <a:ext cx="345638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look through the text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283284"/>
            <a:ext cx="172819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looked on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6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73058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6. Who </a:t>
            </a:r>
            <a:r>
              <a:rPr lang="en-US" u="sng" dirty="0" smtClean="0"/>
              <a:t>takes care of </a:t>
            </a:r>
            <a:r>
              <a:rPr lang="en-US" dirty="0" smtClean="0"/>
              <a:t>the kids when you go out in the evening?</a:t>
            </a:r>
          </a:p>
          <a:p>
            <a:pPr marL="0" indent="0">
              <a:buNone/>
            </a:pPr>
            <a:r>
              <a:rPr lang="en-US" dirty="0" smtClean="0"/>
              <a:t>7. It was terrible! While the little old lady was being mugged, several passers-by just stood there   </a:t>
            </a:r>
            <a:r>
              <a:rPr lang="en-US" u="sng" dirty="0" smtClean="0"/>
              <a:t>watching 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u="sng" dirty="0" smtClean="0"/>
              <a:t>Watch out</a:t>
            </a:r>
            <a:r>
              <a:rPr lang="en-US" dirty="0" smtClean="0"/>
              <a:t>! The Director is coming!</a:t>
            </a:r>
          </a:p>
          <a:p>
            <a:pPr marL="0" lvl="0" indent="0">
              <a:buNone/>
            </a:pPr>
            <a:r>
              <a:rPr lang="en-US" dirty="0" smtClean="0"/>
              <a:t>9. </a:t>
            </a:r>
            <a:r>
              <a:rPr lang="en-US" dirty="0"/>
              <a:t>I </a:t>
            </a:r>
            <a:r>
              <a:rPr lang="en-US" dirty="0" smtClean="0"/>
              <a:t>    regard    you </a:t>
            </a:r>
            <a:r>
              <a:rPr lang="en-US" dirty="0"/>
              <a:t>as my own son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10. </a:t>
            </a:r>
            <a:r>
              <a:rPr lang="en-US" dirty="0"/>
              <a:t>You should   </a:t>
            </a:r>
            <a:r>
              <a:rPr lang="en-US" u="sng" dirty="0"/>
              <a:t>examine</a:t>
            </a:r>
            <a:r>
              <a:rPr lang="en-US" dirty="0"/>
              <a:t>  the property carefully before you decide to buy it.</a:t>
            </a:r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41386" y="1569843"/>
            <a:ext cx="216024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looks after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573016"/>
            <a:ext cx="1872208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looking on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9584" y="4153788"/>
            <a:ext cx="178785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Look out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3848" y="4797152"/>
            <a:ext cx="1813108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look up on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Replace the underlined words in these sentences with the correct form of</a:t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 one of the phrasal </a:t>
            </a:r>
            <a:r>
              <a:rPr lang="en-US" sz="1800" b="1" dirty="0" smtClean="0">
                <a:solidFill>
                  <a:srgbClr val="002060"/>
                </a:solidFill>
              </a:rPr>
              <a:t>verbs (One is extra): </a:t>
            </a:r>
            <a:r>
              <a:rPr lang="en-US" sz="1800" b="1" dirty="0">
                <a:solidFill>
                  <a:srgbClr val="002060"/>
                </a:solidFill>
              </a:rPr>
              <a:t/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look over       </a:t>
            </a:r>
            <a:r>
              <a:rPr lang="en-US" sz="2000" b="1" dirty="0" smtClean="0">
                <a:solidFill>
                  <a:srgbClr val="FF0000"/>
                </a:solidFill>
              </a:rPr>
              <a:t>look on    look out     </a:t>
            </a:r>
            <a:r>
              <a:rPr lang="en-US" sz="2000" b="1" dirty="0">
                <a:solidFill>
                  <a:srgbClr val="FF0000"/>
                </a:solidFill>
              </a:rPr>
              <a:t>look </a:t>
            </a:r>
            <a:r>
              <a:rPr lang="en-US" sz="2000" b="1" dirty="0" smtClean="0">
                <a:solidFill>
                  <a:srgbClr val="FF0000"/>
                </a:solidFill>
              </a:rPr>
              <a:t>up on     </a:t>
            </a:r>
            <a:r>
              <a:rPr lang="en-US" sz="2000" b="1" dirty="0">
                <a:solidFill>
                  <a:srgbClr val="FF0000"/>
                </a:solidFill>
              </a:rPr>
              <a:t>look </a:t>
            </a:r>
            <a:r>
              <a:rPr lang="en-US" sz="2000" b="1" dirty="0" smtClean="0">
                <a:solidFill>
                  <a:srgbClr val="FF0000"/>
                </a:solidFill>
              </a:rPr>
              <a:t>after</a:t>
            </a: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97422" y="5381600"/>
            <a:ext cx="1813108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look over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Complete these sentences using the correct form of the phrasal verbs in each space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7360"/>
            <a:ext cx="8856984" cy="57606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usually …………………... a book before deciding whether to read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Every child needs someone to </a:t>
            </a:r>
            <a:r>
              <a:rPr lang="en-US" dirty="0" smtClean="0"/>
              <a:t>…………..... </a:t>
            </a:r>
            <a:r>
              <a:rPr lang="en-US" dirty="0"/>
              <a:t>and </a:t>
            </a:r>
            <a:r>
              <a:rPr lang="en-US" dirty="0" smtClean="0"/>
              <a:t>copy.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must  ……… the school …..…….. before sending our son there.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can …………… her telephone number in the book.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……...........! The roof is falling!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results are you ………………..?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…………………your new shoes they will last longer.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I’ve spent hours in the shops ………………… a suitable dress.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964852" y="1171600"/>
            <a:ext cx="2088232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</a:t>
            </a:r>
            <a:r>
              <a:rPr lang="en-US" sz="2400" b="1" dirty="0" smtClean="0">
                <a:solidFill>
                  <a:srgbClr val="002060"/>
                </a:solidFill>
              </a:rPr>
              <a:t>ook through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004112"/>
            <a:ext cx="158417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</a:t>
            </a:r>
            <a:r>
              <a:rPr lang="en-US" sz="2400" b="1" dirty="0" smtClean="0">
                <a:solidFill>
                  <a:srgbClr val="002060"/>
                </a:solidFill>
              </a:rPr>
              <a:t>ook up to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6741" y="2569107"/>
            <a:ext cx="936104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</a:t>
            </a:r>
            <a:r>
              <a:rPr lang="en-US" sz="2400" b="1" dirty="0" smtClean="0">
                <a:solidFill>
                  <a:srgbClr val="002060"/>
                </a:solidFill>
              </a:rPr>
              <a:t>ook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97957" y="2580883"/>
            <a:ext cx="1125839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over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9669" y="4422161"/>
            <a:ext cx="173657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</a:t>
            </a:r>
            <a:r>
              <a:rPr lang="en-US" sz="2400" b="1" dirty="0" smtClean="0">
                <a:solidFill>
                  <a:srgbClr val="002060"/>
                </a:solidFill>
              </a:rPr>
              <a:t>ooking for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4484" y="3964961"/>
            <a:ext cx="158417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Look out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0836" y="3475010"/>
            <a:ext cx="144016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</a:t>
            </a:r>
            <a:r>
              <a:rPr lang="en-US" sz="2400" b="1" dirty="0" smtClean="0">
                <a:solidFill>
                  <a:srgbClr val="002060"/>
                </a:solidFill>
              </a:rPr>
              <a:t>ook up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96862" y="5805264"/>
            <a:ext cx="173657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</a:t>
            </a:r>
            <a:r>
              <a:rPr lang="en-US" sz="2400" b="1" dirty="0" smtClean="0">
                <a:solidFill>
                  <a:srgbClr val="002060"/>
                </a:solidFill>
              </a:rPr>
              <a:t>ooking for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39618" y="4881922"/>
            <a:ext cx="173657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look after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Л</a:t>
            </a:r>
            <a:r>
              <a:rPr lang="ru-RU" sz="3200" b="1" dirty="0" smtClean="0">
                <a:solidFill>
                  <a:srgbClr val="002060"/>
                </a:solidFill>
              </a:rPr>
              <a:t>итература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165304"/>
          </a:xfrm>
        </p:spPr>
        <p:txBody>
          <a:bodyPr>
            <a:normAutofit lnSpcReduction="1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/>
              <a:t>JOHN FLOWER. PHRASAL VERB ORGANISER with </a:t>
            </a:r>
            <a:r>
              <a:rPr lang="en-US" sz="1200" dirty="0" smtClean="0"/>
              <a:t>Mini-Dictionary. Editor</a:t>
            </a:r>
            <a:r>
              <a:rPr lang="en-US" sz="1200" dirty="0"/>
              <a:t>: Jimmie </a:t>
            </a:r>
            <a:r>
              <a:rPr lang="en-US" sz="1200" dirty="0" smtClean="0"/>
              <a:t>Hill</a:t>
            </a:r>
            <a:r>
              <a:rPr lang="ru-RU" sz="1200" dirty="0" smtClean="0"/>
              <a:t>. </a:t>
            </a:r>
            <a:r>
              <a:rPr lang="en-US" sz="1200" dirty="0" smtClean="0"/>
              <a:t>LTP </a:t>
            </a:r>
            <a:r>
              <a:rPr lang="ru-RU" sz="1200" dirty="0" smtClean="0"/>
              <a:t>.</a:t>
            </a:r>
            <a:r>
              <a:rPr lang="en-US" sz="1200" dirty="0" smtClean="0"/>
              <a:t>LANGUAGE </a:t>
            </a:r>
            <a:r>
              <a:rPr lang="en-US" sz="1200" dirty="0"/>
              <a:t>TEACHING PUBLICATIONS </a:t>
            </a:r>
            <a:r>
              <a:rPr lang="ru-RU" sz="1200" dirty="0" smtClean="0"/>
              <a:t>.</a:t>
            </a:r>
            <a:r>
              <a:rPr lang="en-US" sz="1200" dirty="0" smtClean="0"/>
              <a:t>114a </a:t>
            </a:r>
            <a:r>
              <a:rPr lang="en-US" sz="1200" dirty="0"/>
              <a:t>Church Road, Hove BN3 </a:t>
            </a:r>
            <a:r>
              <a:rPr lang="en-US" sz="1200" dirty="0" smtClean="0"/>
              <a:t>2EB ISBN </a:t>
            </a:r>
            <a:r>
              <a:rPr lang="en-US" sz="1200" dirty="0"/>
              <a:t>0 906717 62 </a:t>
            </a:r>
            <a:r>
              <a:rPr lang="en-US" sz="1200" dirty="0" smtClean="0"/>
              <a:t>0 © </a:t>
            </a:r>
            <a:r>
              <a:rPr lang="en-US" sz="1200" dirty="0"/>
              <a:t>LTP </a:t>
            </a:r>
            <a:r>
              <a:rPr lang="en-US" sz="1200" dirty="0" smtClean="0"/>
              <a:t>1993 Reprinted </a:t>
            </a:r>
            <a:r>
              <a:rPr lang="en-US" sz="1200" dirty="0"/>
              <a:t>1993, 1995, 1996, 1997, </a:t>
            </a:r>
            <a:r>
              <a:rPr lang="en-US" sz="1200" dirty="0" smtClean="0"/>
              <a:t>1998</a:t>
            </a:r>
            <a:r>
              <a:rPr lang="ru-RU" sz="1200" dirty="0" smtClean="0"/>
              <a:t>;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Longman </a:t>
            </a:r>
            <a:r>
              <a:rPr lang="en-US" sz="1200" dirty="0"/>
              <a:t>Pocket Phrasal Verbs Dictionary for Intermediate-advanced learners . Pearson Education ESL, </a:t>
            </a:r>
            <a:r>
              <a:rPr lang="en-US" sz="1200" dirty="0" smtClean="0"/>
              <a:t>2001</a:t>
            </a:r>
            <a:r>
              <a:rPr lang="ru-RU" sz="1200" dirty="0" smtClean="0"/>
              <a:t>;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Oxford </a:t>
            </a:r>
            <a:r>
              <a:rPr lang="en-US" sz="1200" dirty="0"/>
              <a:t>Phrasal Verbs dictionary for learners of English. Oxford University Press, </a:t>
            </a:r>
            <a:r>
              <a:rPr lang="en-US" sz="1200" dirty="0" smtClean="0"/>
              <a:t>2002</a:t>
            </a:r>
            <a:r>
              <a:rPr lang="ru-RU" sz="1200" dirty="0" smtClean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Jake </a:t>
            </a:r>
            <a:r>
              <a:rPr lang="en-US" sz="1200" dirty="0" err="1" smtClean="0"/>
              <a:t>Allsop</a:t>
            </a:r>
            <a:r>
              <a:rPr lang="en-US" sz="1200" dirty="0" smtClean="0"/>
              <a:t>. Test your phrasal verbs. Pearson Education Limited. Edinburgh Gate. Harlow. Essex. CM20  2JE England and Associated companies throughout the world. ISBN13 .2002</a:t>
            </a:r>
            <a:r>
              <a:rPr lang="ru-RU" sz="1200" dirty="0" smtClean="0"/>
              <a:t>;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James Milton, bill Blake, Virginia Evans A Good Turn of Phrase. Advanced Practice in Phrasal Verbs and Prepositional Phrases. Express Publishing.2000;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Jenny Dooley -. Virginia </a:t>
            </a:r>
            <a:r>
              <a:rPr lang="en-US" sz="1200" dirty="0" smtClean="0"/>
              <a:t>Evans. </a:t>
            </a:r>
            <a:r>
              <a:rPr lang="en-US" sz="1200" dirty="0" err="1" smtClean="0"/>
              <a:t>Grammarway</a:t>
            </a:r>
            <a:r>
              <a:rPr lang="en-US" sz="1200" dirty="0" smtClean="0"/>
              <a:t> 4</a:t>
            </a:r>
            <a:r>
              <a:rPr lang="en-US" sz="1200" dirty="0"/>
              <a:t>. Express Publishing.2000</a:t>
            </a:r>
            <a:r>
              <a:rPr lang="en-US" sz="1200" dirty="0" smtClean="0"/>
              <a:t>;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dirty="0" err="1"/>
              <a:t>Кортни</a:t>
            </a:r>
            <a:r>
              <a:rPr lang="ru-RU" sz="1200" dirty="0"/>
              <a:t> Р. Английские фразовые глаголы. Англо-русский словарь.- 2-е изд., стереотип.- М.: Рус. яз., 2000;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О.А. Волошина. Английский язык. Фразовые глаголы. Москва. «Живой язык» 2012</a:t>
            </a:r>
            <a:r>
              <a:rPr lang="ru-RU" sz="1200" dirty="0" smtClean="0"/>
              <a:t>;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С.В. Литвинов. Тесты по грамматике английского языка. </a:t>
            </a:r>
            <a:r>
              <a:rPr lang="en-US" sz="1200" dirty="0"/>
              <a:t>Phrasal Verbs </a:t>
            </a:r>
            <a:r>
              <a:rPr lang="ru-RU" sz="1200" dirty="0" smtClean="0"/>
              <a:t>.- М.: АРКТИ, 2000.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Ссылки на картинки: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en-US" sz="1200" dirty="0">
                <a:solidFill>
                  <a:srgbClr val="002060"/>
                </a:solidFill>
                <a:hlinkClick r:id="rId2"/>
              </a:rPr>
              <a:t>://yandex.ru/images/search?source=wiz&amp;text=look%20after%20picture&amp;noreask=1&amp;img_url=http%3A%2F%2Fi.ebayimg.com%2F00%2Fs%2FMTk1WDIwMA%3D%3D%2Fz%2F9ZwAAOxyBXNSYLgD%2F%24T2eC16d%2C%21ycFIdG3Ct9NBSYLgCK1bQ~~</a:t>
            </a:r>
            <a:r>
              <a:rPr lang="en-US" sz="1200" dirty="0" smtClean="0">
                <a:solidFill>
                  <a:srgbClr val="002060"/>
                </a:solidFill>
                <a:hlinkClick r:id="rId2"/>
              </a:rPr>
              <a:t>48_14.JPG&amp;pos=1&amp;rpt=simage&amp;lr=10849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/>
              <a:t>- look after </a:t>
            </a:r>
          </a:p>
          <a:p>
            <a:pPr marL="0" indent="0">
              <a:buNone/>
            </a:pP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yandex.ru/images/search?source=wiz&amp;text=look%20back%20picture&amp;noreask=1&amp;img_url=http%3A%2F%2Fwww.el-nacional.com%2Fescenas%2FThe-Walking-Dead-Latinoamerica-AMC_NACIMA20140103_0004_11.jpg&amp;pos=8&amp;rpt=simage&amp;lr=10849</a:t>
            </a:r>
            <a:r>
              <a:rPr lang="en-US" sz="1200" dirty="0" smtClean="0"/>
              <a:t>   -look back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www.lovelylanguage.ru/images/stories/en/speaking/idioms/look-for-2.jpg</a:t>
            </a:r>
            <a:r>
              <a:rPr lang="en-US" sz="1200" dirty="0" smtClean="0"/>
              <a:t>  - look </a:t>
            </a:r>
            <a:r>
              <a:rPr lang="en-US" sz="1200" dirty="0"/>
              <a:t>for</a:t>
            </a:r>
          </a:p>
          <a:p>
            <a:pPr marL="0" indent="0">
              <a:buNone/>
            </a:pPr>
            <a:r>
              <a:rPr lang="en-US" sz="1200" dirty="0" smtClean="0">
                <a:hlinkClick r:id="rId5"/>
              </a:rPr>
              <a:t>http</a:t>
            </a:r>
            <a:r>
              <a:rPr lang="en-US" sz="1200" dirty="0">
                <a:hlinkClick r:id="rId5"/>
              </a:rPr>
              <a:t>://</a:t>
            </a:r>
            <a:r>
              <a:rPr lang="en-US" sz="1200" dirty="0" smtClean="0">
                <a:hlinkClick r:id="rId5"/>
              </a:rPr>
              <a:t>ih.constantcontact.com/fs121/1102063729804/img/1118.gif</a:t>
            </a:r>
            <a:r>
              <a:rPr lang="en-US" sz="1200" dirty="0" smtClean="0"/>
              <a:t>    </a:t>
            </a:r>
            <a:r>
              <a:rPr lang="en-US" sz="1200" dirty="0"/>
              <a:t>- look forward to</a:t>
            </a:r>
          </a:p>
          <a:p>
            <a:pPr marL="0" indent="0">
              <a:buNone/>
            </a:pPr>
            <a:r>
              <a:rPr lang="en-US" sz="1200" dirty="0" smtClean="0">
                <a:hlinkClick r:id="rId6"/>
              </a:rPr>
              <a:t>https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encrypted-tbn0.gstatic.com/images?q=tbn:ANd9GcRe050XPiOG4gSlG9PU49KIgyNmeP_jVem-pI_WdA3857oYLGUApQ</a:t>
            </a:r>
            <a:r>
              <a:rPr lang="en-US" sz="1200" dirty="0" smtClean="0"/>
              <a:t>   -look </a:t>
            </a:r>
            <a:r>
              <a:rPr lang="en-US" sz="1200" dirty="0"/>
              <a:t>into</a:t>
            </a:r>
          </a:p>
          <a:p>
            <a:pPr marL="0" indent="0">
              <a:buNone/>
            </a:pP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www.nutraingredients.com/var/plain_site/storage/images/publications/food-beverage-nutrition/nutraingredients.com/regulation/uk-busts-84-sports-supplements-for-dangerous-ingredients/6924883-1-eng-GB/UK-busts-84-sports-supplements-for-dangerous-ingredients.jpg</a:t>
            </a:r>
            <a:r>
              <a:rPr lang="en-US" sz="1200" dirty="0" smtClean="0"/>
              <a:t>  -look into     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>
                <a:hlinkClick r:id="rId8"/>
              </a:rPr>
              <a:t>http</a:t>
            </a:r>
            <a:r>
              <a:rPr lang="en-US" sz="1200" dirty="0">
                <a:hlinkClick r:id="rId8"/>
              </a:rPr>
              <a:t>://</a:t>
            </a:r>
            <a:r>
              <a:rPr lang="en-US" sz="1200" dirty="0" smtClean="0">
                <a:hlinkClick r:id="rId8"/>
              </a:rPr>
              <a:t>t0.gstatic.com/images?q=tbn:ANd9GcQlyRAqRbdlU-0fnYe9gVIPkhlk2AIh_iId1hvrP0czgvY2bLIK</a:t>
            </a:r>
            <a:r>
              <a:rPr lang="en-US" sz="1200" dirty="0"/>
              <a:t> -look in on</a:t>
            </a:r>
          </a:p>
          <a:p>
            <a:pPr marL="0" indent="0">
              <a:buNone/>
            </a:pPr>
            <a:r>
              <a:rPr lang="en-US" sz="1200" dirty="0" smtClean="0">
                <a:hlinkClick r:id="rId9"/>
              </a:rPr>
              <a:t>https</a:t>
            </a:r>
            <a:r>
              <a:rPr lang="en-US" sz="1200" dirty="0">
                <a:hlinkClick r:id="rId9"/>
              </a:rPr>
              <a:t>://</a:t>
            </a:r>
            <a:r>
              <a:rPr lang="en-US" sz="1200" dirty="0" smtClean="0">
                <a:hlinkClick r:id="rId9"/>
              </a:rPr>
              <a:t>incloverblog.files.wordpress.com/2014/09/tcgmw.gif</a:t>
            </a:r>
            <a:r>
              <a:rPr lang="en-US" sz="1200" dirty="0"/>
              <a:t>  - look </a:t>
            </a:r>
            <a:r>
              <a:rPr lang="en-US" sz="1200" dirty="0" smtClean="0"/>
              <a:t>about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encrypted-tbn3.gstatic.com/images?q=tbn:ANd9GcSk-rNwf7wIqZl38fSllgYgA81lIxvJNEOHv6jHNFrL9pI5AwjO</a:t>
            </a:r>
            <a:r>
              <a:rPr lang="en-US" sz="1200" dirty="0" smtClean="0"/>
              <a:t> - </a:t>
            </a:r>
            <a:r>
              <a:rPr lang="en-US" sz="1200" dirty="0"/>
              <a:t>look out</a:t>
            </a:r>
          </a:p>
          <a:p>
            <a:pPr marL="0" indent="0">
              <a:buNone/>
            </a:pPr>
            <a:r>
              <a:rPr lang="en-US" sz="1200" dirty="0" smtClean="0">
                <a:hlinkClick r:id="rId11"/>
              </a:rPr>
              <a:t>https</a:t>
            </a:r>
            <a:r>
              <a:rPr lang="en-US" sz="1200" dirty="0">
                <a:hlinkClick r:id="rId11"/>
              </a:rPr>
              <a:t>://</a:t>
            </a:r>
            <a:r>
              <a:rPr lang="en-US" sz="1200" dirty="0" smtClean="0">
                <a:hlinkClick r:id="rId11"/>
              </a:rPr>
              <a:t>lh3.googleusercontent.com/Wd8DkK5JnHpxYtI2NegwVzxAUeQOTD07xskg_gdrxWDXfEWVUfIqWAvHxRyS2IZ0p8ApXw=s113</a:t>
            </a:r>
            <a:r>
              <a:rPr lang="en-US" sz="1200" dirty="0"/>
              <a:t> -  look </a:t>
            </a:r>
            <a:r>
              <a:rPr lang="en-US" sz="1200" dirty="0" smtClean="0"/>
              <a:t>over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hlinkClick r:id="rId12"/>
              </a:rPr>
              <a:t>https://</a:t>
            </a:r>
            <a:r>
              <a:rPr lang="en-US" sz="1200" dirty="0" smtClean="0">
                <a:hlinkClick r:id="rId12"/>
              </a:rPr>
              <a:t>lh3.googleusercontent.com/H5eWoqE8k187vjEp1WfM06Fo2Y7n63_IF3untNvhjfc_gnyR3kAPFwBv9hPy8LIRAxl5=s127</a:t>
            </a:r>
            <a:r>
              <a:rPr lang="en-US" sz="1200" dirty="0" smtClean="0"/>
              <a:t> - </a:t>
            </a:r>
            <a:r>
              <a:rPr lang="en-US" sz="1200" dirty="0"/>
              <a:t>look through</a:t>
            </a:r>
          </a:p>
          <a:p>
            <a:pPr marL="228600" indent="-228600">
              <a:buFont typeface="+mj-lt"/>
              <a:buAutoNum type="arabicPeriod"/>
            </a:pPr>
            <a:endParaRPr lang="ru-RU" sz="1200" dirty="0"/>
          </a:p>
          <a:p>
            <a:pPr marL="228600" indent="-228600">
              <a:buFont typeface="+mj-lt"/>
              <a:buAutoNum type="arabicPeriod"/>
            </a:pP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endParaRPr lang="ru-RU" sz="1200" dirty="0"/>
          </a:p>
          <a:p>
            <a:pPr marL="228600" indent="-228600">
              <a:buFont typeface="+mj-lt"/>
              <a:buAutoNum type="arabicPeriod"/>
            </a:pPr>
            <a:endParaRPr lang="ru-RU" sz="12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508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Phrasal Verb LOOK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b="1" dirty="0" smtClean="0"/>
              <a:t>Учитель: Захарьина Ольга Валерьевна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dirty="0" smtClean="0"/>
              <a:t>МБОУ «Лицей №17» г. Северодвинска, Архангельской области</a:t>
            </a:r>
            <a:endParaRPr lang="en-US" sz="2400" dirty="0" smtClean="0"/>
          </a:p>
          <a:p>
            <a:pPr marL="0" indent="0" algn="ctr">
              <a:buNone/>
            </a:pPr>
            <a:r>
              <a:rPr lang="ru-RU" sz="2400" dirty="0" smtClean="0"/>
              <a:t>201</a:t>
            </a:r>
            <a:r>
              <a:rPr lang="en-US" sz="2400" dirty="0" smtClean="0"/>
              <a:t>6</a:t>
            </a: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look </a:t>
            </a:r>
            <a:r>
              <a:rPr lang="en-US" b="1" dirty="0" smtClean="0">
                <a:solidFill>
                  <a:srgbClr val="002060"/>
                </a:solidFill>
              </a:rPr>
              <a:t>about/around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9"/>
            <a:ext cx="8496944" cy="561662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600" b="1" dirty="0" smtClean="0"/>
              <a:t>to look about/around </a:t>
            </a:r>
            <a:r>
              <a:rPr lang="en-US" sz="2600" dirty="0" smtClean="0"/>
              <a:t>= walking around the place looking at the various things there</a:t>
            </a:r>
          </a:p>
          <a:p>
            <a:pPr marL="0" indent="0">
              <a:buNone/>
            </a:pPr>
            <a:r>
              <a:rPr lang="en-US" sz="2600" dirty="0" smtClean="0"/>
              <a:t>                       </a:t>
            </a:r>
            <a:r>
              <a:rPr lang="ru-RU" sz="2600" dirty="0" smtClean="0"/>
              <a:t>                </a:t>
            </a:r>
            <a:r>
              <a:rPr lang="en-US" sz="2600" dirty="0" smtClean="0"/>
              <a:t>  (</a:t>
            </a:r>
            <a:r>
              <a:rPr lang="ru-RU" sz="2600" dirty="0" smtClean="0">
                <a:solidFill>
                  <a:srgbClr val="002060"/>
                </a:solidFill>
              </a:rPr>
              <a:t>оглядываться </a:t>
            </a:r>
            <a:r>
              <a:rPr lang="ru-RU" sz="2600" dirty="0">
                <a:solidFill>
                  <a:srgbClr val="002060"/>
                </a:solidFill>
              </a:rPr>
              <a:t>вокруг, </a:t>
            </a:r>
            <a:r>
              <a:rPr lang="ru-RU" sz="2600" dirty="0" smtClean="0">
                <a:solidFill>
                  <a:srgbClr val="002060"/>
                </a:solidFill>
              </a:rPr>
              <a:t>озираться</a:t>
            </a:r>
            <a:r>
              <a:rPr lang="en-US" sz="2600" dirty="0" smtClean="0"/>
              <a:t>)</a:t>
            </a:r>
          </a:p>
          <a:p>
            <a:pPr marL="0" indent="0">
              <a:buNone/>
            </a:pPr>
            <a:r>
              <a:rPr lang="ru-RU" sz="2600" i="1" dirty="0" smtClean="0"/>
              <a:t>       </a:t>
            </a:r>
            <a:r>
              <a:rPr lang="en-US" sz="2600" i="1" dirty="0" smtClean="0"/>
              <a:t>e.g. She came into the room, </a:t>
            </a:r>
            <a:r>
              <a:rPr lang="en-US" sz="2600" i="1" dirty="0" smtClean="0">
                <a:solidFill>
                  <a:srgbClr val="C00000"/>
                </a:solidFill>
              </a:rPr>
              <a:t>looked around</a:t>
            </a:r>
            <a:r>
              <a:rPr lang="en-US" sz="2600" i="1" dirty="0" smtClean="0"/>
              <a:t>, then went </a:t>
            </a:r>
            <a:r>
              <a:rPr lang="ru-RU" sz="2600" i="1" dirty="0" smtClean="0"/>
              <a:t> </a:t>
            </a:r>
            <a:r>
              <a:rPr lang="en-US" sz="2600" i="1" dirty="0" smtClean="0"/>
              <a:t>out again.</a:t>
            </a:r>
            <a:endParaRPr lang="ru-RU" sz="2600" i="1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2. </a:t>
            </a:r>
            <a:r>
              <a:rPr lang="en-US" sz="2600" b="1" dirty="0"/>
              <a:t>to look about/around </a:t>
            </a:r>
            <a:r>
              <a:rPr lang="en-US" sz="2600" dirty="0"/>
              <a:t>= </a:t>
            </a:r>
            <a:r>
              <a:rPr lang="en-US" sz="2600" dirty="0" smtClean="0"/>
              <a:t>to </a:t>
            </a:r>
            <a:r>
              <a:rPr lang="en-US" sz="2600" dirty="0"/>
              <a:t>make enquiries before </a:t>
            </a:r>
            <a:r>
              <a:rPr lang="en-US" sz="2600" dirty="0" smtClean="0"/>
              <a:t>choosing</a:t>
            </a:r>
            <a:endParaRPr lang="ru-RU" sz="2600" dirty="0" smtClean="0"/>
          </a:p>
          <a:p>
            <a:pPr marL="0" indent="0">
              <a:buNone/>
            </a:pPr>
            <a:r>
              <a:rPr lang="en-US" sz="2600" dirty="0" smtClean="0"/>
              <a:t> </a:t>
            </a:r>
            <a:r>
              <a:rPr lang="ru-RU" sz="2600" dirty="0" smtClean="0"/>
              <a:t>                                                  </a:t>
            </a:r>
            <a:r>
              <a:rPr lang="en-US" sz="2600" dirty="0" smtClean="0"/>
              <a:t>(</a:t>
            </a:r>
            <a:r>
              <a:rPr lang="ru-RU" sz="2600" dirty="0" smtClean="0">
                <a:solidFill>
                  <a:srgbClr val="002060"/>
                </a:solidFill>
              </a:rPr>
              <a:t>подыскивать, присматривать</a:t>
            </a:r>
            <a:r>
              <a:rPr lang="en-US" sz="2600" dirty="0" smtClean="0"/>
              <a:t>)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600" dirty="0" smtClean="0"/>
              <a:t> </a:t>
            </a:r>
          </a:p>
          <a:p>
            <a:pPr marL="0" indent="0">
              <a:buNone/>
            </a:pPr>
            <a:r>
              <a:rPr lang="en-US" sz="2600" i="1" dirty="0" smtClean="0"/>
              <a:t>e.g. She spent several months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C00000"/>
                </a:solidFill>
              </a:rPr>
              <a:t>looking about/around</a:t>
            </a:r>
            <a:r>
              <a:rPr lang="en-US" sz="2600" i="1" dirty="0" smtClean="0"/>
              <a:t>, </a:t>
            </a:r>
          </a:p>
          <a:p>
            <a:pPr marL="0" indent="0">
              <a:buNone/>
            </a:pPr>
            <a:r>
              <a:rPr lang="en-US" sz="2600" i="1" dirty="0" smtClean="0"/>
              <a:t>trying to find a better job.</a:t>
            </a:r>
            <a:endParaRPr lang="ru-RU" sz="2600" i="1" dirty="0" smtClean="0"/>
          </a:p>
        </p:txBody>
      </p:sp>
      <p:pic>
        <p:nvPicPr>
          <p:cNvPr id="8194" name="Picture 2" descr="https://incloverblog.files.wordpress.com/2014/09/tcgm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07809"/>
            <a:ext cx="453963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look at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8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 </a:t>
            </a:r>
            <a:r>
              <a:rPr lang="en-US" b="1" dirty="0" smtClean="0"/>
              <a:t>look at </a:t>
            </a:r>
            <a:r>
              <a:rPr lang="en-US" b="1" dirty="0" err="1" smtClean="0"/>
              <a:t>smb</a:t>
            </a:r>
            <a:r>
              <a:rPr lang="en-US" b="1" dirty="0" smtClean="0"/>
              <a:t>/</a:t>
            </a:r>
            <a:r>
              <a:rPr lang="en-US" b="1" dirty="0" err="1" smtClean="0"/>
              <a:t>smth</a:t>
            </a:r>
            <a:r>
              <a:rPr lang="ru-RU" b="1" dirty="0" smtClean="0"/>
              <a:t> </a:t>
            </a:r>
            <a:r>
              <a:rPr lang="en-US" dirty="0" smtClean="0"/>
              <a:t>= direct </a:t>
            </a:r>
            <a:r>
              <a:rPr lang="en-US" dirty="0"/>
              <a:t>one’s </a:t>
            </a:r>
            <a:r>
              <a:rPr lang="en-US" dirty="0" smtClean="0"/>
              <a:t>eyes </a:t>
            </a:r>
            <a:r>
              <a:rPr lang="en-US" dirty="0"/>
              <a:t>toward </a:t>
            </a:r>
            <a:r>
              <a:rPr lang="en-US" dirty="0" smtClean="0"/>
              <a:t>something;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(</a:t>
            </a:r>
            <a:r>
              <a:rPr lang="ru-RU" dirty="0" smtClean="0">
                <a:solidFill>
                  <a:srgbClr val="002060"/>
                </a:solidFill>
              </a:rPr>
              <a:t>смотреть </a:t>
            </a:r>
            <a:r>
              <a:rPr lang="ru-RU" dirty="0">
                <a:solidFill>
                  <a:srgbClr val="002060"/>
                </a:solidFill>
              </a:rPr>
              <a:t>на кого-либо, </a:t>
            </a:r>
            <a:r>
              <a:rPr lang="ru-RU" dirty="0" smtClean="0">
                <a:solidFill>
                  <a:srgbClr val="002060"/>
                </a:solidFill>
              </a:rPr>
              <a:t>что-либо, взглянуть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посмотреть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en-US" i="1" dirty="0"/>
              <a:t>e.g. Don’t look at me like </a:t>
            </a:r>
            <a:r>
              <a:rPr lang="en-US" i="1" dirty="0" smtClean="0"/>
              <a:t>that!</a:t>
            </a:r>
            <a:r>
              <a:rPr lang="ru-RU" i="1" dirty="0" smtClean="0"/>
              <a:t> </a:t>
            </a:r>
            <a:r>
              <a:rPr lang="en-US" i="1" dirty="0" smtClean="0"/>
              <a:t>What </a:t>
            </a:r>
            <a:r>
              <a:rPr lang="en-US" i="1" dirty="0"/>
              <a:t>are you looking at</a:t>
            </a:r>
            <a:r>
              <a:rPr lang="en-US" i="1" dirty="0" smtClean="0"/>
              <a:t>?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2.</a:t>
            </a:r>
            <a:r>
              <a:rPr lang="ru-RU" dirty="0" smtClean="0"/>
              <a:t> </a:t>
            </a:r>
            <a:r>
              <a:rPr lang="en-US" b="1" dirty="0" smtClean="0"/>
              <a:t>look at </a:t>
            </a:r>
            <a:r>
              <a:rPr lang="en-US" b="1" dirty="0" err="1" smtClean="0"/>
              <a:t>smth</a:t>
            </a:r>
            <a:r>
              <a:rPr lang="en-US" b="1" dirty="0" smtClean="0"/>
              <a:t> </a:t>
            </a:r>
            <a:r>
              <a:rPr lang="en-US" dirty="0" smtClean="0"/>
              <a:t>= to consider</a:t>
            </a:r>
            <a:r>
              <a:rPr lang="ru-RU" dirty="0" smtClean="0"/>
              <a:t>, </a:t>
            </a:r>
            <a:r>
              <a:rPr lang="en-US" dirty="0" smtClean="0"/>
              <a:t>examine </a:t>
            </a:r>
          </a:p>
          <a:p>
            <a:pPr marL="0" indent="0">
              <a:buNone/>
            </a:pPr>
            <a:r>
              <a:rPr lang="en-US" dirty="0" smtClean="0"/>
              <a:t>something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(</a:t>
            </a:r>
            <a:r>
              <a:rPr lang="ru-RU" dirty="0" smtClean="0">
                <a:solidFill>
                  <a:srgbClr val="002060"/>
                </a:solidFill>
              </a:rPr>
              <a:t>рассматривать</a:t>
            </a:r>
            <a:r>
              <a:rPr lang="ru-RU" dirty="0">
                <a:solidFill>
                  <a:srgbClr val="002060"/>
                </a:solidFill>
              </a:rPr>
              <a:t>, изучать, </a:t>
            </a:r>
            <a:r>
              <a:rPr lang="ru-RU" dirty="0" smtClean="0">
                <a:solidFill>
                  <a:srgbClr val="002060"/>
                </a:solidFill>
              </a:rPr>
              <a:t>проверять</a:t>
            </a:r>
            <a:r>
              <a:rPr lang="ru-RU" dirty="0" smtClean="0"/>
              <a:t>).</a:t>
            </a:r>
            <a:endParaRPr lang="en-US" dirty="0" smtClean="0"/>
          </a:p>
          <a:p>
            <a:pPr marL="0" indent="0">
              <a:buNone/>
            </a:pPr>
            <a:r>
              <a:rPr lang="en-US" i="1" dirty="0"/>
              <a:t>e.g. </a:t>
            </a:r>
            <a:r>
              <a:rPr lang="en-US" i="1" dirty="0" smtClean="0"/>
              <a:t>The </a:t>
            </a:r>
            <a:r>
              <a:rPr lang="en-US" i="1" dirty="0"/>
              <a:t>company is currently looking at </a:t>
            </a:r>
            <a:endParaRPr lang="ru-RU" i="1" dirty="0" smtClean="0"/>
          </a:p>
          <a:p>
            <a:pPr marL="0" indent="0">
              <a:buNone/>
            </a:pPr>
            <a:r>
              <a:rPr lang="en-US" i="1" dirty="0" smtClean="0"/>
              <a:t>ways </a:t>
            </a:r>
            <a:r>
              <a:rPr lang="en-US" i="1" dirty="0"/>
              <a:t>In which it can improve </a:t>
            </a:r>
            <a:r>
              <a:rPr lang="en-US" i="1" dirty="0" smtClean="0"/>
              <a:t>its </a:t>
            </a:r>
            <a:r>
              <a:rPr lang="en-US" i="1" dirty="0"/>
              <a:t>image</a:t>
            </a:r>
            <a:r>
              <a:rPr lang="en-US" i="1" dirty="0" smtClean="0"/>
              <a:t>.</a:t>
            </a:r>
            <a:endParaRPr lang="ru-RU" i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58492"/>
            <a:ext cx="2016224" cy="271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2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look </a:t>
            </a:r>
            <a:r>
              <a:rPr lang="en-US" b="1" dirty="0" smtClean="0">
                <a:solidFill>
                  <a:srgbClr val="002060"/>
                </a:solidFill>
              </a:rPr>
              <a:t>back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45624" cy="583264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look back </a:t>
            </a:r>
            <a:r>
              <a:rPr lang="ru-RU" dirty="0" smtClean="0"/>
              <a:t>= </a:t>
            </a:r>
            <a:r>
              <a:rPr lang="en-US" dirty="0" smtClean="0"/>
              <a:t>a) </a:t>
            </a:r>
            <a:r>
              <a:rPr lang="en-US" dirty="0"/>
              <a:t>to turn back and </a:t>
            </a:r>
            <a:r>
              <a:rPr lang="en-US" dirty="0" smtClean="0"/>
              <a:t>look</a:t>
            </a:r>
            <a:r>
              <a:rPr lang="ru-RU" dirty="0"/>
              <a:t> </a:t>
            </a:r>
            <a:r>
              <a:rPr lang="en-US" dirty="0" smtClean="0"/>
              <a:t>   </a:t>
            </a:r>
            <a:r>
              <a:rPr lang="ru-RU" dirty="0" smtClean="0"/>
              <a:t>(</a:t>
            </a:r>
            <a:r>
              <a:rPr lang="ru-RU" dirty="0">
                <a:solidFill>
                  <a:srgbClr val="002060"/>
                </a:solidFill>
              </a:rPr>
              <a:t>оглядываться назад</a:t>
            </a:r>
            <a:r>
              <a:rPr lang="ru-RU" dirty="0" smtClean="0"/>
              <a:t>)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i="1" dirty="0" smtClean="0"/>
              <a:t>      e.g</a:t>
            </a:r>
            <a:r>
              <a:rPr lang="en-US" i="1" dirty="0"/>
              <a:t>. </a:t>
            </a:r>
            <a:r>
              <a:rPr lang="en-US" i="1" dirty="0" smtClean="0">
                <a:solidFill>
                  <a:srgbClr val="C00000"/>
                </a:solidFill>
              </a:rPr>
              <a:t>Looking back</a:t>
            </a:r>
            <a:r>
              <a:rPr lang="en-US" i="1" dirty="0" smtClean="0"/>
              <a:t>, </a:t>
            </a:r>
            <a:r>
              <a:rPr lang="en-US" i="1" dirty="0"/>
              <a:t>I wish </a:t>
            </a:r>
            <a:r>
              <a:rPr lang="en-US" i="1" dirty="0" smtClean="0"/>
              <a:t>I hadn't </a:t>
            </a:r>
            <a:r>
              <a:rPr lang="en-US" i="1" dirty="0"/>
              <a:t>said some of those things</a:t>
            </a:r>
            <a:r>
              <a:rPr lang="en-US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                             b) </a:t>
            </a:r>
            <a:r>
              <a:rPr lang="en-US" b="1" dirty="0" smtClean="0"/>
              <a:t>look </a:t>
            </a:r>
            <a:r>
              <a:rPr lang="en-US" b="1" dirty="0"/>
              <a:t>back on </a:t>
            </a:r>
            <a:r>
              <a:rPr lang="en-US" dirty="0" smtClean="0"/>
              <a:t>= remember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reflect on / consider something in the past</a:t>
            </a:r>
            <a:r>
              <a:rPr lang="en-US" dirty="0" smtClean="0"/>
              <a:t>.</a:t>
            </a:r>
            <a:r>
              <a:rPr lang="ru-RU" dirty="0"/>
              <a:t> </a:t>
            </a:r>
            <a:r>
              <a:rPr lang="en-US" dirty="0" smtClean="0"/>
              <a:t>(</a:t>
            </a:r>
            <a:r>
              <a:rPr lang="ru-RU" dirty="0" smtClean="0">
                <a:solidFill>
                  <a:srgbClr val="002060"/>
                </a:solidFill>
              </a:rPr>
              <a:t>обращаться </a:t>
            </a:r>
            <a:r>
              <a:rPr lang="ru-RU" dirty="0">
                <a:solidFill>
                  <a:srgbClr val="002060"/>
                </a:solidFill>
              </a:rPr>
              <a:t>к прошлому (мысленно), </a:t>
            </a:r>
            <a:r>
              <a:rPr lang="ru-RU" dirty="0" smtClean="0">
                <a:solidFill>
                  <a:srgbClr val="002060"/>
                </a:solidFill>
              </a:rPr>
              <a:t>вспоминать</a:t>
            </a:r>
            <a:r>
              <a:rPr lang="en-US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e.g. When </a:t>
            </a:r>
            <a:r>
              <a:rPr lang="en-US" i="1" dirty="0"/>
              <a:t>they </a:t>
            </a:r>
            <a:r>
              <a:rPr lang="en-US" i="1" dirty="0">
                <a:solidFill>
                  <a:srgbClr val="C00000"/>
                </a:solidFill>
              </a:rPr>
              <a:t>looked back </a:t>
            </a:r>
            <a:r>
              <a:rPr lang="en-US" i="1" dirty="0"/>
              <a:t>on their many years together, they realized that their marriage had been a very happy one</a:t>
            </a:r>
            <a:r>
              <a:rPr lang="en-US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b="1" dirty="0" smtClean="0"/>
              <a:t>look back </a:t>
            </a:r>
            <a:r>
              <a:rPr lang="en-US" dirty="0" smtClean="0"/>
              <a:t>= not to move ahead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2060"/>
                </a:solidFill>
              </a:rPr>
              <a:t>не идти вперед, останавливаться</a:t>
            </a:r>
            <a:r>
              <a:rPr lang="ru-RU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i="1" dirty="0"/>
              <a:t>e.g. </a:t>
            </a:r>
            <a:r>
              <a:rPr lang="en-US" i="1" dirty="0" smtClean="0"/>
              <a:t>Since Jim got started in business, he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hasn’t looked back</a:t>
            </a:r>
            <a:r>
              <a:rPr lang="en-US" i="1" dirty="0" smtClean="0"/>
              <a:t>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"/>
          <a:stretch/>
        </p:blipFill>
        <p:spPr>
          <a:xfrm>
            <a:off x="6156177" y="4941168"/>
            <a:ext cx="2709044" cy="181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look down on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en-US" b="1" dirty="0" smtClean="0"/>
              <a:t>look down on </a:t>
            </a:r>
            <a:r>
              <a:rPr lang="en-US" b="1" dirty="0" err="1" smtClean="0"/>
              <a:t>smb</a:t>
            </a:r>
            <a:r>
              <a:rPr lang="en-US" b="1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to </a:t>
            </a:r>
            <a:r>
              <a:rPr lang="en-US" dirty="0"/>
              <a:t>think you are better </a:t>
            </a:r>
            <a:r>
              <a:rPr lang="en-US" dirty="0" smtClean="0"/>
              <a:t>than somebody else, to despise, </a:t>
            </a:r>
            <a:r>
              <a:rPr lang="en-US" dirty="0"/>
              <a:t>see as inferior (</a:t>
            </a:r>
            <a:r>
              <a:rPr lang="en-US" dirty="0" err="1"/>
              <a:t>opp</a:t>
            </a:r>
            <a:r>
              <a:rPr lang="en-US" dirty="0"/>
              <a:t>: </a:t>
            </a:r>
            <a:r>
              <a:rPr lang="en-US" b="1" dirty="0"/>
              <a:t>look up to)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</a:t>
            </a:r>
            <a:r>
              <a:rPr lang="en-US" dirty="0" smtClean="0"/>
              <a:t>(</a:t>
            </a:r>
            <a:r>
              <a:rPr lang="ru-RU" dirty="0" smtClean="0">
                <a:solidFill>
                  <a:srgbClr val="002060"/>
                </a:solidFill>
              </a:rPr>
              <a:t>смотреть </a:t>
            </a:r>
            <a:r>
              <a:rPr lang="ru-RU" dirty="0">
                <a:solidFill>
                  <a:srgbClr val="002060"/>
                </a:solidFill>
              </a:rPr>
              <a:t>свысока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относиться презрительно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высокомерно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e.g. Mary </a:t>
            </a:r>
            <a:r>
              <a:rPr lang="en-US" i="1" dirty="0">
                <a:solidFill>
                  <a:srgbClr val="C00000"/>
                </a:solidFill>
              </a:rPr>
              <a:t>looked down on </a:t>
            </a:r>
            <a:r>
              <a:rPr lang="en-US" i="1" dirty="0"/>
              <a:t>her classmates because she was better dressed than they were. </a:t>
            </a:r>
            <a:endParaRPr lang="ru-RU" i="1" dirty="0" smtClean="0"/>
          </a:p>
          <a:p>
            <a:pPr marL="0" indent="0">
              <a:buNone/>
            </a:pPr>
            <a:r>
              <a:rPr lang="en-US" i="1" dirty="0" smtClean="0"/>
              <a:t>Women </a:t>
            </a:r>
            <a:r>
              <a:rPr lang="en-US" i="1" dirty="0"/>
              <a:t>have grown tired of </a:t>
            </a:r>
            <a:r>
              <a:rPr lang="en-US" i="1" dirty="0">
                <a:solidFill>
                  <a:srgbClr val="C00000"/>
                </a:solidFill>
              </a:rPr>
              <a:t>being looked down on </a:t>
            </a:r>
            <a:r>
              <a:rPr lang="en-US" i="1" dirty="0"/>
              <a:t>by employers. </a:t>
            </a:r>
            <a:endParaRPr lang="en-US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to look down on </a:t>
            </a:r>
            <a:r>
              <a:rPr lang="en-US" b="1" dirty="0" err="1" smtClean="0"/>
              <a:t>smth</a:t>
            </a:r>
            <a:r>
              <a:rPr lang="en-US" b="1" dirty="0" smtClean="0"/>
              <a:t> </a:t>
            </a:r>
            <a:r>
              <a:rPr lang="en-US" dirty="0" smtClean="0"/>
              <a:t>– to think that something is not very good</a:t>
            </a:r>
          </a:p>
          <a:p>
            <a:pPr marL="0" indent="0">
              <a:buNone/>
            </a:pPr>
            <a:r>
              <a:rPr lang="ru-RU" i="1" dirty="0" smtClean="0"/>
              <a:t>                               (</a:t>
            </a:r>
            <a:r>
              <a:rPr lang="ru-RU" i="1" dirty="0" smtClean="0">
                <a:solidFill>
                  <a:srgbClr val="002060"/>
                </a:solidFill>
              </a:rPr>
              <a:t>не одобрять</a:t>
            </a:r>
            <a:r>
              <a:rPr lang="ru-RU" i="1" dirty="0" smtClean="0"/>
              <a:t>)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e.g. </a:t>
            </a:r>
            <a:r>
              <a:rPr lang="en-US" i="1" dirty="0" smtClean="0"/>
              <a:t>The </a:t>
            </a:r>
            <a:r>
              <a:rPr lang="en-US" i="1" dirty="0"/>
              <a:t>school </a:t>
            </a:r>
            <a:r>
              <a:rPr lang="en-US" i="1" dirty="0">
                <a:solidFill>
                  <a:srgbClr val="C00000"/>
                </a:solidFill>
              </a:rPr>
              <a:t>looks down on </a:t>
            </a:r>
            <a:r>
              <a:rPr lang="en-US" i="1" dirty="0"/>
              <a:t>such </a:t>
            </a:r>
            <a:endParaRPr lang="ru-RU" i="1" dirty="0" smtClean="0"/>
          </a:p>
          <a:p>
            <a:pPr marL="0" indent="0">
              <a:buNone/>
            </a:pPr>
            <a:r>
              <a:rPr lang="en-US" i="1" dirty="0" err="1" smtClean="0"/>
              <a:t>behaviour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797152"/>
            <a:ext cx="2880485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0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look for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to look for </a:t>
            </a:r>
            <a:r>
              <a:rPr lang="en-US" dirty="0" smtClean="0"/>
              <a:t>= to </a:t>
            </a:r>
            <a:r>
              <a:rPr lang="en-US" dirty="0"/>
              <a:t>try to </a:t>
            </a:r>
            <a:r>
              <a:rPr lang="en-US" dirty="0" smtClean="0"/>
              <a:t>find someone </a:t>
            </a:r>
            <a:r>
              <a:rPr lang="en-US" dirty="0"/>
              <a:t>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something, to </a:t>
            </a:r>
            <a:r>
              <a:rPr lang="en-US" dirty="0"/>
              <a:t>seek or search </a:t>
            </a:r>
            <a:r>
              <a:rPr lang="en-US" dirty="0" smtClean="0"/>
              <a:t>for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</a:t>
            </a:r>
            <a:r>
              <a:rPr lang="en-US" dirty="0" smtClean="0"/>
              <a:t>     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2060"/>
                </a:solidFill>
              </a:rPr>
              <a:t>искать </a:t>
            </a:r>
            <a:r>
              <a:rPr lang="ru-RU" dirty="0"/>
              <a:t>)</a:t>
            </a:r>
            <a:endParaRPr lang="ru-RU" dirty="0" smtClean="0"/>
          </a:p>
          <a:p>
            <a:pPr marL="0" indent="0">
              <a:buNone/>
            </a:pPr>
            <a:r>
              <a:rPr lang="en-US" i="1" dirty="0" smtClean="0"/>
              <a:t>e.g. Fred </a:t>
            </a:r>
            <a:r>
              <a:rPr lang="en-US" i="1" dirty="0"/>
              <a:t>spent all day </a:t>
            </a:r>
            <a:r>
              <a:rPr lang="en-US" i="1" dirty="0">
                <a:solidFill>
                  <a:srgbClr val="C00000"/>
                </a:solidFill>
              </a:rPr>
              <a:t>looking for </a:t>
            </a:r>
            <a:r>
              <a:rPr lang="en-US" i="1" dirty="0"/>
              <a:t>a job.    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police and the villagers are out in the woods, </a:t>
            </a:r>
            <a:r>
              <a:rPr lang="en-US" i="1" dirty="0">
                <a:solidFill>
                  <a:srgbClr val="C00000"/>
                </a:solidFill>
              </a:rPr>
              <a:t>looking for </a:t>
            </a:r>
            <a:r>
              <a:rPr lang="en-US" i="1" dirty="0"/>
              <a:t>the missing </a:t>
            </a:r>
            <a:r>
              <a:rPr lang="en-US" i="1" dirty="0" smtClean="0"/>
              <a:t>child.</a:t>
            </a:r>
            <a:endParaRPr lang="en-US" i="1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2. </a:t>
            </a:r>
            <a:r>
              <a:rPr lang="en-US" b="1" i="1" dirty="0" smtClean="0"/>
              <a:t>to look for </a:t>
            </a:r>
            <a:r>
              <a:rPr lang="en-US" i="1" dirty="0" smtClean="0"/>
              <a:t>=  to expect</a:t>
            </a:r>
            <a:endParaRPr lang="ru-RU" dirty="0"/>
          </a:p>
          <a:p>
            <a:pPr marL="0" indent="0">
              <a:buNone/>
            </a:pPr>
            <a:r>
              <a:rPr lang="en-US" i="1" dirty="0" smtClean="0"/>
              <a:t>                                                  (</a:t>
            </a:r>
            <a:r>
              <a:rPr lang="en-US" i="1" dirty="0" err="1" smtClean="0">
                <a:solidFill>
                  <a:srgbClr val="002060"/>
                </a:solidFill>
              </a:rPr>
              <a:t>рассчитывать</a:t>
            </a:r>
            <a:r>
              <a:rPr lang="en-US" i="1" dirty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ожидать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 </a:t>
            </a:r>
            <a:r>
              <a:rPr lang="en-US" i="1" dirty="0"/>
              <a:t>e.g. </a:t>
            </a:r>
            <a:r>
              <a:rPr lang="en-US" i="1" dirty="0" smtClean="0"/>
              <a:t>The </a:t>
            </a:r>
            <a:r>
              <a:rPr lang="en-US" i="1" dirty="0"/>
              <a:t>frost killed many oranges, and housewives can </a:t>
            </a:r>
            <a:r>
              <a:rPr lang="en-US" i="1" dirty="0">
                <a:solidFill>
                  <a:srgbClr val="C00000"/>
                </a:solidFill>
              </a:rPr>
              <a:t>look for </a:t>
            </a:r>
            <a:r>
              <a:rPr lang="en-US" i="1" dirty="0"/>
              <a:t>an increase in their price.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Bob </a:t>
            </a:r>
            <a:r>
              <a:rPr lang="en-US" i="1" dirty="0"/>
              <a:t>wouldn't go for a ride with the boys because he </a:t>
            </a:r>
            <a:r>
              <a:rPr lang="en-US" i="1" dirty="0">
                <a:solidFill>
                  <a:srgbClr val="C00000"/>
                </a:solidFill>
              </a:rPr>
              <a:t>was looking for </a:t>
            </a:r>
            <a:r>
              <a:rPr lang="en-US" i="1" dirty="0"/>
              <a:t>a phone call from Julia</a:t>
            </a:r>
            <a:r>
              <a:rPr lang="en-US" i="1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7"/>
            <a:ext cx="2121024" cy="252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4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                              look </a:t>
            </a:r>
            <a:r>
              <a:rPr lang="en-US" b="1" dirty="0">
                <a:solidFill>
                  <a:srgbClr val="002060"/>
                </a:solidFill>
              </a:rPr>
              <a:t>forward to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21942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dirty="0" smtClean="0"/>
              <a:t>to look forward to </a:t>
            </a:r>
            <a:r>
              <a:rPr lang="en-US" sz="2800" dirty="0" smtClean="0"/>
              <a:t>= </a:t>
            </a:r>
            <a:r>
              <a:rPr lang="en-US" sz="2800" dirty="0"/>
              <a:t>to be excited and happy about something good that is going to </a:t>
            </a:r>
            <a:r>
              <a:rPr lang="en-US" sz="2800" dirty="0" smtClean="0"/>
              <a:t>happen, to </a:t>
            </a:r>
            <a:r>
              <a:rPr lang="en-US" sz="2800" dirty="0"/>
              <a:t>anticipate (with pleasure)</a:t>
            </a:r>
            <a:endParaRPr lang="ru-RU" sz="2800" dirty="0"/>
          </a:p>
          <a:p>
            <a:pPr marL="0" indent="0">
              <a:buNone/>
            </a:pPr>
            <a:r>
              <a:rPr lang="en-US" sz="2800" dirty="0" smtClean="0"/>
              <a:t>            (</a:t>
            </a:r>
            <a:r>
              <a:rPr lang="ru-RU" sz="2800" dirty="0" smtClean="0">
                <a:solidFill>
                  <a:srgbClr val="002060"/>
                </a:solidFill>
              </a:rPr>
              <a:t>предвкушать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ru-RU" sz="2800" dirty="0">
                <a:solidFill>
                  <a:srgbClr val="002060"/>
                </a:solidFill>
              </a:rPr>
              <a:t>с нетерпением </a:t>
            </a:r>
            <a:r>
              <a:rPr lang="ru-RU" sz="2800" dirty="0" smtClean="0">
                <a:solidFill>
                  <a:srgbClr val="002060"/>
                </a:solidFill>
              </a:rPr>
              <a:t>ждать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)    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/>
              <a:t>   e.g. Jim </a:t>
            </a:r>
            <a:r>
              <a:rPr lang="en-US" sz="2800" i="1" dirty="0">
                <a:solidFill>
                  <a:srgbClr val="C00000"/>
                </a:solidFill>
              </a:rPr>
              <a:t>looked forward to </a:t>
            </a:r>
            <a:r>
              <a:rPr lang="en-US" sz="2800" i="1" dirty="0" smtClean="0"/>
              <a:t>the </a:t>
            </a:r>
            <a:r>
              <a:rPr lang="en-US" sz="2800" i="1" dirty="0"/>
              <a:t>day 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when </a:t>
            </a:r>
            <a:r>
              <a:rPr lang="en-US" sz="2800" i="1" dirty="0"/>
              <a:t>he could retire. </a:t>
            </a:r>
          </a:p>
          <a:p>
            <a:pPr marL="0" indent="0">
              <a:buNone/>
            </a:pPr>
            <a:r>
              <a:rPr lang="en-US" sz="2800" i="1" dirty="0" smtClean="0"/>
              <a:t>I'm </a:t>
            </a:r>
            <a:r>
              <a:rPr lang="en-US" sz="2800" i="1" dirty="0">
                <a:solidFill>
                  <a:srgbClr val="C00000"/>
                </a:solidFill>
              </a:rPr>
              <a:t>looking forward to </a:t>
            </a:r>
            <a:r>
              <a:rPr lang="en-US" sz="2800" i="1" dirty="0"/>
              <a:t>their visit.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26" y="4585951"/>
            <a:ext cx="2627712" cy="214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ih.constantcontact.com/fs121/1102063729804/img/11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3" y="116632"/>
            <a:ext cx="2675682" cy="1515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look in (on </a:t>
            </a:r>
            <a:r>
              <a:rPr lang="en-US" b="1" dirty="0" err="1">
                <a:solidFill>
                  <a:srgbClr val="002060"/>
                </a:solidFill>
              </a:rPr>
              <a:t>sb</a:t>
            </a:r>
            <a:r>
              <a:rPr lang="en-US" b="1" dirty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to look in (on </a:t>
            </a:r>
            <a:r>
              <a:rPr lang="en-US" b="1" dirty="0" err="1" smtClean="0"/>
              <a:t>smb</a:t>
            </a:r>
            <a:r>
              <a:rPr lang="en-US" b="1" dirty="0" smtClean="0"/>
              <a:t>) </a:t>
            </a:r>
            <a:r>
              <a:rPr lang="en-US" dirty="0" smtClean="0"/>
              <a:t>= to </a:t>
            </a:r>
            <a:r>
              <a:rPr lang="en-US" dirty="0"/>
              <a:t>pay a short visit </a:t>
            </a:r>
            <a:r>
              <a:rPr lang="en-US" dirty="0" smtClean="0"/>
              <a:t>to </a:t>
            </a:r>
            <a:r>
              <a:rPr lang="en-US" dirty="0" err="1" smtClean="0"/>
              <a:t>smb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(</a:t>
            </a:r>
            <a:r>
              <a:rPr lang="ru-RU" dirty="0" smtClean="0">
                <a:solidFill>
                  <a:srgbClr val="002060"/>
                </a:solidFill>
              </a:rPr>
              <a:t>заглянуть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в гости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i="1" dirty="0" smtClean="0"/>
              <a:t>e.g. I </a:t>
            </a:r>
            <a:r>
              <a:rPr lang="en-US" i="1" dirty="0"/>
              <a:t>I'll </a:t>
            </a:r>
            <a:r>
              <a:rPr lang="en-US" i="1" dirty="0">
                <a:solidFill>
                  <a:srgbClr val="C00000"/>
                </a:solidFill>
              </a:rPr>
              <a:t>look in on </a:t>
            </a:r>
            <a:r>
              <a:rPr lang="en-US" i="1" dirty="0"/>
              <a:t>Francesca when I'm in Rome.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I </a:t>
            </a:r>
            <a:r>
              <a:rPr lang="en-US" i="1" dirty="0"/>
              <a:t>thought I'd look </a:t>
            </a:r>
            <a:r>
              <a:rPr lang="en-US" i="1" dirty="0">
                <a:solidFill>
                  <a:srgbClr val="C00000"/>
                </a:solidFill>
              </a:rPr>
              <a:t>in on </a:t>
            </a:r>
            <a:r>
              <a:rPr lang="en-US" i="1" dirty="0"/>
              <a:t>you while I was passing.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22" y="4509120"/>
            <a:ext cx="327817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2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rgbClr val="CCFFFF"/>
      </a:lt1>
      <a:dk2>
        <a:srgbClr val="323232"/>
      </a:dk2>
      <a:lt2>
        <a:srgbClr val="E3DED1"/>
      </a:lt2>
      <a:accent1>
        <a:srgbClr val="F07F09"/>
      </a:accent1>
      <a:accent2>
        <a:srgbClr val="E59CA4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2500</Words>
  <Application>Microsoft Office PowerPoint</Application>
  <PresentationFormat>Экран (4:3)</PresentationFormat>
  <Paragraphs>371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Phrasal Verb LOOK</vt:lpstr>
      <vt:lpstr>look after</vt:lpstr>
      <vt:lpstr>look about/around</vt:lpstr>
      <vt:lpstr>look at</vt:lpstr>
      <vt:lpstr>look back</vt:lpstr>
      <vt:lpstr>look down on</vt:lpstr>
      <vt:lpstr>look for</vt:lpstr>
      <vt:lpstr>                              look forward to</vt:lpstr>
      <vt:lpstr>look in (on sb)</vt:lpstr>
      <vt:lpstr>look into</vt:lpstr>
      <vt:lpstr>look on</vt:lpstr>
      <vt:lpstr>look out</vt:lpstr>
      <vt:lpstr>look over</vt:lpstr>
      <vt:lpstr>look through</vt:lpstr>
      <vt:lpstr>look up</vt:lpstr>
      <vt:lpstr>Match the  phrasal verb in column A with their meanings in column B</vt:lpstr>
      <vt:lpstr>Презентация PowerPoint</vt:lpstr>
      <vt:lpstr>Fill in the gaps with the necessary preposition or adverb.</vt:lpstr>
      <vt:lpstr>Match the two halves of each dialogue. </vt:lpstr>
      <vt:lpstr>Replace the underlined words in these sentences with the correct form of  one of the phrasal verbs (One is extra):  look over      look on       look into       look through     look up     look out </vt:lpstr>
      <vt:lpstr>Replace the underlined words in these sentences with the correct form of  one of the phrasal verbs (One is extra):  look over       look on    look out     look up on     look after </vt:lpstr>
      <vt:lpstr>Complete these sentences using the correct form of the phrasal verbs in each space</vt:lpstr>
      <vt:lpstr>Литература</vt:lpstr>
      <vt:lpstr>Phrasal Verb LOOK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of Being Successful</dc:title>
  <dc:creator>Захарьина</dc:creator>
  <cp:lastModifiedBy>Захарьина </cp:lastModifiedBy>
  <cp:revision>117</cp:revision>
  <dcterms:created xsi:type="dcterms:W3CDTF">2014-02-17T17:05:27Z</dcterms:created>
  <dcterms:modified xsi:type="dcterms:W3CDTF">2016-04-16T19:21:06Z</dcterms:modified>
</cp:coreProperties>
</file>