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69" r:id="rId3"/>
    <p:sldId id="256" r:id="rId4"/>
    <p:sldId id="258" r:id="rId5"/>
    <p:sldId id="260" r:id="rId6"/>
    <p:sldId id="261" r:id="rId7"/>
    <p:sldId id="266" r:id="rId8"/>
    <p:sldId id="264" r:id="rId9"/>
    <p:sldId id="270" r:id="rId10"/>
    <p:sldId id="273" r:id="rId11"/>
    <p:sldId id="271" r:id="rId12"/>
    <p:sldId id="262" r:id="rId13"/>
    <p:sldId id="263" r:id="rId14"/>
    <p:sldId id="267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829F16-5C60-46A2-A43A-F884C7B07F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9A31E6-080A-4506-B3AB-BB623B3B0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75009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1.Пр…шла </a:t>
            </a:r>
            <a:r>
              <a:rPr lang="ru-RU" sz="3600" b="1" dirty="0" err="1" smtClean="0"/>
              <a:t>з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лотая</a:t>
            </a:r>
            <a:r>
              <a:rPr lang="ru-RU" sz="3600" b="1" dirty="0" smtClean="0"/>
              <a:t> осень. </a:t>
            </a:r>
          </a:p>
          <a:p>
            <a:r>
              <a:rPr lang="ru-RU" sz="3600" b="1" dirty="0" smtClean="0"/>
              <a:t>2. Ра…</a:t>
            </a:r>
            <a:r>
              <a:rPr lang="ru-RU" sz="3600" b="1" dirty="0" err="1" smtClean="0"/>
              <a:t>гораются</a:t>
            </a:r>
            <a:r>
              <a:rPr lang="ru-RU" sz="3600" b="1" dirty="0" smtClean="0"/>
              <a:t>  к…</a:t>
            </a:r>
            <a:r>
              <a:rPr lang="ru-RU" sz="3600" b="1" dirty="0" err="1" smtClean="0"/>
              <a:t>стры</a:t>
            </a:r>
            <a:r>
              <a:rPr lang="ru-RU" sz="3600" b="1" dirty="0" smtClean="0"/>
              <a:t> листопада. 3. Березы и клены осень </a:t>
            </a:r>
            <a:r>
              <a:rPr lang="ru-RU" sz="3600" b="1" dirty="0" err="1" smtClean="0"/>
              <a:t>ра</a:t>
            </a:r>
            <a:r>
              <a:rPr lang="ru-RU" sz="3600" b="1" dirty="0" smtClean="0"/>
              <a:t>…красила в ж…</a:t>
            </a:r>
            <a:r>
              <a:rPr lang="ru-RU" sz="3600" b="1" dirty="0" err="1" smtClean="0"/>
              <a:t>лтый</a:t>
            </a:r>
            <a:r>
              <a:rPr lang="ru-RU" sz="3600" b="1" dirty="0" smtClean="0"/>
              <a:t> цвет, а листья осинок по…</a:t>
            </a:r>
            <a:r>
              <a:rPr lang="ru-RU" sz="3600" b="1" dirty="0" err="1" smtClean="0"/>
              <a:t>друмянила</a:t>
            </a:r>
            <a:r>
              <a:rPr lang="ru-RU" sz="3600" b="1" dirty="0" smtClean="0"/>
              <a:t>. 4. Как хорош лес в осеннем  уборе!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9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Алгоритм написания приставок </a:t>
            </a:r>
            <a:r>
              <a:rPr lang="ru-RU" sz="3600" b="1" i="1" dirty="0" smtClean="0"/>
              <a:t>пре-</a:t>
            </a:r>
            <a:r>
              <a:rPr lang="ru-RU" sz="3600" b="1" dirty="0" smtClean="0"/>
              <a:t> и </a:t>
            </a:r>
            <a:r>
              <a:rPr lang="ru-RU" sz="3600" b="1" i="1" dirty="0" smtClean="0"/>
              <a:t>при- 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500174"/>
            <a:ext cx="3785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1. Читаем слово.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143116"/>
            <a:ext cx="5415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2. Выделяем приставку.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714620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3.Определяем значение приставки.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3643314"/>
            <a:ext cx="2316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Приближение</a:t>
            </a:r>
          </a:p>
          <a:p>
            <a:r>
              <a:rPr lang="ru-RU" dirty="0" smtClean="0"/>
              <a:t>Присоединение</a:t>
            </a:r>
          </a:p>
          <a:p>
            <a:r>
              <a:rPr lang="ru-RU" dirty="0" smtClean="0"/>
              <a:t>Близость к объекту</a:t>
            </a:r>
          </a:p>
          <a:p>
            <a:r>
              <a:rPr lang="ru-RU" dirty="0" smtClean="0"/>
              <a:t>Неполное действие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3714752"/>
            <a:ext cx="301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Близка к слову </a:t>
            </a:r>
            <a:r>
              <a:rPr lang="ru-RU" i="1" dirty="0" smtClean="0"/>
              <a:t>очень</a:t>
            </a:r>
          </a:p>
          <a:p>
            <a:r>
              <a:rPr lang="ru-RU" dirty="0" smtClean="0"/>
              <a:t>Близка к приставке </a:t>
            </a:r>
            <a:r>
              <a:rPr lang="ru-RU" i="1" dirty="0" smtClean="0"/>
              <a:t>пере-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928926" y="3214686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2066" y="321468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2357422" y="457200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7356" y="5643578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Пре-</a:t>
            </a:r>
            <a:endParaRPr lang="ru-RU" sz="3600" b="1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28794" y="5572140"/>
            <a:ext cx="128588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036083" y="575073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>
            <a:off x="5929322" y="4786322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86380" y="5572140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При-</a:t>
            </a:r>
            <a:endParaRPr lang="ru-RU" sz="3600" b="1" i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57818" y="5572140"/>
            <a:ext cx="128588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465901" y="574994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3" grpId="0" animBg="1"/>
      <p:bldP spid="14" grpId="0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42852"/>
          <a:ext cx="60960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 с приставкой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0" baseline="0" dirty="0" smtClean="0"/>
                        <a:t>при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 с приставкой</a:t>
                      </a:r>
                      <a:r>
                        <a:rPr lang="ru-RU" baseline="0" dirty="0" smtClean="0"/>
                        <a:t> пре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Прицепить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Преинтересный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прибегать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преломить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приседать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преувеличить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приколоть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пренеприятный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прийти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претерпевать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прибрежный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прибежать</a:t>
                      </a:r>
                    </a:p>
                    <a:p>
                      <a:r>
                        <a:rPr lang="ru-RU" dirty="0" smtClean="0"/>
                        <a:t>приползти</a:t>
                      </a:r>
                    </a:p>
                    <a:p>
                      <a:r>
                        <a:rPr lang="ru-RU" dirty="0" smtClean="0"/>
                        <a:t>прикасаться</a:t>
                      </a:r>
                    </a:p>
                    <a:p>
                      <a:r>
                        <a:rPr lang="ru-RU" dirty="0" smtClean="0"/>
                        <a:t>приклеить</a:t>
                      </a:r>
                    </a:p>
                    <a:p>
                      <a:r>
                        <a:rPr lang="ru-RU" dirty="0" smtClean="0"/>
                        <a:t>пригореть</a:t>
                      </a:r>
                    </a:p>
                    <a:p>
                      <a:r>
                        <a:rPr lang="ru-RU" dirty="0" smtClean="0"/>
                        <a:t>придорожный</a:t>
                      </a:r>
                    </a:p>
                    <a:p>
                      <a:r>
                        <a:rPr lang="ru-RU" dirty="0" smtClean="0"/>
                        <a:t>приморский</a:t>
                      </a:r>
                    </a:p>
                    <a:p>
                      <a:r>
                        <a:rPr lang="ru-RU" dirty="0" smtClean="0"/>
                        <a:t>приобрести</a:t>
                      </a:r>
                    </a:p>
                    <a:p>
                      <a:r>
                        <a:rPr lang="ru-RU" dirty="0" smtClean="0"/>
                        <a:t>приехать</a:t>
                      </a:r>
                    </a:p>
                    <a:p>
                      <a:r>
                        <a:rPr lang="ru-RU" dirty="0" smtClean="0"/>
                        <a:t>приковылять</a:t>
                      </a:r>
                    </a:p>
                    <a:p>
                      <a:r>
                        <a:rPr lang="ru-RU" dirty="0" smtClean="0"/>
                        <a:t>прилагать(усилия)</a:t>
                      </a:r>
                    </a:p>
                    <a:p>
                      <a:r>
                        <a:rPr lang="ru-RU" dirty="0" smtClean="0"/>
                        <a:t>притащиться</a:t>
                      </a:r>
                    </a:p>
                    <a:p>
                      <a:r>
                        <a:rPr lang="ru-RU" dirty="0" smtClean="0"/>
                        <a:t>прибирать (в комнате)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ПРИЙТИ</a:t>
            </a:r>
            <a:r>
              <a:rPr lang="ru-RU" sz="4800" dirty="0" smtClean="0"/>
              <a:t> – достигнуть чего-нибудь, явиться куда-нибудь.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3500438"/>
            <a:ext cx="55721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Прийти домой,</a:t>
            </a:r>
          </a:p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       прийти в гости,</a:t>
            </a:r>
          </a:p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прийти на помощь,</a:t>
            </a:r>
          </a:p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прийти в себя,</a:t>
            </a:r>
          </a:p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прийти в чувство</a:t>
            </a:r>
            <a:r>
              <a:rPr lang="ru-RU" sz="2000" i="1" dirty="0" smtClean="0"/>
              <a:t>.    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428604"/>
            <a:ext cx="5643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Замените словосочетание одним словом, используя приставки </a:t>
            </a:r>
            <a:r>
              <a:rPr lang="ru-RU" sz="3600" i="1" dirty="0" smtClean="0"/>
              <a:t>пре- и при-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3214686"/>
            <a:ext cx="64294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Край при море; очень старый; присоединить с помощью веревки; сесть на краешек стула; присоединить с помощью клея; приблизиться на коне; слегка открыть дверь.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1643050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Приморский край     Престарый Привязать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Присесть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Приклеить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Прискакать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Приоткрыть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42852"/>
            <a:ext cx="7215238" cy="1754326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ДОМАШНЕЕ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2214554"/>
            <a:ext cx="6286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Подготовьте устный монологический ответ стр. 69.</a:t>
            </a:r>
          </a:p>
          <a:p>
            <a:pPr marL="342900" indent="-342900">
              <a:buAutoNum type="arabicPeriod"/>
            </a:pPr>
            <a:endParaRPr lang="ru-RU" sz="2800" b="1" dirty="0" smtClean="0"/>
          </a:p>
          <a:p>
            <a:pPr marL="342900" indent="-342900">
              <a:buAutoNum type="arabicPeriod"/>
            </a:pPr>
            <a:r>
              <a:rPr lang="ru-RU" sz="2800" b="1" dirty="0" smtClean="0"/>
              <a:t>Выполните письменно упражнение 154 или выпишите 6 предложений из текстов художественной литературы на каждый пункт правила.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500042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Слова с безударными гласными в корне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Слова с приставками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1643050"/>
            <a:ext cx="24416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ЗОЛОТАЯ</a:t>
            </a:r>
            <a:endParaRPr lang="ru-RU" sz="3200" b="1" dirty="0"/>
          </a:p>
        </p:txBody>
      </p:sp>
      <p:sp>
        <p:nvSpPr>
          <p:cNvPr id="7" name="Полилиния 6"/>
          <p:cNvSpPr/>
          <p:nvPr/>
        </p:nvSpPr>
        <p:spPr>
          <a:xfrm>
            <a:off x="1643042" y="1857364"/>
            <a:ext cx="1571636" cy="428628"/>
          </a:xfrm>
          <a:custGeom>
            <a:avLst/>
            <a:gdLst>
              <a:gd name="connsiteX0" fmla="*/ 0 w 914400"/>
              <a:gd name="connsiteY0" fmla="*/ 288878 h 288878"/>
              <a:gd name="connsiteX1" fmla="*/ 491319 w 914400"/>
              <a:gd name="connsiteY1" fmla="*/ 2275 h 288878"/>
              <a:gd name="connsiteX2" fmla="*/ 914400 w 914400"/>
              <a:gd name="connsiteY2" fmla="*/ 275231 h 288878"/>
              <a:gd name="connsiteX3" fmla="*/ 914400 w 914400"/>
              <a:gd name="connsiteY3" fmla="*/ 275231 h 288878"/>
              <a:gd name="connsiteX4" fmla="*/ 914400 w 914400"/>
              <a:gd name="connsiteY4" fmla="*/ 261583 h 2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88878">
                <a:moveTo>
                  <a:pt x="0" y="288878"/>
                </a:moveTo>
                <a:cubicBezTo>
                  <a:pt x="169459" y="146714"/>
                  <a:pt x="338919" y="4550"/>
                  <a:pt x="491319" y="2275"/>
                </a:cubicBezTo>
                <a:cubicBezTo>
                  <a:pt x="643719" y="0"/>
                  <a:pt x="914400" y="275231"/>
                  <a:pt x="914400" y="275231"/>
                </a:cubicBezTo>
                <a:lnTo>
                  <a:pt x="914400" y="275231"/>
                </a:lnTo>
                <a:lnTo>
                  <a:pt x="914400" y="261583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00232" y="2643182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1604" y="3000372"/>
            <a:ext cx="22685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КОСТРЫ</a:t>
            </a:r>
            <a:endParaRPr lang="ru-RU" sz="32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071670" y="4000504"/>
            <a:ext cx="214314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1643042" y="3143248"/>
            <a:ext cx="1571636" cy="428628"/>
          </a:xfrm>
          <a:custGeom>
            <a:avLst/>
            <a:gdLst>
              <a:gd name="connsiteX0" fmla="*/ 0 w 914400"/>
              <a:gd name="connsiteY0" fmla="*/ 288878 h 288878"/>
              <a:gd name="connsiteX1" fmla="*/ 491319 w 914400"/>
              <a:gd name="connsiteY1" fmla="*/ 2275 h 288878"/>
              <a:gd name="connsiteX2" fmla="*/ 914400 w 914400"/>
              <a:gd name="connsiteY2" fmla="*/ 275231 h 288878"/>
              <a:gd name="connsiteX3" fmla="*/ 914400 w 914400"/>
              <a:gd name="connsiteY3" fmla="*/ 275231 h 288878"/>
              <a:gd name="connsiteX4" fmla="*/ 914400 w 914400"/>
              <a:gd name="connsiteY4" fmla="*/ 261583 h 2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88878">
                <a:moveTo>
                  <a:pt x="0" y="288878"/>
                </a:moveTo>
                <a:cubicBezTo>
                  <a:pt x="169459" y="146714"/>
                  <a:pt x="338919" y="4550"/>
                  <a:pt x="491319" y="2275"/>
                </a:cubicBezTo>
                <a:cubicBezTo>
                  <a:pt x="643719" y="0"/>
                  <a:pt x="914400" y="275231"/>
                  <a:pt x="914400" y="275231"/>
                </a:cubicBezTo>
                <a:lnTo>
                  <a:pt x="914400" y="275231"/>
                </a:lnTo>
                <a:lnTo>
                  <a:pt x="914400" y="261583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71604" y="5000636"/>
            <a:ext cx="24400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ЖЁЛТЫЙ</a:t>
            </a:r>
            <a:endParaRPr lang="ru-RU" sz="32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43108" y="6072206"/>
            <a:ext cx="214314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1643042" y="5214950"/>
            <a:ext cx="1357322" cy="357190"/>
          </a:xfrm>
          <a:custGeom>
            <a:avLst/>
            <a:gdLst>
              <a:gd name="connsiteX0" fmla="*/ 0 w 914400"/>
              <a:gd name="connsiteY0" fmla="*/ 288878 h 288878"/>
              <a:gd name="connsiteX1" fmla="*/ 491319 w 914400"/>
              <a:gd name="connsiteY1" fmla="*/ 2275 h 288878"/>
              <a:gd name="connsiteX2" fmla="*/ 914400 w 914400"/>
              <a:gd name="connsiteY2" fmla="*/ 275231 h 288878"/>
              <a:gd name="connsiteX3" fmla="*/ 914400 w 914400"/>
              <a:gd name="connsiteY3" fmla="*/ 275231 h 288878"/>
              <a:gd name="connsiteX4" fmla="*/ 914400 w 914400"/>
              <a:gd name="connsiteY4" fmla="*/ 261583 h 2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88878">
                <a:moveTo>
                  <a:pt x="0" y="288878"/>
                </a:moveTo>
                <a:cubicBezTo>
                  <a:pt x="169459" y="146714"/>
                  <a:pt x="338919" y="4550"/>
                  <a:pt x="491319" y="2275"/>
                </a:cubicBezTo>
                <a:cubicBezTo>
                  <a:pt x="643719" y="0"/>
                  <a:pt x="914400" y="275231"/>
                  <a:pt x="914400" y="275231"/>
                </a:cubicBezTo>
                <a:lnTo>
                  <a:pt x="914400" y="275231"/>
                </a:lnTo>
                <a:lnTo>
                  <a:pt x="914400" y="261583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214942" y="1643050"/>
            <a:ext cx="24481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ПР…ШЛА</a:t>
            </a:r>
            <a:endParaRPr lang="ru-RU" sz="3200" b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000760" y="2643182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57752" y="3000372"/>
            <a:ext cx="37769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РАЗГОРАЮТСЯ</a:t>
            </a:r>
            <a:endParaRPr lang="ru-RU" sz="32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572132" y="4000504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357818" y="2071678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000628" y="3500438"/>
            <a:ext cx="85725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929190" y="4500570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714876" y="5572140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6179355" y="2178835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537207" y="5678503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751521" y="3606801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5751521" y="4606933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57752" y="4071942"/>
            <a:ext cx="34211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РАСКРАСИЛА</a:t>
            </a:r>
            <a:endParaRPr lang="ru-RU" sz="3200" b="1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5643570" y="5072074"/>
            <a:ext cx="21431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72000" y="5143512"/>
            <a:ext cx="39485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ПОДРУМЯНИЛА</a:t>
            </a:r>
            <a:endParaRPr lang="ru-RU" sz="3200" b="1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5357818" y="6143644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0" grpId="0"/>
      <p:bldP spid="15" grpId="0" animBg="1"/>
      <p:bldP spid="16" grpId="0"/>
      <p:bldP spid="18" grpId="0" animBg="1"/>
      <p:bldP spid="19" grpId="0"/>
      <p:bldP spid="26" grpId="0"/>
      <p:bldP spid="46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1500174"/>
            <a:ext cx="595590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ГЛАСНЫЕ В ПРИСТАВКАХ </a:t>
            </a:r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ПРЕ-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</a:t>
            </a:r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857232"/>
            <a:ext cx="6072230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ПРИСТАВКА </a:t>
            </a:r>
            <a:r>
              <a:rPr lang="ru-RU" sz="2400" dirty="0" smtClean="0"/>
              <a:t>– это значимая часть слова, которая находится перед корнем или перед другой приставкой и служит для образования слов.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3000372"/>
            <a:ext cx="321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Гласные и согласные в приставках, кроме приставок на </a:t>
            </a:r>
            <a:r>
              <a:rPr lang="ru-RU" i="1" dirty="0" smtClean="0"/>
              <a:t>З, С</a:t>
            </a:r>
            <a:r>
              <a:rPr lang="ru-RU" dirty="0" smtClean="0"/>
              <a:t>  (</a:t>
            </a:r>
            <a:r>
              <a:rPr lang="ru-RU" i="1" dirty="0" smtClean="0"/>
              <a:t>традиционные приставки)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307181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Буквы </a:t>
            </a:r>
            <a:r>
              <a:rPr lang="ru-RU" i="1" dirty="0" smtClean="0"/>
              <a:t>З,С</a:t>
            </a:r>
            <a:r>
              <a:rPr lang="ru-RU" dirty="0" smtClean="0"/>
              <a:t> на конце приставок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500043"/>
          <a:ext cx="7286676" cy="364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728668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 с приставкой </a:t>
                      </a:r>
                      <a:r>
                        <a:rPr lang="ru-RU" i="1" dirty="0" smtClean="0"/>
                        <a:t>при-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приставки в этих словах</a:t>
                      </a:r>
                      <a:endParaRPr lang="ru-RU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ru-RU" dirty="0" smtClean="0"/>
                        <a:t>1.Пришить</a:t>
                      </a:r>
                    </a:p>
                    <a:p>
                      <a:r>
                        <a:rPr lang="ru-RU" dirty="0" smtClean="0"/>
                        <a:t>   Привязать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ru-RU" dirty="0" smtClean="0"/>
                        <a:t>2.Прибежать</a:t>
                      </a:r>
                    </a:p>
                    <a:p>
                      <a:r>
                        <a:rPr lang="ru-RU" dirty="0" smtClean="0"/>
                        <a:t>   Приехать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ru-RU" dirty="0" smtClean="0"/>
                        <a:t>3. Пришкольный</a:t>
                      </a:r>
                    </a:p>
                    <a:p>
                      <a:r>
                        <a:rPr lang="ru-RU" dirty="0" smtClean="0"/>
                        <a:t>    Привокзальный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r>
                        <a:rPr lang="ru-RU" dirty="0" smtClean="0"/>
                        <a:t>4.Приоткрыть</a:t>
                      </a:r>
                    </a:p>
                    <a:p>
                      <a:r>
                        <a:rPr lang="ru-RU" dirty="0" smtClean="0"/>
                        <a:t>   Привстать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Блок-схема: решение 3"/>
          <p:cNvSpPr/>
          <p:nvPr/>
        </p:nvSpPr>
        <p:spPr>
          <a:xfrm>
            <a:off x="1285852" y="4429132"/>
            <a:ext cx="3143272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близость  к объекту</a:t>
            </a:r>
            <a:endParaRPr lang="ru-RU" dirty="0"/>
          </a:p>
        </p:txBody>
      </p:sp>
      <p:sp>
        <p:nvSpPr>
          <p:cNvPr id="5" name="Блок-схема: решение 4"/>
          <p:cNvSpPr/>
          <p:nvPr/>
        </p:nvSpPr>
        <p:spPr>
          <a:xfrm>
            <a:off x="5072066" y="4500570"/>
            <a:ext cx="3571900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приближение</a:t>
            </a:r>
            <a:endParaRPr lang="ru-RU" dirty="0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500034" y="5429264"/>
            <a:ext cx="2928958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неполное действие</a:t>
            </a:r>
            <a:endParaRPr lang="ru-RU" dirty="0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857620" y="5429264"/>
            <a:ext cx="3857652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присоединение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1357298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присоединение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2143116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приближение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2857496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близость к объекту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28" y="3571876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неполное действие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714356"/>
          <a:ext cx="6096000" cy="260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67628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 с приставкой </a:t>
                      </a:r>
                      <a:r>
                        <a:rPr lang="ru-RU" i="1" dirty="0" smtClean="0"/>
                        <a:t>пре-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приставки в этих словах</a:t>
                      </a:r>
                      <a:endParaRPr lang="ru-RU" dirty="0"/>
                    </a:p>
                  </a:txBody>
                  <a:tcPr/>
                </a:tc>
              </a:tr>
              <a:tr h="867628">
                <a:tc>
                  <a:txBody>
                    <a:bodyPr/>
                    <a:lstStyle/>
                    <a:p>
                      <a:r>
                        <a:rPr lang="ru-RU" dirty="0" smtClean="0"/>
                        <a:t>1.Преумный</a:t>
                      </a:r>
                    </a:p>
                    <a:p>
                      <a:r>
                        <a:rPr lang="ru-RU" dirty="0" smtClean="0"/>
                        <a:t>   Прекрасивый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7628">
                <a:tc>
                  <a:txBody>
                    <a:bodyPr/>
                    <a:lstStyle/>
                    <a:p>
                      <a:r>
                        <a:rPr lang="ru-RU" dirty="0" smtClean="0"/>
                        <a:t>2.Прервать</a:t>
                      </a:r>
                    </a:p>
                    <a:p>
                      <a:r>
                        <a:rPr lang="ru-RU" dirty="0" smtClean="0"/>
                        <a:t>   Преградить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Блок-схема: решение 2"/>
          <p:cNvSpPr/>
          <p:nvPr/>
        </p:nvSpPr>
        <p:spPr>
          <a:xfrm>
            <a:off x="357158" y="4786322"/>
            <a:ext cx="4929222" cy="14287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близка по значению к слову </a:t>
            </a:r>
            <a:r>
              <a:rPr lang="ru-RU" i="1" dirty="0" smtClean="0"/>
              <a:t>очень</a:t>
            </a:r>
            <a:endParaRPr lang="ru-RU" dirty="0"/>
          </a:p>
        </p:txBody>
      </p:sp>
      <p:sp>
        <p:nvSpPr>
          <p:cNvPr id="5" name="Блок-схема: решение 4"/>
          <p:cNvSpPr/>
          <p:nvPr/>
        </p:nvSpPr>
        <p:spPr>
          <a:xfrm>
            <a:off x="3786182" y="3643314"/>
            <a:ext cx="4643470" cy="14287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близка по значению к приставке </a:t>
            </a:r>
            <a:r>
              <a:rPr lang="ru-RU" i="1" dirty="0" smtClean="0"/>
              <a:t>пере-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178592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близка по значению к слову </a:t>
            </a:r>
            <a:r>
              <a:rPr lang="ru-RU" i="1" dirty="0" smtClean="0"/>
              <a:t>очень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257174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близка по значению к приставке </a:t>
            </a:r>
            <a:r>
              <a:rPr lang="ru-RU" i="1" dirty="0" smtClean="0"/>
              <a:t>пере-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736"/>
            <a:ext cx="8715404" cy="40417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приставка обозначает присоединение, приближение,</a:t>
            </a:r>
          </a:p>
          <a:p>
            <a:r>
              <a:rPr lang="ru-RU" sz="2800" dirty="0" smtClean="0"/>
              <a:t> близость к объекту или неполное действие,</a:t>
            </a:r>
          </a:p>
          <a:p>
            <a:r>
              <a:rPr lang="ru-RU" sz="2800" dirty="0" smtClean="0"/>
              <a:t> то в ней пишется буква И (это приставка при-)</a:t>
            </a:r>
          </a:p>
          <a:p>
            <a:endParaRPr lang="ru-RU" sz="2800" dirty="0" smtClean="0"/>
          </a:p>
          <a:p>
            <a:r>
              <a:rPr lang="ru-RU" sz="2800" dirty="0" smtClean="0"/>
              <a:t>Если приставка близка по значению к слову </a:t>
            </a:r>
            <a:r>
              <a:rPr lang="ru-RU" sz="2800" i="1" dirty="0" smtClean="0"/>
              <a:t>очень </a:t>
            </a:r>
            <a:r>
              <a:rPr lang="ru-RU" sz="2800" dirty="0" smtClean="0"/>
              <a:t>или к приставке </a:t>
            </a:r>
          </a:p>
          <a:p>
            <a:r>
              <a:rPr lang="ru-RU" sz="2800" i="1" dirty="0" smtClean="0"/>
              <a:t>Пере-</a:t>
            </a:r>
            <a:r>
              <a:rPr lang="ru-RU" sz="2800" dirty="0" smtClean="0"/>
              <a:t>, то в ней пишется буква Е (это приставка пре-)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9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Алгоритм написания приставок </a:t>
            </a:r>
            <a:r>
              <a:rPr lang="ru-RU" sz="3600" b="1" i="1" dirty="0" smtClean="0"/>
              <a:t>пре-</a:t>
            </a:r>
            <a:r>
              <a:rPr lang="ru-RU" sz="3600" b="1" dirty="0" smtClean="0"/>
              <a:t> и </a:t>
            </a:r>
            <a:r>
              <a:rPr lang="ru-RU" sz="3600" b="1" i="1" dirty="0" smtClean="0"/>
              <a:t>при- 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500174"/>
            <a:ext cx="3785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1. Читаем слово.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143116"/>
            <a:ext cx="5415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2. Выделяем приставку.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714620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3.Определяем значение приставки.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3643314"/>
            <a:ext cx="2316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Приближение</a:t>
            </a:r>
          </a:p>
          <a:p>
            <a:r>
              <a:rPr lang="ru-RU" dirty="0" smtClean="0"/>
              <a:t>Присоединение</a:t>
            </a:r>
          </a:p>
          <a:p>
            <a:r>
              <a:rPr lang="ru-RU" dirty="0" smtClean="0"/>
              <a:t>Близость к объекту</a:t>
            </a:r>
          </a:p>
          <a:p>
            <a:r>
              <a:rPr lang="ru-RU" dirty="0" smtClean="0"/>
              <a:t>Неполное действие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3714752"/>
            <a:ext cx="301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Близка к слову </a:t>
            </a:r>
            <a:r>
              <a:rPr lang="ru-RU" i="1" dirty="0" smtClean="0"/>
              <a:t>очень</a:t>
            </a:r>
          </a:p>
          <a:p>
            <a:r>
              <a:rPr lang="ru-RU" dirty="0" smtClean="0"/>
              <a:t>Близка к приставке </a:t>
            </a:r>
            <a:r>
              <a:rPr lang="ru-RU" i="1" dirty="0" smtClean="0"/>
              <a:t>пере-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928926" y="3214686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2066" y="321468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2357422" y="457200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7356" y="5643578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Пре-</a:t>
            </a:r>
            <a:endParaRPr lang="ru-RU" sz="3600" b="1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28794" y="5572140"/>
            <a:ext cx="128588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036083" y="5750735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>
            <a:off x="5929322" y="4786322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86380" y="5572140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При-</a:t>
            </a:r>
            <a:endParaRPr lang="ru-RU" sz="3600" b="1" i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57818" y="5572140"/>
            <a:ext cx="128588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465901" y="5749941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3" grpId="0" animBg="1"/>
      <p:bldP spid="14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500042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Слова с безударными гласными в корне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Слова с приставками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1643050"/>
            <a:ext cx="24416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ЗОЛОТАЯ</a:t>
            </a:r>
            <a:endParaRPr lang="ru-RU" sz="3200" b="1" dirty="0"/>
          </a:p>
        </p:txBody>
      </p:sp>
      <p:sp>
        <p:nvSpPr>
          <p:cNvPr id="7" name="Полилиния 6"/>
          <p:cNvSpPr/>
          <p:nvPr/>
        </p:nvSpPr>
        <p:spPr>
          <a:xfrm>
            <a:off x="1643042" y="1857364"/>
            <a:ext cx="1571636" cy="428628"/>
          </a:xfrm>
          <a:custGeom>
            <a:avLst/>
            <a:gdLst>
              <a:gd name="connsiteX0" fmla="*/ 0 w 914400"/>
              <a:gd name="connsiteY0" fmla="*/ 288878 h 288878"/>
              <a:gd name="connsiteX1" fmla="*/ 491319 w 914400"/>
              <a:gd name="connsiteY1" fmla="*/ 2275 h 288878"/>
              <a:gd name="connsiteX2" fmla="*/ 914400 w 914400"/>
              <a:gd name="connsiteY2" fmla="*/ 275231 h 288878"/>
              <a:gd name="connsiteX3" fmla="*/ 914400 w 914400"/>
              <a:gd name="connsiteY3" fmla="*/ 275231 h 288878"/>
              <a:gd name="connsiteX4" fmla="*/ 914400 w 914400"/>
              <a:gd name="connsiteY4" fmla="*/ 261583 h 2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88878">
                <a:moveTo>
                  <a:pt x="0" y="288878"/>
                </a:moveTo>
                <a:cubicBezTo>
                  <a:pt x="169459" y="146714"/>
                  <a:pt x="338919" y="4550"/>
                  <a:pt x="491319" y="2275"/>
                </a:cubicBezTo>
                <a:cubicBezTo>
                  <a:pt x="643719" y="0"/>
                  <a:pt x="914400" y="275231"/>
                  <a:pt x="914400" y="275231"/>
                </a:cubicBezTo>
                <a:lnTo>
                  <a:pt x="914400" y="275231"/>
                </a:lnTo>
                <a:lnTo>
                  <a:pt x="914400" y="261583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00232" y="2643182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1604" y="3000372"/>
            <a:ext cx="22685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КОСТРЫ</a:t>
            </a:r>
            <a:endParaRPr lang="ru-RU" sz="32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071670" y="4000504"/>
            <a:ext cx="214314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1643042" y="3143248"/>
            <a:ext cx="1571636" cy="428628"/>
          </a:xfrm>
          <a:custGeom>
            <a:avLst/>
            <a:gdLst>
              <a:gd name="connsiteX0" fmla="*/ 0 w 914400"/>
              <a:gd name="connsiteY0" fmla="*/ 288878 h 288878"/>
              <a:gd name="connsiteX1" fmla="*/ 491319 w 914400"/>
              <a:gd name="connsiteY1" fmla="*/ 2275 h 288878"/>
              <a:gd name="connsiteX2" fmla="*/ 914400 w 914400"/>
              <a:gd name="connsiteY2" fmla="*/ 275231 h 288878"/>
              <a:gd name="connsiteX3" fmla="*/ 914400 w 914400"/>
              <a:gd name="connsiteY3" fmla="*/ 275231 h 288878"/>
              <a:gd name="connsiteX4" fmla="*/ 914400 w 914400"/>
              <a:gd name="connsiteY4" fmla="*/ 261583 h 2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88878">
                <a:moveTo>
                  <a:pt x="0" y="288878"/>
                </a:moveTo>
                <a:cubicBezTo>
                  <a:pt x="169459" y="146714"/>
                  <a:pt x="338919" y="4550"/>
                  <a:pt x="491319" y="2275"/>
                </a:cubicBezTo>
                <a:cubicBezTo>
                  <a:pt x="643719" y="0"/>
                  <a:pt x="914400" y="275231"/>
                  <a:pt x="914400" y="275231"/>
                </a:cubicBezTo>
                <a:lnTo>
                  <a:pt x="914400" y="275231"/>
                </a:lnTo>
                <a:lnTo>
                  <a:pt x="914400" y="261583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71604" y="5000636"/>
            <a:ext cx="24400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ЖЁЛТЫЙ</a:t>
            </a:r>
            <a:endParaRPr lang="ru-RU" sz="32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43108" y="6072206"/>
            <a:ext cx="214314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1643042" y="5214950"/>
            <a:ext cx="1357322" cy="357190"/>
          </a:xfrm>
          <a:custGeom>
            <a:avLst/>
            <a:gdLst>
              <a:gd name="connsiteX0" fmla="*/ 0 w 914400"/>
              <a:gd name="connsiteY0" fmla="*/ 288878 h 288878"/>
              <a:gd name="connsiteX1" fmla="*/ 491319 w 914400"/>
              <a:gd name="connsiteY1" fmla="*/ 2275 h 288878"/>
              <a:gd name="connsiteX2" fmla="*/ 914400 w 914400"/>
              <a:gd name="connsiteY2" fmla="*/ 275231 h 288878"/>
              <a:gd name="connsiteX3" fmla="*/ 914400 w 914400"/>
              <a:gd name="connsiteY3" fmla="*/ 275231 h 288878"/>
              <a:gd name="connsiteX4" fmla="*/ 914400 w 914400"/>
              <a:gd name="connsiteY4" fmla="*/ 261583 h 2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88878">
                <a:moveTo>
                  <a:pt x="0" y="288878"/>
                </a:moveTo>
                <a:cubicBezTo>
                  <a:pt x="169459" y="146714"/>
                  <a:pt x="338919" y="4550"/>
                  <a:pt x="491319" y="2275"/>
                </a:cubicBezTo>
                <a:cubicBezTo>
                  <a:pt x="643719" y="0"/>
                  <a:pt x="914400" y="275231"/>
                  <a:pt x="914400" y="275231"/>
                </a:cubicBezTo>
                <a:lnTo>
                  <a:pt x="914400" y="275231"/>
                </a:lnTo>
                <a:lnTo>
                  <a:pt x="914400" y="261583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214942" y="1643050"/>
            <a:ext cx="24481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ПР…ШЛА</a:t>
            </a:r>
            <a:endParaRPr lang="ru-RU" sz="3200" b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000760" y="2643182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57752" y="3000372"/>
            <a:ext cx="37769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РАЗГОРАЮТСЯ</a:t>
            </a:r>
            <a:endParaRPr lang="ru-RU" sz="32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572132" y="4000504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357818" y="2071678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000628" y="3500438"/>
            <a:ext cx="85725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929190" y="4500570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714876" y="5572140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6179355" y="2178835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537207" y="5678503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751521" y="3606801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5751521" y="4606933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57752" y="4071942"/>
            <a:ext cx="34211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РАСКРАСИЛА</a:t>
            </a:r>
            <a:endParaRPr lang="ru-RU" sz="3200" b="1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5643570" y="5072074"/>
            <a:ext cx="21431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72000" y="5143512"/>
            <a:ext cx="39485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ПОДРУМЯНИЛА</a:t>
            </a:r>
            <a:endParaRPr lang="ru-RU" sz="3200" b="1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5357818" y="6143644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57884" y="2071678"/>
            <a:ext cx="545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И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466</TotalTime>
  <Words>465</Words>
  <Application>Microsoft Office PowerPoint</Application>
  <PresentationFormat>Экран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КомПас</cp:lastModifiedBy>
  <cp:revision>43</cp:revision>
  <dcterms:created xsi:type="dcterms:W3CDTF">2011-11-09T16:02:24Z</dcterms:created>
  <dcterms:modified xsi:type="dcterms:W3CDTF">2013-11-13T19:15:23Z</dcterms:modified>
</cp:coreProperties>
</file>