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comments/comment3.xml" ContentType="application/vnd.openxmlformats-officedocument.presentationml.comment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60" r:id="rId3"/>
    <p:sldId id="284" r:id="rId4"/>
    <p:sldId id="257" r:id="rId5"/>
    <p:sldId id="285" r:id="rId6"/>
    <p:sldId id="288" r:id="rId7"/>
    <p:sldId id="258" r:id="rId8"/>
    <p:sldId id="286" r:id="rId9"/>
    <p:sldId id="259" r:id="rId10"/>
    <p:sldId id="261" r:id="rId11"/>
    <p:sldId id="262" r:id="rId12"/>
    <p:sldId id="265" r:id="rId13"/>
    <p:sldId id="268" r:id="rId14"/>
    <p:sldId id="266" r:id="rId15"/>
    <p:sldId id="267" r:id="rId16"/>
    <p:sldId id="263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89" r:id="rId26"/>
    <p:sldId id="290" r:id="rId27"/>
    <p:sldId id="281" r:id="rId28"/>
    <p:sldId id="277" r:id="rId29"/>
    <p:sldId id="278" r:id="rId30"/>
    <p:sldId id="279" r:id="rId31"/>
    <p:sldId id="280" r:id="rId32"/>
    <p:sldId id="282" r:id="rId33"/>
    <p:sldId id="291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356" autoAdjust="0"/>
  </p:normalViewPr>
  <p:slideViewPr>
    <p:cSldViewPr>
      <p:cViewPr varScale="1">
        <p:scale>
          <a:sx n="59" d="100"/>
          <a:sy n="59" d="100"/>
        </p:scale>
        <p:origin x="-16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3T16:28:22.464" idx="1">
    <p:pos x="5511" y="210"/>
    <p:text/>
  </p:cm>
  <p:cm authorId="0" dt="2015-01-23T16:28:28.627" idx="2">
    <p:pos x="5647" y="346"/>
    <p:text/>
  </p:cm>
  <p:cm authorId="0" dt="2015-01-23T16:28:30.243" idx="3">
    <p:pos x="5783" y="482"/>
    <p:text/>
  </p:cm>
  <p:cm authorId="0" dt="2015-01-23T16:28:31.198" idx="4">
    <p:pos x="5919" y="618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3T16:28:22.464" idx="5">
    <p:pos x="5511" y="210"/>
    <p:text/>
  </p:cm>
  <p:cm authorId="0" dt="2015-01-23T16:28:28.627" idx="6">
    <p:pos x="5647" y="346"/>
    <p:text/>
  </p:cm>
  <p:cm authorId="0" dt="2015-01-23T16:28:30.243" idx="7">
    <p:pos x="5783" y="482"/>
    <p:text/>
  </p:cm>
  <p:cm authorId="0" dt="2015-01-23T16:28:31.198" idx="8">
    <p:pos x="5919" y="618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1-23T16:28:22.464" idx="9">
    <p:pos x="5511" y="210"/>
    <p:text/>
  </p:cm>
  <p:cm authorId="0" dt="2015-01-23T16:28:28.627" idx="10">
    <p:pos x="5647" y="346"/>
    <p:text/>
  </p:cm>
  <p:cm authorId="0" dt="2015-01-23T16:28:30.243" idx="11">
    <p:pos x="5783" y="482"/>
    <p:text/>
  </p:cm>
  <p:cm authorId="0" dt="2015-01-23T16:28:31.198" idx="12">
    <p:pos x="5919" y="618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BC17C-FD2E-4C2C-9040-7BB49E7EB23A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66149-B365-4DA6-A3DC-8EE321CEB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BB0E7-01E3-4F92-BAB0-8CE16B2B594D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09EA-3CD5-4900-9C43-E42BC9083D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2A09EA-3CD5-4900-9C43-E42BC9083D9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3645B-0498-48B5-8B0C-DE16C832E653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65D48-405F-47AD-8775-3A232D0FF2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>
            <a:off x="179512" y="188640"/>
            <a:ext cx="8784976" cy="6480720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                       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        </a:t>
            </a:r>
          </a:p>
          <a:p>
            <a:pPr algn="ctr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ctr"/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pPr lvl="2" algn="ctr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ctr"/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Государственное учреждение Тульской области «Комплексный центр</a:t>
            </a:r>
          </a:p>
          <a:p>
            <a:pPr lvl="2" algn="r"/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социального обслуживания населения № 6»</a:t>
            </a:r>
          </a:p>
          <a:p>
            <a:pPr lvl="2" algn="ctr"/>
            <a:endParaRPr lang="ru-RU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2" algn="ctr"/>
            <a:r>
              <a:rPr lang="ru-RU" sz="4000" b="1" i="1" dirty="0" smtClean="0">
                <a:solidFill>
                  <a:srgbClr val="7030A0"/>
                </a:solidFill>
              </a:rPr>
              <a:t>Социализация детей дошкольного возраста средствами трудовой деятельности</a:t>
            </a:r>
          </a:p>
          <a:p>
            <a:pPr algn="ctr"/>
            <a:r>
              <a:rPr lang="ru-RU" sz="4400" i="1" dirty="0" smtClean="0">
                <a:solidFill>
                  <a:srgbClr val="7030A0"/>
                </a:solidFill>
              </a:rPr>
              <a:t>         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Выполнила воспитатель</a:t>
            </a:r>
          </a:p>
          <a:p>
            <a:pPr algn="ct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Котыш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Елена </a:t>
            </a:r>
            <a:r>
              <a:rPr lang="ru-RU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Антроповна</a:t>
            </a:r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</a:t>
            </a:r>
          </a:p>
          <a:p>
            <a:pPr algn="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</a:t>
            </a:r>
          </a:p>
          <a:p>
            <a:pPr algn="r"/>
            <a:endParaRPr lang="ru-RU" sz="1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/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               </a:t>
            </a:r>
          </a:p>
          <a:p>
            <a:pPr algn="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ru-RU" sz="1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4"/>
            <a:r>
              <a:rPr lang="ru-RU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</a:t>
            </a:r>
            <a:endParaRPr lang="ru-RU" sz="16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C:\Users\Dell\Desktop\картинки\bad6766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9932" cy="1844824"/>
          </a:xfrm>
          <a:prstGeom prst="rect">
            <a:avLst/>
          </a:prstGeom>
          <a:noFill/>
        </p:spPr>
      </p:pic>
      <p:pic>
        <p:nvPicPr>
          <p:cNvPr id="1027" name="Picture 3" descr="C:\Users\Dell\Desktop\картинки\0_53545_90bcb747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3933056"/>
            <a:ext cx="2160240" cy="2700300"/>
          </a:xfrm>
          <a:prstGeom prst="rect">
            <a:avLst/>
          </a:prstGeom>
          <a:noFill/>
        </p:spPr>
      </p:pic>
      <p:pic>
        <p:nvPicPr>
          <p:cNvPr id="1028" name="Picture 4" descr="C:\Users\Dell\Desktop\картинки\07.Moi_igrush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3789040"/>
            <a:ext cx="323146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79512" y="476672"/>
            <a:ext cx="2088232" cy="4248472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6876256" y="404664"/>
            <a:ext cx="2088232" cy="4320480"/>
          </a:xfrm>
          <a:prstGeom prst="curvedLeftArrow">
            <a:avLst>
              <a:gd name="adj1" fmla="val 25000"/>
              <a:gd name="adj2" fmla="val 51031"/>
              <a:gd name="adj3" fmla="val 25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3768" y="188640"/>
            <a:ext cx="4176464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Задачи</a:t>
            </a:r>
          </a:p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трудового воспитания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11760" y="1844824"/>
            <a:ext cx="4248472" cy="129614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Ознакомление с трудом взрослых и воспитание уважения к нему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5301208"/>
            <a:ext cx="4320480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Воспитание общественно-направленных мотивов труда, умений трудиться в коллективе и для коллектива</a:t>
            </a:r>
            <a:endParaRPr lang="ru-RU" sz="2000" i="1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11760" y="3501008"/>
            <a:ext cx="4320480" cy="151216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Обучение простейшим трудовым умениям и навыкам; воспитание интереса к труду, трудолюбия и самостоятельности</a:t>
            </a:r>
            <a:endParaRPr lang="ru-RU" sz="20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" name="Выноска с четырьмя стрелками 10"/>
          <p:cNvSpPr/>
          <p:nvPr/>
        </p:nvSpPr>
        <p:spPr>
          <a:xfrm>
            <a:off x="1835696" y="1628800"/>
            <a:ext cx="5400600" cy="3456384"/>
          </a:xfrm>
          <a:prstGeom prst="quad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Виды </a:t>
            </a:r>
          </a:p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труда дошкольников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483768" y="476672"/>
            <a:ext cx="4176464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Самообслуживание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83768" y="5445224"/>
            <a:ext cx="4176464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Хозяйственно-бытовой труд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524328" y="1340768"/>
            <a:ext cx="914400" cy="41764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Ручной труд</a:t>
            </a:r>
            <a:endParaRPr lang="ru-RU" sz="2400" i="1" dirty="0">
              <a:solidFill>
                <a:srgbClr val="7030A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3568" y="1340768"/>
            <a:ext cx="914400" cy="417646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Труд в природе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395536" y="260648"/>
            <a:ext cx="8496944" cy="6120680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b="1" i="1" dirty="0" smtClean="0">
                <a:solidFill>
                  <a:srgbClr val="7030A0"/>
                </a:solidFill>
              </a:rPr>
              <a:t>				Самообслуживание -</a:t>
            </a:r>
          </a:p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труд, направленный на удовлетворение личных потребностей. В процессе труда обогащается личность ребенка, расширяется ориентировка в окружающем, развивается речь, координация движений, формируются такие личностные качества, как самостоятельность, инициативность, настойчивость, аккуратность,    опрятность.</a:t>
            </a:r>
          </a:p>
        </p:txBody>
      </p:sp>
      <p:pic>
        <p:nvPicPr>
          <p:cNvPr id="10" name="Picture 2" descr="C:\Users\Dell\Desktop\картинки\bad6766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800" cy="233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агетная рамка 15"/>
          <p:cNvSpPr/>
          <p:nvPr/>
        </p:nvSpPr>
        <p:spPr>
          <a:xfrm>
            <a:off x="6588224" y="980728"/>
            <a:ext cx="2482576" cy="23385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0" y="0"/>
            <a:ext cx="4211960" cy="278092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– 4 года</a:t>
            </a:r>
            <a:endParaRPr lang="ru-RU" sz="1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Учить детей  самостоятельно одеваться и раздеваться в определенной последовательности. Воспитывать опрятность, умение замечать непорядок в одежде и устранять его при небольшой помощи взрослого</a:t>
            </a:r>
          </a:p>
          <a:p>
            <a:pPr algn="ctr"/>
            <a:endParaRPr lang="ru-RU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4860032" y="0"/>
            <a:ext cx="4283968" cy="273630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– 5 лет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Совершенствовать умение самостоятельно одеваться и раздеваться. Воспитывать стремление всегда быть аккуратным, опрятным. Приобщать к культуре поведения за столом. Учить самостоятельно готовиться к занятиям и убирать после него.</a:t>
            </a:r>
          </a:p>
          <a:p>
            <a:pPr algn="ctr"/>
            <a:endParaRPr lang="ru-RU" b="1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Облако 21"/>
          <p:cNvSpPr/>
          <p:nvPr/>
        </p:nvSpPr>
        <p:spPr>
          <a:xfrm>
            <a:off x="5004048" y="2969568"/>
            <a:ext cx="4139952" cy="3888432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– 7 лет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Закреплять умение самостоятельно одеваться и раздеваться, следить за одеждой и обувью. Закреплять навык дежурства по столовой. Учить самостоятельно готовить материал к занятию, без напоминания убирать рабочее место. Учить замечать непорядок в своем внешнем виде. Формировать отзывчивость, взаимопомощь, доброту</a:t>
            </a:r>
          </a:p>
          <a:p>
            <a:pPr algn="ctr"/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0" y="2924944"/>
            <a:ext cx="4355976" cy="393305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– 6 лет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Формировать привычку ежедневно чистить зубы, умываться, по мере необходимости мыть руки. Закреплять умение самостоятельно одеваться и раздеваться, ухаживать за обувью и одеждой. Учить замечать и исправлять неполадок в своем внешнем виде. Формировать привычку бережно относиться к своим вещам. Развивать у детей желание помогать друг другу</a:t>
            </a:r>
          </a:p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5" name="Picture 5" descr="C:\Users\Dell\Desktop\картинки\1255781687632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772816"/>
            <a:ext cx="3174776" cy="317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картинки\330026694634_a34caef1a9e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4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85966" y="0"/>
            <a:ext cx="47580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Самообслуживание </a:t>
            </a:r>
            <a:endParaRPr lang="ru-RU" sz="4000" dirty="0"/>
          </a:p>
        </p:txBody>
      </p:sp>
      <p:pic>
        <p:nvPicPr>
          <p:cNvPr id="1026" name="Picture 2" descr="G:\DCIM\101MSDCF\DSC007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836712"/>
            <a:ext cx="3456384" cy="259228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7" name="Picture 3" descr="G:\DCIM\101MSDCF\DSC0079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2996952"/>
            <a:ext cx="3888432" cy="291632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F:\фото\DSC004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645024"/>
            <a:ext cx="3456384" cy="259228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395536" y="260648"/>
            <a:ext cx="8496944" cy="6336704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	Хозяйственно-бытовой труд —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 	</a:t>
            </a:r>
            <a:r>
              <a:rPr lang="ru-RU" sz="2000" i="1" dirty="0" smtClean="0">
                <a:solidFill>
                  <a:srgbClr val="7030A0"/>
                </a:solidFill>
              </a:rPr>
              <a:t>это поддержание чистоты и порядка в помещении и на участке, помощь взрослым при организации режимных процессов. Основной формой организации этого труда являются трудовые поручения, которые могут быть как индивидуальными, так и групповыми. Дети учатся не только по указанию взрослого выполнять отдельные действия, но и выполнять задание по общей инструкции. Другой формой организации детского труда являются дежурства (по столовой и по подготовке к занятиям). Конкретный и наглядный результат, общественно значимая польза дежурств делают их в глазах детей важным и серьезным делом.</a:t>
            </a:r>
          </a:p>
        </p:txBody>
      </p:sp>
      <p:pic>
        <p:nvPicPr>
          <p:cNvPr id="10" name="Picture 2" descr="C:\Users\Dell\Desktop\картинки\bad6766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800" cy="233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агетная рамка 15"/>
          <p:cNvSpPr/>
          <p:nvPr/>
        </p:nvSpPr>
        <p:spPr>
          <a:xfrm>
            <a:off x="6588224" y="980728"/>
            <a:ext cx="2482576" cy="23385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0" y="0"/>
            <a:ext cx="4211960" cy="2780928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– 4 года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Побуждать детей к самостоятельному выполнению элементарных поручений. Приучать соблюдать порядок и чистоту в помещении и на участке. Побуждать оказывать помощь взрослым, воспитывать бережное отношение к результатам их             труда.</a:t>
            </a:r>
          </a:p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4860032" y="0"/>
            <a:ext cx="4283968" cy="2564904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– 5 лет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Учить самостоятельно поддерживать порядок в групповой комнате и на участке. Учить самостоятельно выполнять обязанности дежурных по столовой.</a:t>
            </a:r>
          </a:p>
        </p:txBody>
      </p:sp>
      <p:sp>
        <p:nvSpPr>
          <p:cNvPr id="22" name="Облако 21"/>
          <p:cNvSpPr/>
          <p:nvPr/>
        </p:nvSpPr>
        <p:spPr>
          <a:xfrm>
            <a:off x="4932040" y="2924944"/>
            <a:ext cx="4211960" cy="393305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– 7 лет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Продолжать учить детей 	поддерживать порядок в группе и на участке. Учить самостоятельно, быстро и красиво убирать постель после сна. Учить добросовестно выполнять обязанности дежурных по столовой. Продолжать учить самостоятельно раскладывать материалы для занятий, убирать их, приводить в порядок рабочее место.</a:t>
            </a:r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Облако 26"/>
          <p:cNvSpPr/>
          <p:nvPr/>
        </p:nvSpPr>
        <p:spPr>
          <a:xfrm>
            <a:off x="0" y="2924944"/>
            <a:ext cx="4355976" cy="374441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– 6 лет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Продолжать учить детей помогать взрослым поддерживать порядок в группе. Формировать умение наводить порядок на участке. Приучать детей самостоятельно убирать постель после сна; выполнять обязанности дежурных. Совершенствовать умения раскладывать материалы для занятия, убирать их.</a:t>
            </a:r>
          </a:p>
          <a:p>
            <a:pPr algn="ctr"/>
            <a:endParaRPr lang="ru-RU" sz="1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5" name="Picture 5" descr="C:\Users\Dell\Desktop\картинки\1255781687632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700808"/>
            <a:ext cx="3174776" cy="317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картинки\330026694634_a34caef1a9e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457"/>
            <a:ext cx="9144000" cy="688945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3074" name="Picture 2" descr="G:\DCIM\101MSDCF\DSC004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96519" y="3561015"/>
            <a:ext cx="3360376" cy="252028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4" name="Прямоугольник 3"/>
          <p:cNvSpPr/>
          <p:nvPr/>
        </p:nvSpPr>
        <p:spPr>
          <a:xfrm>
            <a:off x="5508104" y="188640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Хозяйственно-бытовой труд 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G:\DCIM\101MSDCF\DSC00784.JPG"/>
          <p:cNvPicPr>
            <a:picLocks noChangeAspect="1" noChangeArrowheads="1"/>
          </p:cNvPicPr>
          <p:nvPr/>
        </p:nvPicPr>
        <p:blipFill>
          <a:blip r:embed="rId4" cstate="print"/>
          <a:srcRect t="5674"/>
          <a:stretch>
            <a:fillRect/>
          </a:stretch>
        </p:blipFill>
        <p:spPr bwMode="auto">
          <a:xfrm>
            <a:off x="5508104" y="1556792"/>
            <a:ext cx="3384376" cy="239426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2051" name="Picture 3" descr="F:\фото\DSC00317.JPG"/>
          <p:cNvPicPr>
            <a:picLocks noChangeAspect="1" noChangeArrowheads="1"/>
          </p:cNvPicPr>
          <p:nvPr/>
        </p:nvPicPr>
        <p:blipFill>
          <a:blip r:embed="rId5" cstate="print"/>
          <a:srcRect b="12730"/>
          <a:stretch>
            <a:fillRect/>
          </a:stretch>
        </p:blipFill>
        <p:spPr bwMode="auto">
          <a:xfrm>
            <a:off x="3563888" y="4149080"/>
            <a:ext cx="3484236" cy="228052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wordArtVert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395536" y="260648"/>
            <a:ext cx="8496944" cy="6336704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	Труд детей в природе 	</a:t>
            </a:r>
            <a:r>
              <a:rPr lang="ru-RU" sz="2000" i="1" dirty="0" smtClean="0">
                <a:solidFill>
                  <a:srgbClr val="7030A0"/>
                </a:solidFill>
              </a:rPr>
              <a:t>создает благоприятные условия для физического развития, совершенствует движения, стимулирует действие разных органов, укрепляет нервную систему. В этом труде, как ни в каком другом, сочетаются умственные и волевые усилия.</a:t>
            </a:r>
          </a:p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Большое значение имеет труд в природе для умственного и сенсорного развития детей. Систематический труд на огороде, в саду, цветнике и уголке природы повышает интерес к растениям и животным, помогает воспитывать у детей любовь и бережное отношение к объектам природы, способствует формированию трудолюбия и других нравственных качеств.</a:t>
            </a:r>
          </a:p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</p:txBody>
      </p:sp>
      <p:pic>
        <p:nvPicPr>
          <p:cNvPr id="10" name="Picture 2" descr="C:\Users\Dell\Desktop\картинки\bad6766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771800" cy="2338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Багетная рамка 15"/>
          <p:cNvSpPr/>
          <p:nvPr/>
        </p:nvSpPr>
        <p:spPr>
          <a:xfrm>
            <a:off x="6588224" y="980728"/>
            <a:ext cx="2482576" cy="233856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0" name="Облако 19"/>
          <p:cNvSpPr/>
          <p:nvPr/>
        </p:nvSpPr>
        <p:spPr>
          <a:xfrm>
            <a:off x="0" y="0"/>
            <a:ext cx="4608512" cy="285293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</a:p>
          <a:p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	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– 4 года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Воспитывать желание участвовать в уходе за растениями и животными в уголке природы и на участке. Учить замечать изменения, произошедшими со знакомыми растениями. С помощью взрослого кормить рыб, птиц, поливать комнатные растения, сажать лук, расчищать дорожки от	 снега.</a:t>
            </a:r>
          </a:p>
          <a:p>
            <a:pPr algn="ctr"/>
            <a:endParaRPr lang="ru-RU" sz="1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Облако 20"/>
          <p:cNvSpPr/>
          <p:nvPr/>
        </p:nvSpPr>
        <p:spPr>
          <a:xfrm>
            <a:off x="4788024" y="0"/>
            <a:ext cx="4355976" cy="2708920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 – 5 лет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Продолжать учить поливать растения, кормить рыб, птиц. Приобщать к выращиванию зелени для корма птицам. Приучать к работе на огороде и в цветнике. Помогать воспитателю приводить в 	порядок используемое в трудовой деятельности          оборудование.</a:t>
            </a:r>
          </a:p>
        </p:txBody>
      </p:sp>
      <p:sp>
        <p:nvSpPr>
          <p:cNvPr id="22" name="Облако 21"/>
          <p:cNvSpPr/>
          <p:nvPr/>
        </p:nvSpPr>
        <p:spPr>
          <a:xfrm>
            <a:off x="4716016" y="2924944"/>
            <a:ext cx="4427984" cy="393305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	</a:t>
            </a:r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– 7 лет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Воспитывать трудолюбие,   наблюдательность, бережное отношение к окружающей природе. Продолжать учить самостоятельно выполнять обязанности дежурного в уголке природы. Привлекать к сбору семян, перекапыванию земли в цветнике, к рыхлению почвы, прополке, поливу клумб. Сгребать снег к стволам растений. Учить делиться своими впечатлениями, оценивать результаты своего труда.</a:t>
            </a:r>
          </a:p>
        </p:txBody>
      </p:sp>
      <p:sp>
        <p:nvSpPr>
          <p:cNvPr id="27" name="Облако 26"/>
          <p:cNvSpPr/>
          <p:nvPr/>
        </p:nvSpPr>
        <p:spPr>
          <a:xfrm>
            <a:off x="0" y="2924944"/>
            <a:ext cx="4355976" cy="374441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b="1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 – 6 лет</a:t>
            </a:r>
          </a:p>
          <a:p>
            <a:pPr algn="ctr"/>
            <a:r>
              <a:rPr lang="ru-RU" sz="1400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Учить выполнять различные поручения, связанные с уходом за животными и растениями. Приучать выполнять обязанности дежурного в уголке природы. Учить сгребать снег к стволам деревьев и кустарников. Помогать взрослым делать постройки из снега. Привлекать к посеву семян, высадке рассады, к рыхлению почвы, поливке клумб.</a:t>
            </a:r>
          </a:p>
          <a:p>
            <a:pPr algn="ctr"/>
            <a:endParaRPr lang="ru-RU" sz="1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400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endParaRPr lang="ru-RU" sz="1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5" name="Picture 5" descr="C:\Users\Dell\Desktop\картинки\1255781687632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1821">
            <a:off x="2915816" y="1700808"/>
            <a:ext cx="295232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>
            <a:off x="395536" y="260648"/>
            <a:ext cx="8496944" cy="6120680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6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Актуальность </a:t>
            </a:r>
          </a:p>
          <a:p>
            <a:pPr algn="ctr"/>
            <a:r>
              <a:rPr lang="ru-RU" sz="2600" i="1" dirty="0" smtClean="0">
                <a:solidFill>
                  <a:srgbClr val="7030A0"/>
                </a:solidFill>
              </a:rPr>
              <a:t> </a:t>
            </a:r>
            <a:r>
              <a:rPr lang="ru-RU" sz="2000" i="1" dirty="0" smtClean="0">
                <a:solidFill>
                  <a:srgbClr val="7030A0"/>
                </a:solidFill>
              </a:rPr>
              <a:t>Проблема трудового воспитания дошкольников – одна из важнейших задач педагогики. Она имеет не только педагогическое, но и социальное значение. Трудовое воспитание дошкольников – это деятельность, которая направлена на развитие </a:t>
            </a:r>
            <a:r>
              <a:rPr lang="ru-RU" sz="2000" i="1" dirty="0" err="1" smtClean="0">
                <a:solidFill>
                  <a:srgbClr val="7030A0"/>
                </a:solidFill>
              </a:rPr>
              <a:t>общетрудовых</a:t>
            </a:r>
            <a:r>
              <a:rPr lang="ru-RU" sz="2000" i="1" dirty="0" smtClean="0">
                <a:solidFill>
                  <a:srgbClr val="7030A0"/>
                </a:solidFill>
              </a:rPr>
              <a:t> способностей, формирование психологической готовности, ответственного отношения к труду и продуктам его производства, а так же влияющая на умственное и физическое развитие ребенка. Проблемы трудового воспитания достаточно актуальны для детей дошкольного возраста, так как на этом этапе у ребенка происходит формирование личностных качеств, умений и стремлений к труду.</a:t>
            </a:r>
          </a:p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  <a:p>
            <a:pPr algn="ctr"/>
            <a:endParaRPr lang="ru-RU" sz="2400" i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Dell\Desktop\картинки\73926491_1c3f8f0bce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5735"/>
            <a:ext cx="2555775" cy="2662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картинки\330026694634_a34caef1a9e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94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300192" y="0"/>
            <a:ext cx="30243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7030A0"/>
                </a:solidFill>
              </a:rPr>
              <a:t>Труд в природе 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3075" name="Picture 3" descr="G:\DCIM\101MSDCF\DSC007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139698"/>
            <a:ext cx="3240360" cy="243027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6" name="Picture 4" descr="G:\DCIM\101MSDCF\DSC00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3063681" cy="2297761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8" name="Picture 6" descr="C:\Users\Dell\Desktop\2015-01-14 11.39.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156525" y="3116965"/>
            <a:ext cx="3840426" cy="28803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3074" name="Picture 2" descr="G:\DCIM\101MSDCF\DSC00773.JPG"/>
          <p:cNvPicPr>
            <a:picLocks noChangeAspect="1" noChangeArrowheads="1"/>
          </p:cNvPicPr>
          <p:nvPr/>
        </p:nvPicPr>
        <p:blipFill>
          <a:blip r:embed="rId6" cstate="print"/>
          <a:srcRect l="10870" t="8696"/>
          <a:stretch>
            <a:fillRect/>
          </a:stretch>
        </p:blipFill>
        <p:spPr bwMode="auto">
          <a:xfrm>
            <a:off x="2771800" y="2814298"/>
            <a:ext cx="2880319" cy="221292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>
            <a:off x="647056" y="188640"/>
            <a:ext cx="8496944" cy="6336704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 smtClean="0">
              <a:solidFill>
                <a:srgbClr val="7030A0"/>
              </a:solidFill>
            </a:endParaRPr>
          </a:p>
          <a:p>
            <a:pPr algn="ctr"/>
            <a:endParaRPr lang="ru-RU" sz="4000" b="1" i="1" dirty="0" smtClean="0">
              <a:solidFill>
                <a:srgbClr val="7030A0"/>
              </a:solidFill>
            </a:endParaRPr>
          </a:p>
          <a:p>
            <a:pPr algn="ctr"/>
            <a:endParaRPr lang="ru-RU" sz="4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Ручной труд</a:t>
            </a:r>
          </a:p>
          <a:p>
            <a:pPr algn="ctr"/>
            <a:r>
              <a:rPr lang="ru-RU" sz="2000" i="1" dirty="0" smtClean="0">
                <a:solidFill>
                  <a:srgbClr val="7030A0"/>
                </a:solidFill>
              </a:rPr>
              <a:t>	влияет на умственное и эстетическое 	воспитание ребенка, способствует развитию мелкой моторики рук, пробуждает фантазию, приучает детей к терпению, упорству, аккуратности, формирует желание, стремление мастерить своими руками, прививает уважение к чужому труду. Ручной труд можно разделить на: труд по содержанию в порядке различных вещей, которыми пользуются дети, труд по созданию предметов. Ручной труд может быть организован как: индивидуальный труд, «труд рядом», коллективный (общий, совместный) в свободное от занятий время.</a:t>
            </a:r>
          </a:p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  <a:p>
            <a:pPr algn="ctr"/>
            <a:endParaRPr lang="ru-RU" sz="2000" i="1" dirty="0" smtClean="0">
              <a:solidFill>
                <a:srgbClr val="7030A0"/>
              </a:solidFill>
            </a:endParaRPr>
          </a:p>
        </p:txBody>
      </p:sp>
      <p:pic>
        <p:nvPicPr>
          <p:cNvPr id="10" name="Picture 2" descr="C:\Users\Dell\Desktop\картинки\bad6766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7864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картинки\330026694634_a34caef1a9e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457"/>
            <a:ext cx="9144000" cy="6889457"/>
          </a:xfrm>
          <a:prstGeom prst="rect">
            <a:avLst/>
          </a:prstGeom>
          <a:noFill/>
        </p:spPr>
      </p:pic>
      <p:pic>
        <p:nvPicPr>
          <p:cNvPr id="2051" name="Picture 3" descr="F:\рабочие фото\2013-03-20 17.43.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276872"/>
            <a:ext cx="1872208" cy="2496277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652120" y="188640"/>
            <a:ext cx="3075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Ручной труд</a:t>
            </a:r>
          </a:p>
        </p:txBody>
      </p:sp>
      <p:pic>
        <p:nvPicPr>
          <p:cNvPr id="2050" name="Picture 2" descr="F:\рабочие фото\2013-03-20 16.25.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619671" y="4005064"/>
            <a:ext cx="3456384" cy="2592288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098" name="Picture 2" descr="C:\Users\Dell\Desktop\2015-02-01 09.38.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60065" y="1400775"/>
            <a:ext cx="3360374" cy="252028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099" name="Picture 3" descr="C:\Users\Dell\Desktop\2015-02-01 18.18.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149080"/>
            <a:ext cx="3120347" cy="23402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картинки\330026694634_a34caef1a9eb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31458"/>
            <a:ext cx="9144000" cy="6889457"/>
          </a:xfrm>
          <a:prstGeom prst="rect">
            <a:avLst/>
          </a:prstGeom>
          <a:noFill/>
        </p:spPr>
      </p:pic>
      <p:pic>
        <p:nvPicPr>
          <p:cNvPr id="4099" name="Picture 3" descr="F:\рабочие фото\Фото рабочие\2012-11-15 16.22.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132856"/>
            <a:ext cx="2047002" cy="2729336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100" name="Picture 4" descr="F:\рабочие фото\Фото рабочие\2012-11-25 10.15.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2146" y="4293096"/>
            <a:ext cx="2928325" cy="219624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4101" name="Picture 5" descr="F:\рабочие фото\Фото рабочие\2012-12-04 22.32.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09120"/>
            <a:ext cx="2808312" cy="2106234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5220072" y="0"/>
            <a:ext cx="37064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Образцы </a:t>
            </a: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детских работ</a:t>
            </a:r>
          </a:p>
        </p:txBody>
      </p:sp>
      <p:pic>
        <p:nvPicPr>
          <p:cNvPr id="5122" name="Picture 2" descr="F:\фото\2013-11-01 20.27.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340768"/>
            <a:ext cx="2880320" cy="216024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123" name="Picture 3" descr="F:\фото\2014-01-29 11.20.4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2276872"/>
            <a:ext cx="3024336" cy="2268252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95536" y="260648"/>
            <a:ext cx="8496944" cy="10801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Своеобразие трудовой деятельности дошкольников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2771800" y="1844824"/>
            <a:ext cx="3960440" cy="158417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Труд ребенка тесно связан с игрой. 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7544" y="3717032"/>
            <a:ext cx="3888432" cy="2880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Трудовая деятельность постоянно развивается. Становление каждого из ее составных компонентов (навыки, постановка цели, мотивация, планирование работы, достижение результата и его оценка) имеет свои особенности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04048" y="3717032"/>
            <a:ext cx="3816424" cy="28803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Трудовая деятельность детей имеет свою специфику, поэтому требует особого подхода и руководства со стороны педагога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560" y="332656"/>
            <a:ext cx="8136904" cy="7920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Формы организации труда дошкольников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283968" y="1268760"/>
            <a:ext cx="432048" cy="97840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1259632" y="1268760"/>
            <a:ext cx="432048" cy="97840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7524328" y="1268760"/>
            <a:ext cx="432048" cy="978408"/>
          </a:xfrm>
          <a:prstGeom prst="down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1520" y="2348880"/>
            <a:ext cx="2592288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Поручения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131840" y="2348880"/>
            <a:ext cx="302433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Д</a:t>
            </a:r>
            <a:r>
              <a:rPr lang="ru-RU" sz="2000" b="1" i="1" dirty="0" smtClean="0">
                <a:solidFill>
                  <a:srgbClr val="7030A0"/>
                </a:solidFill>
              </a:rPr>
              <a:t>ежурство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16216" y="2348880"/>
            <a:ext cx="2304256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Коллективный труд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3933056"/>
            <a:ext cx="720080" cy="2736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Эпизодические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15616" y="3933056"/>
            <a:ext cx="792088" cy="2736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Длительные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123728" y="3933056"/>
            <a:ext cx="792088" cy="27363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Отсроченные по времени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2" name="Прямоугольник с двумя скругленными соседними углами 21"/>
          <p:cNvSpPr/>
          <p:nvPr/>
        </p:nvSpPr>
        <p:spPr>
          <a:xfrm>
            <a:off x="3347864" y="3933056"/>
            <a:ext cx="1296144" cy="936104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Младший возраст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27" name="Прямоугольник с двумя скругленными соседними углами 26"/>
          <p:cNvSpPr/>
          <p:nvPr/>
        </p:nvSpPr>
        <p:spPr>
          <a:xfrm>
            <a:off x="4860032" y="3933056"/>
            <a:ext cx="1224136" cy="936104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Старший возраст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28" name="Прямоугольник с двумя скругленными соседними углами 27"/>
          <p:cNvSpPr/>
          <p:nvPr/>
        </p:nvSpPr>
        <p:spPr>
          <a:xfrm rot="10800000">
            <a:off x="3347864" y="4869160"/>
            <a:ext cx="1296144" cy="1728192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По столовой и занятиям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с двумя скругленными соседними углами 28"/>
          <p:cNvSpPr/>
          <p:nvPr/>
        </p:nvSpPr>
        <p:spPr>
          <a:xfrm rot="10800000">
            <a:off x="4860032" y="4869160"/>
            <a:ext cx="1224136" cy="1728192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По столовой, занятиям, уголку природы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0" name="Прямоугольник с двумя скругленными соседними углами 29"/>
          <p:cNvSpPr/>
          <p:nvPr/>
        </p:nvSpPr>
        <p:spPr>
          <a:xfrm rot="10800000">
            <a:off x="6372200" y="4869160"/>
            <a:ext cx="1152128" cy="1728192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4 – 6 детей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1" name="Прямоугольник с двумя скругленными соседними углами 30"/>
          <p:cNvSpPr/>
          <p:nvPr/>
        </p:nvSpPr>
        <p:spPr>
          <a:xfrm rot="10800000">
            <a:off x="7740352" y="4869160"/>
            <a:ext cx="1152128" cy="1728192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4 и более детей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2" name="Прямоугольник с двумя скругленными соседними углами 31"/>
          <p:cNvSpPr/>
          <p:nvPr/>
        </p:nvSpPr>
        <p:spPr>
          <a:xfrm>
            <a:off x="6372200" y="3933056"/>
            <a:ext cx="1152128" cy="936104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Младший возраст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3" name="Прямоугольник с двумя скругленными соседними углами 32"/>
          <p:cNvSpPr/>
          <p:nvPr/>
        </p:nvSpPr>
        <p:spPr>
          <a:xfrm>
            <a:off x="7740352" y="3933056"/>
            <a:ext cx="1152128" cy="936104"/>
          </a:xfrm>
          <a:prstGeom prst="round2Same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i="1" dirty="0" smtClean="0">
                <a:solidFill>
                  <a:srgbClr val="7030A0"/>
                </a:solidFill>
              </a:rPr>
              <a:t>Старший возраст</a:t>
            </a:r>
            <a:endParaRPr lang="ru-RU" sz="1600" i="1" dirty="0">
              <a:solidFill>
                <a:srgbClr val="7030A0"/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467544" y="3356992"/>
            <a:ext cx="144016" cy="47435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низ 34"/>
          <p:cNvSpPr/>
          <p:nvPr/>
        </p:nvSpPr>
        <p:spPr>
          <a:xfrm>
            <a:off x="1403648" y="3356992"/>
            <a:ext cx="144016" cy="47435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2411760" y="3356992"/>
            <a:ext cx="144016" cy="47435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3923928" y="3356992"/>
            <a:ext cx="144016" cy="47435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5364088" y="3356992"/>
            <a:ext cx="144016" cy="47435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6804248" y="3356992"/>
            <a:ext cx="144016" cy="47435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8244408" y="3356992"/>
            <a:ext cx="144016" cy="474352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95536" y="260648"/>
            <a:ext cx="8496944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Требования к организации детского труда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395536" y="1412776"/>
            <a:ext cx="3960440" cy="2304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Систематичность детского труда. </a:t>
            </a:r>
            <a:r>
              <a:rPr lang="ru-RU" b="1" i="1" dirty="0" smtClean="0">
                <a:solidFill>
                  <a:srgbClr val="7030A0"/>
                </a:solidFill>
              </a:rPr>
              <a:t>Необходимо так строить педагогический процесс, чтобы обеспечивалось равномерное распределение всех видов труда и систематическое участие в них каждого ребенка.</a:t>
            </a:r>
          </a:p>
          <a:p>
            <a:pPr algn="ctr"/>
            <a:endParaRPr lang="ru-RU" sz="2200" b="1" i="1" dirty="0">
              <a:solidFill>
                <a:srgbClr val="7030A0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467544" y="3933056"/>
            <a:ext cx="3888432" cy="26642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Подбор оборудования для труда. </a:t>
            </a:r>
            <a:r>
              <a:rPr lang="ru-RU" b="1" i="1" dirty="0" smtClean="0">
                <a:solidFill>
                  <a:srgbClr val="7030A0"/>
                </a:solidFill>
              </a:rPr>
              <a:t>Оборудование для труда должно быть удобным, соответствовать возможностям детей. Хорошо подобранный инвентарь располагает детей к деятельности, вызывает желание трудиться.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004048" y="3933056"/>
            <a:ext cx="3888432" cy="26642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Создание в группе трудовой атмосферы.</a:t>
            </a:r>
            <a:r>
              <a:rPr lang="ru-RU" b="1" i="1" dirty="0" smtClean="0">
                <a:solidFill>
                  <a:srgbClr val="7030A0"/>
                </a:solidFill>
              </a:rPr>
              <a:t> Воспитателю следует помнить о своей роли руководителя группы. Воспитатель создает в группе атмосферу постоянной занятости, постоянного стремления к полезному делу.</a:t>
            </a:r>
          </a:p>
          <a:p>
            <a:pPr algn="ctr"/>
            <a:endParaRPr lang="ru-RU" sz="2200" b="1" i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1412776"/>
            <a:ext cx="3960440" cy="23042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rgbClr val="7030A0"/>
                </a:solidFill>
              </a:rPr>
              <a:t>Постепенность рабочей нагрузки. </a:t>
            </a:r>
            <a:r>
              <a:rPr lang="ru-RU" b="1" i="1" dirty="0" smtClean="0">
                <a:solidFill>
                  <a:srgbClr val="7030A0"/>
                </a:solidFill>
              </a:rPr>
              <a:t>Величина нагрузки влияет на отношение ребенка к труду.  </a:t>
            </a:r>
            <a:r>
              <a:rPr lang="ru-RU" b="1" i="1" dirty="0" err="1" smtClean="0">
                <a:solidFill>
                  <a:srgbClr val="7030A0"/>
                </a:solidFill>
              </a:rPr>
              <a:t>Непосильность</a:t>
            </a:r>
            <a:r>
              <a:rPr lang="ru-RU" b="1" i="1" dirty="0" smtClean="0">
                <a:solidFill>
                  <a:srgbClr val="7030A0"/>
                </a:solidFill>
              </a:rPr>
              <a:t> труда может лишь вызвать отвращение к нему, малая нагрузка не доставляет чувства радости.</a:t>
            </a:r>
            <a:endParaRPr lang="ru-RU" sz="22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>
            <a:norm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/>
            </a:r>
            <a:br>
              <a:rPr lang="ru-RU" sz="2000" b="1" i="1" dirty="0" smtClean="0">
                <a:solidFill>
                  <a:srgbClr val="7030A0"/>
                </a:solidFill>
              </a:rPr>
            </a:b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699792" y="2348880"/>
            <a:ext cx="3816424" cy="1800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Мотивы побуждающие детей к труду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8" name="Выноска со стрелкой вниз 47"/>
          <p:cNvSpPr/>
          <p:nvPr/>
        </p:nvSpPr>
        <p:spPr>
          <a:xfrm>
            <a:off x="1691680" y="332656"/>
            <a:ext cx="2880320" cy="185050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Интерес к процессу действий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50" name="Выноска со стрелкой вниз 49"/>
          <p:cNvSpPr/>
          <p:nvPr/>
        </p:nvSpPr>
        <p:spPr>
          <a:xfrm>
            <a:off x="4788024" y="332656"/>
            <a:ext cx="2880320" cy="185050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Интерес к будущему результату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51" name="Выноска со стрелкой влево 50"/>
          <p:cNvSpPr/>
          <p:nvPr/>
        </p:nvSpPr>
        <p:spPr>
          <a:xfrm>
            <a:off x="6660232" y="2132856"/>
            <a:ext cx="2232248" cy="2520280"/>
          </a:xfrm>
          <a:prstGeom prst="lef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Соучастие в труде совместно с взрослыми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53" name="Выноска со стрелкой вправо 52"/>
          <p:cNvSpPr/>
          <p:nvPr/>
        </p:nvSpPr>
        <p:spPr>
          <a:xfrm>
            <a:off x="251520" y="2132856"/>
            <a:ext cx="2304256" cy="2376264"/>
          </a:xfrm>
          <a:prstGeom prst="right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Интерес к овладению новыми навыками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54" name="Выноска со стрелкой вверх 53"/>
          <p:cNvSpPr/>
          <p:nvPr/>
        </p:nvSpPr>
        <p:spPr>
          <a:xfrm>
            <a:off x="1691680" y="4365104"/>
            <a:ext cx="2880320" cy="2016224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Осознание своих обязанностей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55" name="Выноска со стрелкой вверх 54"/>
          <p:cNvSpPr/>
          <p:nvPr/>
        </p:nvSpPr>
        <p:spPr>
          <a:xfrm>
            <a:off x="4860032" y="4365104"/>
            <a:ext cx="2880320" cy="2016224"/>
          </a:xfrm>
          <a:prstGeom prst="up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Осознание смысла, общественной значимости труда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7" name="Picture 3" descr="C:\Users\Dell\Desktop\картинки\bad6766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423" y="-132372"/>
            <a:ext cx="3759937" cy="2985308"/>
          </a:xfrm>
          <a:prstGeom prst="rect">
            <a:avLst/>
          </a:prstGeom>
          <a:noFill/>
        </p:spPr>
      </p:pic>
      <p:sp>
        <p:nvSpPr>
          <p:cNvPr id="49" name="Капля 48"/>
          <p:cNvSpPr/>
          <p:nvPr/>
        </p:nvSpPr>
        <p:spPr>
          <a:xfrm>
            <a:off x="683568" y="1988840"/>
            <a:ext cx="1944216" cy="1008112"/>
          </a:xfrm>
          <a:prstGeom prst="teardrop">
            <a:avLst>
              <a:gd name="adj" fmla="val 123188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Опрятность</a:t>
            </a:r>
          </a:p>
        </p:txBody>
      </p:sp>
      <p:pic>
        <p:nvPicPr>
          <p:cNvPr id="6148" name="Picture 4" descr="C:\Users\Dell\Desktop\картинки\73926491_1c3f8f0bcef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45649"/>
            <a:ext cx="3275856" cy="3412351"/>
          </a:xfrm>
          <a:prstGeom prst="rect">
            <a:avLst/>
          </a:prstGeom>
          <a:noFill/>
        </p:spPr>
      </p:pic>
      <p:sp>
        <p:nvSpPr>
          <p:cNvPr id="50" name="Капля 49"/>
          <p:cNvSpPr/>
          <p:nvPr/>
        </p:nvSpPr>
        <p:spPr>
          <a:xfrm rot="19949317">
            <a:off x="2129184" y="3225573"/>
            <a:ext cx="1930785" cy="1116776"/>
          </a:xfrm>
          <a:prstGeom prst="teardrop">
            <a:avLst>
              <a:gd name="adj" fmla="val 123188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Усидчивость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51" name="Капля 50"/>
          <p:cNvSpPr/>
          <p:nvPr/>
        </p:nvSpPr>
        <p:spPr>
          <a:xfrm rot="15748712">
            <a:off x="7899618" y="1591139"/>
            <a:ext cx="1085116" cy="1272558"/>
          </a:xfrm>
          <a:prstGeom prst="teardrop">
            <a:avLst>
              <a:gd name="adj" fmla="val 123188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Бережливость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52" name="Капля 51"/>
          <p:cNvSpPr/>
          <p:nvPr/>
        </p:nvSpPr>
        <p:spPr>
          <a:xfrm rot="16944838">
            <a:off x="7549549" y="4945425"/>
            <a:ext cx="1316693" cy="1627199"/>
          </a:xfrm>
          <a:prstGeom prst="teardrop">
            <a:avLst>
              <a:gd name="adj" fmla="val 151101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Бескорыстность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54" name="Капля 53"/>
          <p:cNvSpPr/>
          <p:nvPr/>
        </p:nvSpPr>
        <p:spPr>
          <a:xfrm>
            <a:off x="2915816" y="4941168"/>
            <a:ext cx="1728192" cy="1296144"/>
          </a:xfrm>
          <a:prstGeom prst="teardrop">
            <a:avLst>
              <a:gd name="adj" fmla="val 123188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Самостоятельность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55" name="Капля 54"/>
          <p:cNvSpPr/>
          <p:nvPr/>
        </p:nvSpPr>
        <p:spPr>
          <a:xfrm rot="18668061">
            <a:off x="5179364" y="5024904"/>
            <a:ext cx="1809607" cy="1389320"/>
          </a:xfrm>
          <a:prstGeom prst="teardrop">
            <a:avLst>
              <a:gd name="adj" fmla="val 123188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Старательность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56" name="Капля 55"/>
          <p:cNvSpPr/>
          <p:nvPr/>
        </p:nvSpPr>
        <p:spPr>
          <a:xfrm rot="15273586">
            <a:off x="7437200" y="2927357"/>
            <a:ext cx="1350436" cy="1767420"/>
          </a:xfrm>
          <a:prstGeom prst="teardrop">
            <a:avLst>
              <a:gd name="adj" fmla="val 123188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Целеустремленность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79512" y="188640"/>
            <a:ext cx="4032448" cy="136815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Воспитание личностных качеств ребенка в трудовой деятельности</a:t>
            </a:r>
            <a:endParaRPr lang="ru-RU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Капля 57"/>
          <p:cNvSpPr/>
          <p:nvPr/>
        </p:nvSpPr>
        <p:spPr>
          <a:xfrm rot="18967319">
            <a:off x="4291780" y="3100819"/>
            <a:ext cx="1864004" cy="1304435"/>
          </a:xfrm>
          <a:prstGeom prst="teardrop">
            <a:avLst>
              <a:gd name="adj" fmla="val 107224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</a:rPr>
              <a:t>Доброжелательность</a:t>
            </a:r>
            <a:endParaRPr lang="ru-RU" sz="16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560" y="188640"/>
            <a:ext cx="8136904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Воспитание детей в трудовой деятельности. </a:t>
            </a:r>
          </a:p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Коррекционная помощь.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179511" y="1397000"/>
          <a:ext cx="8784978" cy="5272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8233"/>
                <a:gridCol w="3096344"/>
                <a:gridCol w="3600401"/>
              </a:tblGrid>
              <a:tr h="634123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Проблема</a:t>
                      </a:r>
                      <a:endParaRPr lang="ru-RU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Воспитательные</a:t>
                      </a:r>
                      <a:r>
                        <a:rPr lang="ru-RU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задачи</a:t>
                      </a:r>
                      <a:endParaRPr lang="ru-RU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Коррекционная помощь</a:t>
                      </a:r>
                      <a:endParaRPr lang="ru-RU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Ребенок испытывает трудности при одевании и раздевании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 опрятности, аккуратности, желания одеваться и раздеваться самостоятельно, закреплять навыки складывания вещей в шкафчик, соблюдать в нем порядок.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«Найди и исправь во</a:t>
                      </a:r>
                      <a:r>
                        <a:rPr lang="ru-RU" sz="1400" baseline="0" dirty="0" smtClean="0"/>
                        <a:t> внешнем виде ошибку у себя и у друга»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Игры на расстегивание и застегивание пуговиц, молний, застежек, завязывание и развязывание шнурков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Схемы-алгоритмы на раздевание, одевание, складывание вещей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1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Ребенок испытывает трудности при умывании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 потребности быть чистым, опрятным, бодрым. Закреплять навыки умывания, учиться пользоваться краном, мылом, полотенцем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«Умывание кукол»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«Для чего</a:t>
                      </a:r>
                      <a:r>
                        <a:rPr lang="ru-RU" sz="1400" baseline="0" dirty="0" smtClean="0"/>
                        <a:t> нужны предметы»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Игра «Сухой – мокрый»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Конкурс «Самые сухие руки и рукава»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Схема – алгоритм по умыванию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Ребенок несвоевременно пользуется туалетом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 чувства самоконтроля, иметь привычку по потребности пользоваться туалетом, уметь пользоваться туалетной бумагой, мыть руки после туалета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«Учим игрушки пользоваться туалетом»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Ситуация «Попросись в туалет так, чтобы тебя не слышали окружающие»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Ситуация</a:t>
                      </a:r>
                      <a:r>
                        <a:rPr lang="ru-RU" sz="1400" baseline="0" dirty="0" smtClean="0"/>
                        <a:t> «Если с тобой случилась беда» (проигрывание алгоритмов действий ребенка)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>
            <a:off x="395536" y="260648"/>
            <a:ext cx="8496944" cy="6336704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Актуальность проблемы трудового воспитания дошкольников отражена в мудром народном изречении – «Без труда нет добра». «Добро» в народном понимании – это не  столько создание трудовыми  усилиями реальных продуктов деятельности, сколько (и это главное) заключенные в труде возможности положительно влиять на ум, сердце 	ребенка, его поведение, отношение 	к окружающему миру.</a:t>
            </a:r>
          </a:p>
          <a:p>
            <a:pPr algn="ctr"/>
            <a:endParaRPr lang="ru-RU" sz="2400" i="1" dirty="0" smtClean="0">
              <a:solidFill>
                <a:srgbClr val="7030A0"/>
              </a:solidFill>
            </a:endParaRPr>
          </a:p>
          <a:p>
            <a:pPr algn="ctr"/>
            <a:endParaRPr lang="ru-RU" sz="2400" i="1" dirty="0" smtClean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Dell\Desktop\картинки\73926491_1c3f8f0bcef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3499223" cy="3645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560" y="188640"/>
            <a:ext cx="8136904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Воспитание детей в трудовой деятельности. </a:t>
            </a:r>
          </a:p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Коррекционная помощь.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179511" y="1397000"/>
          <a:ext cx="8784978" cy="52723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8233"/>
                <a:gridCol w="3096344"/>
                <a:gridCol w="3600401"/>
              </a:tblGrid>
              <a:tr h="634123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Проблема</a:t>
                      </a:r>
                      <a:endParaRPr lang="ru-RU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Воспитательные</a:t>
                      </a:r>
                      <a:r>
                        <a:rPr lang="ru-RU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задачи</a:t>
                      </a:r>
                      <a:endParaRPr lang="ru-RU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Коррекционная помощь</a:t>
                      </a:r>
                      <a:endParaRPr lang="ru-RU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053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Ребенок</a:t>
                      </a:r>
                      <a:r>
                        <a:rPr lang="ru-RU" sz="1400" baseline="0" dirty="0" smtClean="0"/>
                        <a:t> не приучен следить за своим внешним видом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 опрятности, аккуратности, желания</a:t>
                      </a:r>
                      <a:r>
                        <a:rPr lang="ru-RU" sz="1400" baseline="0" dirty="0" smtClean="0"/>
                        <a:t> быть красивым; научиться пользоваться расческой, носовым платком; с помощью зеркала находить неполадки и исправлять их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«Парикмахерская»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«Причесываем мягкие игрушки»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Расчесывание ниток, меха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«Для кого носовой платочек?»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«Учим кукол складывать  и разворачивать носовой платочек»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Конкурс «Самый чистый нос»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5616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Ребенок испытывает проблемы</a:t>
                      </a:r>
                      <a:r>
                        <a:rPr lang="ru-RU" sz="1400" baseline="0" dirty="0" smtClean="0"/>
                        <a:t> при приеме пищи за столом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</a:t>
                      </a:r>
                      <a:r>
                        <a:rPr lang="ru-RU" sz="1400" baseline="0" dirty="0" smtClean="0"/>
                        <a:t> культуры поведения за столом, умение пользоваться столовыми приборами, салфеткой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«Куклы</a:t>
                      </a:r>
                      <a:r>
                        <a:rPr lang="ru-RU" sz="1400" baseline="0" dirty="0" smtClean="0"/>
                        <a:t> у нас в гостях»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Игра «Сервировка стола»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Конкурс «Самый чистый стол»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Игра «Молчанка» (во время еды)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Ситуация «Нужна ли кошке салфетка»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153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Ребенок</a:t>
                      </a:r>
                      <a:r>
                        <a:rPr lang="ru-RU" sz="1400" baseline="0" dirty="0" smtClean="0"/>
                        <a:t> не приучен к хозяйственно – бытовому труду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</a:t>
                      </a:r>
                      <a:r>
                        <a:rPr lang="ru-RU" sz="1400" baseline="0" dirty="0" smtClean="0"/>
                        <a:t> бережливости, старательности при выполнении хозяйственно – бытовых поручений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«У</a:t>
                      </a:r>
                      <a:r>
                        <a:rPr lang="ru-RU" sz="1400" baseline="0" dirty="0" smtClean="0"/>
                        <a:t> нас в группе порядок»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Игра «Стираем куклам белье»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Конкурс «Самая аккуратная постель»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Игра «Устроим куклам банный день»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Ситуация «О чем думают поломанные игрушки»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Операция «</a:t>
                      </a:r>
                      <a:r>
                        <a:rPr lang="ru-RU" sz="1400" baseline="0" dirty="0" err="1" smtClean="0"/>
                        <a:t>Книжкина</a:t>
                      </a:r>
                      <a:r>
                        <a:rPr lang="ru-RU" sz="1400" baseline="0" dirty="0" smtClean="0"/>
                        <a:t> больница»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7999"/>
          </a:xfr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11560" y="188640"/>
            <a:ext cx="8136904" cy="9361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Воспитание детей в трудовой деятельности. </a:t>
            </a:r>
          </a:p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Коррекционная помощь.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aphicFrame>
        <p:nvGraphicFramePr>
          <p:cNvPr id="44" name="Таблица 43"/>
          <p:cNvGraphicFramePr>
            <a:graphicFrameLocks noGrp="1"/>
          </p:cNvGraphicFramePr>
          <p:nvPr/>
        </p:nvGraphicFramePr>
        <p:xfrm>
          <a:off x="179511" y="1397001"/>
          <a:ext cx="8784978" cy="53206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88233"/>
                <a:gridCol w="3096344"/>
                <a:gridCol w="3600401"/>
              </a:tblGrid>
              <a:tr h="633700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Проблема</a:t>
                      </a:r>
                      <a:endParaRPr lang="ru-RU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Воспитательные</a:t>
                      </a:r>
                      <a:r>
                        <a:rPr lang="ru-RU" i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 задачи</a:t>
                      </a:r>
                      <a:endParaRPr lang="ru-RU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Коррекционная помощь</a:t>
                      </a:r>
                      <a:endParaRPr lang="ru-RU" i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06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Ребенок</a:t>
                      </a:r>
                      <a:r>
                        <a:rPr lang="ru-RU" sz="1400" baseline="0" dirty="0" smtClean="0"/>
                        <a:t> не желает трудиться в природе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</a:t>
                      </a:r>
                      <a:r>
                        <a:rPr lang="ru-RU" sz="1400" baseline="0" dirty="0" smtClean="0"/>
                        <a:t> бережного отношения к растениям и животным, желания помогать взрослым в уходе за ними. Уважительно относиться к труду товарищей.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«Что</a:t>
                      </a:r>
                      <a:r>
                        <a:rPr lang="ru-RU" sz="1400" baseline="0" dirty="0" smtClean="0"/>
                        <a:t> сначала, что потом» (алгоритмы)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Игра «Что для чего?»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Сбор коллекций «Семена», «Листья» и т.д.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Конкурс «Чистые, снежные дорожки»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Конкурс «Наши красивые цветы»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55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Ребенок</a:t>
                      </a:r>
                      <a:r>
                        <a:rPr lang="ru-RU" sz="1400" baseline="0" dirty="0" smtClean="0"/>
                        <a:t> не проявляет интереса к ручному труду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</a:t>
                      </a:r>
                      <a:r>
                        <a:rPr lang="ru-RU" sz="1400" baseline="0" dirty="0" smtClean="0"/>
                        <a:t> целеустремленности, доводить начатое дело до конца. Быть усидчивым, старательным, добиваться хорошего результата в выполнении трудовых поручений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«Подарки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baseline="0" dirty="0" err="1" smtClean="0"/>
                        <a:t>Лесовичка</a:t>
                      </a:r>
                      <a:r>
                        <a:rPr lang="ru-RU" sz="1400" baseline="0" dirty="0" smtClean="0"/>
                        <a:t>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Игра «Что из чего»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«Волшебница бумага» (поделки оригами)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Ситуация «Что подарить нашим гостям?»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Мастерская «Ремонт игрушек»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Мастерская Деда Мороза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400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3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Ребенок</a:t>
                      </a:r>
                      <a:r>
                        <a:rPr lang="ru-RU" sz="1400" baseline="0" dirty="0" smtClean="0"/>
                        <a:t> не интересуется трудом взрослых</a:t>
                      </a:r>
                      <a:endParaRPr lang="ru-RU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Воспитание</a:t>
                      </a:r>
                      <a:r>
                        <a:rPr lang="ru-RU" sz="1400" baseline="0" dirty="0" smtClean="0"/>
                        <a:t> уважительного отношения к труду взрослых, желания помогать взрослым.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/>
                        <a:t>Игра «Все</a:t>
                      </a:r>
                      <a:r>
                        <a:rPr lang="ru-RU" sz="1400" baseline="0" dirty="0" smtClean="0"/>
                        <a:t> профессии нужны»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Игра «Кому, что нужно для работы»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Игры «Строитель», «Больница», «Школа», «Магазин», «Библиотека» и т.д.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Игра «Кем быть»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baseline="0" dirty="0" smtClean="0"/>
                        <a:t>Экскурсии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>
            <a:off x="395536" y="260648"/>
            <a:ext cx="8496944" cy="6120680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i="1" dirty="0" smtClean="0">
              <a:solidFill>
                <a:srgbClr val="7030A0"/>
              </a:solidFill>
            </a:endParaRPr>
          </a:p>
          <a:p>
            <a:pPr algn="ctr"/>
            <a:endParaRPr lang="ru-RU" sz="4000" b="1" i="1" dirty="0" smtClean="0">
              <a:solidFill>
                <a:srgbClr val="7030A0"/>
              </a:solidFill>
            </a:endParaRPr>
          </a:p>
          <a:p>
            <a:pPr algn="ctr"/>
            <a:endParaRPr lang="ru-RU" sz="4000" b="1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b="1" i="1" dirty="0" smtClean="0">
                <a:solidFill>
                  <a:srgbClr val="7030A0"/>
                </a:solidFill>
              </a:rPr>
              <a:t>Свободный труд нужен человеку сам по себе для развития и поддержания человеческого достоинства.</a:t>
            </a:r>
          </a:p>
          <a:p>
            <a:pPr algn="ctr"/>
            <a:endParaRPr lang="ru-RU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К.Д.Ушинский.</a:t>
            </a:r>
          </a:p>
          <a:p>
            <a:pPr algn="ctr"/>
            <a:endParaRPr lang="ru-RU" sz="4000" b="1" i="1" dirty="0" smtClean="0">
              <a:solidFill>
                <a:srgbClr val="7030A0"/>
              </a:solidFill>
            </a:endParaRPr>
          </a:p>
          <a:p>
            <a:pPr algn="r"/>
            <a:r>
              <a:rPr lang="ru-RU" dirty="0" smtClean="0">
                <a:solidFill>
                  <a:srgbClr val="7030A0"/>
                </a:solidFill>
              </a:rPr>
              <a:t>                                                </a:t>
            </a:r>
            <a:endParaRPr lang="ru-RU" sz="2400" i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Dell\Desktop\картинки\bad6766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15816" cy="2095312"/>
          </a:xfrm>
          <a:prstGeom prst="rect">
            <a:avLst/>
          </a:prstGeom>
          <a:noFill/>
        </p:spPr>
      </p:pic>
      <p:pic>
        <p:nvPicPr>
          <p:cNvPr id="1027" name="Picture 3" descr="C:\Users\Dell\Desktop\картинки\0_53545_90bcb747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041069"/>
            <a:ext cx="2123727" cy="2654659"/>
          </a:xfrm>
          <a:prstGeom prst="rect">
            <a:avLst/>
          </a:prstGeom>
          <a:noFill/>
        </p:spPr>
      </p:pic>
      <p:pic>
        <p:nvPicPr>
          <p:cNvPr id="1028" name="Picture 4" descr="C:\Users\Dell\Desktop\картинки\07.Moi_igrush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1"/>
            <a:ext cx="3107692" cy="2951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3568" y="404664"/>
            <a:ext cx="7992888" cy="61264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Литература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79512" y="1196752"/>
            <a:ext cx="8964488" cy="5472608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Буре Р.С. Дошкольник и труд: теория и методика дошкольного воспитания: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учебно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 методическое пособие. СПб.: Детство-Пресс,2004</a:t>
            </a: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Волчкова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В.Н., Степанова Н.В. Система воспитания индивидуальности дошкольников. Воронеж, 2007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Козлова С.А. Дошкольная педагогика. – М., 2000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Куликова Т.А. Учите детей трудиться. Дошкольное воспитание. </a:t>
            </a:r>
          </a:p>
          <a:p>
            <a:pPr marL="342900" indent="-34290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2007 № 7</a:t>
            </a:r>
          </a:p>
          <a:p>
            <a:pPr marL="342900" indent="-34290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5.   Комарова Т.С.,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Куцакова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Л.В., Павлова Л.Ю. Трудовое воспитание в детском саду. –М.: Мозаика-Синтез,2006</a:t>
            </a:r>
          </a:p>
          <a:p>
            <a:pPr marL="342900" indent="-34290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6.   Конвенция о правах ребенка</a:t>
            </a:r>
          </a:p>
          <a:p>
            <a:pPr marL="342900" indent="-34290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7.  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СанПиН</a:t>
            </a: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2.41.3049 – 13</a:t>
            </a:r>
          </a:p>
          <a:p>
            <a:pPr marL="342900" indent="-342900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8.   Федеральный государственный образовательный стандарт дошкольного образования</a:t>
            </a:r>
          </a:p>
          <a:p>
            <a:pPr marL="342900" indent="-342900"/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>
            <a:off x="467544" y="260648"/>
            <a:ext cx="8496944" cy="6120680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i="1" dirty="0" smtClean="0">
                <a:solidFill>
                  <a:srgbClr val="7030A0"/>
                </a:solidFill>
              </a:rPr>
              <a:t>Труд – </a:t>
            </a:r>
          </a:p>
          <a:p>
            <a:pPr algn="ctr"/>
            <a:r>
              <a:rPr lang="ru-RU" sz="4400" i="1" dirty="0" smtClean="0">
                <a:solidFill>
                  <a:srgbClr val="7030A0"/>
                </a:solidFill>
              </a:rPr>
              <a:t>это могучий воспитатель в педагогической системе воспитания.</a:t>
            </a:r>
          </a:p>
          <a:p>
            <a:pPr algn="ctr"/>
            <a:endParaRPr lang="ru-RU" sz="44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>       </a:t>
            </a:r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А.С.Макаренко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C:\Users\Dell\Desktop\картинки\bad6766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13631" cy="2204864"/>
          </a:xfrm>
          <a:prstGeom prst="rect">
            <a:avLst/>
          </a:prstGeom>
          <a:noFill/>
        </p:spPr>
      </p:pic>
      <p:pic>
        <p:nvPicPr>
          <p:cNvPr id="1027" name="Picture 3" descr="C:\Users\Dell\Desktop\картинки\0_53545_90bcb747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3760" y="3933056"/>
            <a:ext cx="2160240" cy="2700300"/>
          </a:xfrm>
          <a:prstGeom prst="rect">
            <a:avLst/>
          </a:prstGeom>
          <a:noFill/>
        </p:spPr>
      </p:pic>
      <p:pic>
        <p:nvPicPr>
          <p:cNvPr id="1028" name="Picture 4" descr="C:\Users\Dell\Desktop\картинки\07.Moi_igrush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89040"/>
            <a:ext cx="3231466" cy="3068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60648"/>
            <a:ext cx="8712968" cy="6408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Значение труда как фактора развития личности ребенка нашло отражение в истории отечественной педагогики: труды П.П.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Блонского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Н.К. Крупской, А.С. Макаренко, В.А. Сухомлинского, СТ.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Шацкого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др.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Теоретическое обоснование трудового воспитания детей с выходом на практические рекомендации освещены в работах П.Р.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Атутова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А.А. Ахматова, С.Я.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Батышева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К.Н.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Катханова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В.А. Полякова и др.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Вопросы творческого отношения детей к труду, воспитания активности, нравственных качеств личности, оптимизации учебно-познавательной деятельности освещены в трудах ученых Ю.К.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Бабанского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О.С. Богдановой, А.Я. Журкиной, И.И. Зарецкой, В.М. Коротова, Т.Н.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Мальковской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И.С.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Марьенко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Т.И.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Шамовой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И.Ф.Свадковского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др. Они находят практическую реализацию в работе образовательных учреждений на современном этапе. 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работах ведущих психологов получила более четкое решение проблема личности, значение деятельности в процессе ее формирования (Б.Г. Ананьев, А.Г.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Асмолов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Л.И.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Божович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Л.С.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Выготский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В.В. Давыдов, А.В. Запорожец, В.Т. Кудрявцев, А.Н. Леонтьев, А.В. Петровский, С.Л. Рубинштейн, Д.Б.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Эльконин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др.). 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260648"/>
            <a:ext cx="8712968" cy="640871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настоящему времени: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определено место труда в педагогическом процессе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дошкольников, разработано его содержание (Е.И.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Корзакова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В.Г. Нечаева, Е.И.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Радина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др.); 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выделены формы организации детей в труде (З.Н. Борисова, Р.С. Буре, А.Д. Шатова); 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изучается процесс формирования положительного отношения к труду взрослых (В.И. Глотова, В.И. Логинова, ЯЗ.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Неверович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А.Г.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Тулегенова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М.В.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Крулехт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 др.);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рассматриваются особенности трудового воспитания дошкольников в семье (Д.О.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Дзинтере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Л.В.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Загик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Т.А. Маркова);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- исследуется влияние труда на развитие нравственно-волевых качеств детей, их взаимоотношений (Р.С. Буре, Г.Н. Година, А.Д. Шатова и др.). 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Немаловажное значение имеют исследования Я.З.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Неверович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Т.А. Марковой, показавшие, что основным мотивом, побуждающим детей к трудовой деятельности, является их желание помогать взрослым</a:t>
            </a:r>
          </a:p>
          <a:p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7" name="Капля 6"/>
          <p:cNvSpPr/>
          <p:nvPr/>
        </p:nvSpPr>
        <p:spPr>
          <a:xfrm>
            <a:off x="395536" y="260648"/>
            <a:ext cx="8496944" cy="6120680"/>
          </a:xfrm>
          <a:prstGeom prst="teardrop">
            <a:avLst>
              <a:gd name="adj" fmla="val 99696"/>
            </a:avLst>
          </a:prstGeom>
          <a:solidFill>
            <a:schemeClr val="accent4">
              <a:lumMod val="40000"/>
              <a:lumOff val="60000"/>
            </a:schemeClr>
          </a:solidFill>
          <a:ln w="76200" cap="rnd">
            <a:solidFill>
              <a:srgbClr val="7030A0"/>
            </a:solidFill>
            <a:prstDash val="solid"/>
            <a:round/>
          </a:ln>
          <a:effectLst>
            <a:outerShdw blurRad="330200" dist="50800" dir="48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Труд становится великим воспитателем, когда он входит в духовную жизнь наших воспитанников, дает радость дружбы и товарищества, развивает пытливость и любознательность, рождает волнующую радость преодоления трудностей, открывает все новую и новую красоту в окружающем мире, пробуждает первое гражданское чувство – чувства созидателя материальных благ, без которых невозможна жизнь человека.</a:t>
            </a:r>
            <a:r>
              <a:rPr lang="ru-RU" dirty="0" smtClean="0">
                <a:solidFill>
                  <a:srgbClr val="7030A0"/>
                </a:solidFill>
              </a:rPr>
              <a:t> 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			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В.А.Сухомлинский.</a:t>
            </a:r>
            <a:r>
              <a:rPr lang="ru-RU" dirty="0" smtClean="0">
                <a:solidFill>
                  <a:srgbClr val="7030A0"/>
                </a:solidFill>
              </a:rPr>
              <a:t>                                                  </a:t>
            </a:r>
            <a:endParaRPr lang="ru-RU" sz="2400" i="1" dirty="0" smtClean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Dell\Desktop\картинки\bad676668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7704" cy="1609343"/>
          </a:xfrm>
          <a:prstGeom prst="rect">
            <a:avLst/>
          </a:prstGeom>
          <a:noFill/>
        </p:spPr>
      </p:pic>
      <p:pic>
        <p:nvPicPr>
          <p:cNvPr id="1027" name="Picture 3" descr="C:\Users\Dell\Desktop\картинки\0_53545_90bcb747_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67532" y="4725144"/>
            <a:ext cx="1576467" cy="1970584"/>
          </a:xfrm>
          <a:prstGeom prst="rect">
            <a:avLst/>
          </a:prstGeom>
          <a:noFill/>
        </p:spPr>
      </p:pic>
      <p:pic>
        <p:nvPicPr>
          <p:cNvPr id="1028" name="Picture 4" descr="C:\Users\Dell\Desktop\картинки\07.Moi_igrushk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65103"/>
            <a:ext cx="2501126" cy="2375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683568" y="404664"/>
            <a:ext cx="7992888" cy="612648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Нормативно – правовая база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Блок-схема: несколько документов 4"/>
          <p:cNvSpPr/>
          <p:nvPr/>
        </p:nvSpPr>
        <p:spPr>
          <a:xfrm>
            <a:off x="179512" y="1340768"/>
            <a:ext cx="8424936" cy="5256584"/>
          </a:xfrm>
          <a:prstGeom prst="flowChartMultidocumen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Конвенция о правах ребенка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ст. 27.1, ст. 29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Федеральный государственный образовательный стандарт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дошкольного образования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ст. 1.6, 2.4, 2.6, 2.7, 4.6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СанПиН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2.41.3049 – 13</a:t>
            </a:r>
          </a:p>
          <a:p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5" name="Выгнутая влево стрелка 14"/>
          <p:cNvSpPr/>
          <p:nvPr/>
        </p:nvSpPr>
        <p:spPr>
          <a:xfrm>
            <a:off x="179512" y="476672"/>
            <a:ext cx="2088232" cy="4248472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право стрелка 15"/>
          <p:cNvSpPr/>
          <p:nvPr/>
        </p:nvSpPr>
        <p:spPr>
          <a:xfrm>
            <a:off x="6876256" y="404664"/>
            <a:ext cx="2088232" cy="4320480"/>
          </a:xfrm>
          <a:prstGeom prst="curvedLeftArrow">
            <a:avLst>
              <a:gd name="adj1" fmla="val 25000"/>
              <a:gd name="adj2" fmla="val 51031"/>
              <a:gd name="adj3" fmla="val 25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83768" y="188640"/>
            <a:ext cx="4176464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Цель</a:t>
            </a:r>
          </a:p>
          <a:p>
            <a:pPr algn="ctr"/>
            <a:r>
              <a:rPr lang="ru-RU" sz="3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трудового воспитания</a:t>
            </a:r>
            <a:endParaRPr lang="ru-RU" sz="3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83768" y="1916832"/>
            <a:ext cx="4176464" cy="446449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</a:rPr>
              <a:t>Формирование ценностного отношения к труду, то есть умение ценить результат труда, осознавать значимость труда, как первостепенной значимости для общества.</a:t>
            </a:r>
            <a:endParaRPr lang="ru-RU" sz="2400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B2A2C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1537</TotalTime>
  <Words>1865</Words>
  <Application>Microsoft Office PowerPoint</Application>
  <PresentationFormat>Экран (4:3)</PresentationFormat>
  <Paragraphs>328</Paragraphs>
  <Slides>33</Slides>
  <Notes>28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 </vt:lpstr>
      <vt:lpstr> </vt:lpstr>
      <vt:lpstr> </vt:lpstr>
      <vt:lpstr>Слайд 14</vt:lpstr>
      <vt:lpstr> </vt:lpstr>
      <vt:lpstr> </vt:lpstr>
      <vt:lpstr>Слайд 17</vt:lpstr>
      <vt:lpstr> </vt:lpstr>
      <vt:lpstr> </vt:lpstr>
      <vt:lpstr>Слайд 20</vt:lpstr>
      <vt:lpstr> </vt:lpstr>
      <vt:lpstr>Слайд 22</vt:lpstr>
      <vt:lpstr>Слайд 23</vt:lpstr>
      <vt:lpstr> </vt:lpstr>
      <vt:lpstr> </vt:lpstr>
      <vt:lpstr> </vt:lpstr>
      <vt:lpstr> </vt:lpstr>
      <vt:lpstr> </vt:lpstr>
      <vt:lpstr> </vt:lpstr>
      <vt:lpstr> </vt:lpstr>
      <vt:lpstr> </vt:lpstr>
      <vt:lpstr>Слайд 32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User</cp:lastModifiedBy>
  <cp:revision>160</cp:revision>
  <dcterms:created xsi:type="dcterms:W3CDTF">2015-01-20T08:52:17Z</dcterms:created>
  <dcterms:modified xsi:type="dcterms:W3CDTF">2016-03-14T11:40:34Z</dcterms:modified>
</cp:coreProperties>
</file>