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3" autoAdjust="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6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5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7307-1086-4061-AE20-845AD83CA22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536-7FD1-4C22-9EA0-8A3B53B29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34" Type="http://schemas.openxmlformats.org/officeDocument/2006/relationships/image" Target="../media/image4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ПРОЕКТ</a:t>
            </a:r>
            <a:r>
              <a:rPr lang="ru-RU" b="1" i="1" dirty="0" smtClean="0">
                <a:solidFill>
                  <a:srgbClr val="006666"/>
                </a:solidFill>
              </a:rPr>
              <a:t/>
            </a:r>
            <a:br>
              <a:rPr lang="ru-RU" b="1" i="1" dirty="0" smtClean="0">
                <a:solidFill>
                  <a:srgbClr val="006666"/>
                </a:solidFill>
              </a:rPr>
            </a:br>
            <a:r>
              <a:rPr lang="ru-RU" b="1" i="1" dirty="0" smtClean="0">
                <a:solidFill>
                  <a:srgbClr val="006666"/>
                </a:solidFill>
              </a:rPr>
              <a:t>«ОФОРМЛЕНИЕ </a:t>
            </a:r>
            <a:r>
              <a:rPr lang="ru-RU" b="1" i="1" dirty="0">
                <a:solidFill>
                  <a:srgbClr val="006666"/>
                </a:solidFill>
              </a:rPr>
              <a:t>ЦВЕТОЧНОЙ КЛУМБЫ НА ИГРОВОМ </a:t>
            </a:r>
            <a:r>
              <a:rPr lang="ru-RU" b="1" i="1" dirty="0" smtClean="0">
                <a:solidFill>
                  <a:srgbClr val="006666"/>
                </a:solidFill>
              </a:rPr>
              <a:t>УЧАСТКЕ  В ДОУ»</a:t>
            </a:r>
            <a:endParaRPr lang="ru-RU" b="1" i="1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3600400" cy="17526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АВТОР :</a:t>
            </a: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Помулева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 С.Д.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ea typeface="Batang" panose="02030600000101010101" pitchFamily="18" charset="-127"/>
            </a:endParaRPr>
          </a:p>
        </p:txBody>
      </p:sp>
      <p:pic>
        <p:nvPicPr>
          <p:cNvPr id="1028" name="Picture 4" descr="https://img-fotki.yandex.ru/get/3501/200418627.8a/0_121ee7_4778250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03244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3 </a:t>
            </a:r>
            <a:r>
              <a:rPr lang="ru-RU" b="1" dirty="0"/>
              <a:t>этап – аналитический.</a:t>
            </a:r>
            <a:r>
              <a:rPr lang="ru-RU" dirty="0"/>
              <a:t> Сопоставить промежуточные результаты с задачами проекта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4 </a:t>
            </a:r>
            <a:r>
              <a:rPr lang="ru-RU" b="1" dirty="0"/>
              <a:t>этап – заключительный. </a:t>
            </a:r>
            <a:r>
              <a:rPr lang="ru-RU" dirty="0"/>
              <a:t>Участие в конкурсе игровых площадок  в ДОУ. </a:t>
            </a:r>
          </a:p>
          <a:p>
            <a:endParaRPr lang="ru-RU" dirty="0"/>
          </a:p>
        </p:txBody>
      </p:sp>
      <p:pic>
        <p:nvPicPr>
          <p:cNvPr id="5122" name="Picture 2" descr="http://dreempics.com/img/picture/Apr/10/35ad54b98c71deef0468b0d2c04aee95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5365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лум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1900"/>
            <a:ext cx="6552728" cy="55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</a:rPr>
              <a:t>План – схема игрового участка с цветником: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6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69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Вид планируемой клумбы: 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220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81" y="1802656"/>
            <a:ext cx="484574" cy="5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orldtranslation.org/uploads/Image/News/Medicine/barhat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74" y="3089523"/>
            <a:ext cx="113412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orldtranslation.org/uploads/Image/News/Medicine/barhat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85668"/>
            <a:ext cx="1167704" cy="11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orldtranslation.org/uploads/Image/News/Medicine/barhat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07" y="1742331"/>
            <a:ext cx="1178793" cy="13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ages.vfl.ru/ii_save/1429269125/661ad03e/8460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49" y="3662707"/>
            <a:ext cx="735636" cy="7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ages.vfl.ru/ii_save/1429269125/661ad03e/84603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08" y="2770985"/>
            <a:ext cx="777266" cy="7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mages.vfl.ru/ii_save/1429269125/661ad03e/84603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08" y="1920190"/>
            <a:ext cx="742777" cy="7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silkyway.ru/sites/default/files/pictures/04/portula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37" y="3338135"/>
            <a:ext cx="830496" cy="8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silkyway.ru/sites/default/files/pictures/04/portula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48" y="1789404"/>
            <a:ext cx="850385" cy="8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silkyway.ru/sites/default/files/pictures/04/portula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37" y="2599038"/>
            <a:ext cx="830496" cy="7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38" y="2062466"/>
            <a:ext cx="426215" cy="4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90" y="2439420"/>
            <a:ext cx="415305" cy="4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54" y="2875773"/>
            <a:ext cx="491408" cy="5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46" y="3442517"/>
            <a:ext cx="556346" cy="5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20" y="3947628"/>
            <a:ext cx="451531" cy="4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01" y="4690461"/>
            <a:ext cx="511712" cy="5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garden-garden.su/wp-content/uploads/2016/02/%D1%86%D0%B2%D0%B5%D1%82%D0%BE%D0%BA-%D0%BF%D0%B5%D1%82%D1%83%D0%BD%D0%B8%D1%8F-%D1%84%D0%BE%D1%82%D0%B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55" y="4385668"/>
            <a:ext cx="456180" cy="4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accbud.ua/data/images/60/60e07c3604abe5f8f11852d880ce97f0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29636" r="24363" b="8398"/>
          <a:stretch/>
        </p:blipFill>
        <p:spPr bwMode="auto">
          <a:xfrm>
            <a:off x="2843808" y="3129752"/>
            <a:ext cx="1161094" cy="10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2681348" y="3022996"/>
            <a:ext cx="387541" cy="3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2922686" y="2810679"/>
            <a:ext cx="423683" cy="4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169578" y="2692040"/>
            <a:ext cx="418250" cy="4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519200" y="2792349"/>
            <a:ext cx="434637" cy="41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742930" y="3003397"/>
            <a:ext cx="383762" cy="3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947415" y="3241022"/>
            <a:ext cx="403986" cy="3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934811" y="3548821"/>
            <a:ext cx="409844" cy="3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859857" y="3868906"/>
            <a:ext cx="388124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581666" y="3975853"/>
            <a:ext cx="431891" cy="4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3193291" y="4027255"/>
            <a:ext cx="482917" cy="46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2812426" y="4024714"/>
            <a:ext cx="380865" cy="3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2657358" y="3831097"/>
            <a:ext cx="435520" cy="4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2524094" y="3555173"/>
            <a:ext cx="459286" cy="4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://www.cohennur.co.il/images/products/311120-Ariella-White.jp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209" r="22282" b="6101"/>
          <a:stretch/>
        </p:blipFill>
        <p:spPr bwMode="auto">
          <a:xfrm>
            <a:off x="2524347" y="3197626"/>
            <a:ext cx="436140" cy="4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413132" y="2556476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616258" y="2356461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3953837" y="2740432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3591641" y="2393922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4247981" y="3116010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3097333" y="2265641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4304514" y="3551215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4105622" y="3929447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3785703" y="4219300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3261180" y="4371732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742417" y="4319512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338687" y="4176548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144917" y="3710232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070471" y="3353405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http://tukimkz.host.webasyst.com/wa-data/public/site/img/%D0%90%D0%B3%D0%B5%D1%80%D0%B0%D1%82%D1%83%D0%BC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5146" r="36657" b="17387"/>
          <a:stretch/>
        </p:blipFill>
        <p:spPr bwMode="auto">
          <a:xfrm>
            <a:off x="2156993" y="2944748"/>
            <a:ext cx="536431" cy="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lozadona.ru/d/306550/d/%D1%8D%D0%B4%D1%83%D0%BB%D0%B8%D1%81.jp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4704" r="11597" b="16415"/>
          <a:stretch/>
        </p:blipFill>
        <p:spPr bwMode="auto">
          <a:xfrm>
            <a:off x="1144098" y="3531407"/>
            <a:ext cx="926373" cy="9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0" descr="http://lozadona.ru/d/306550/d/%D1%8D%D0%B4%D1%83%D0%BB%D0%B8%D1%81.jpg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4704" r="11597" b="16415"/>
          <a:stretch/>
        </p:blipFill>
        <p:spPr bwMode="auto">
          <a:xfrm>
            <a:off x="1144098" y="2606041"/>
            <a:ext cx="926373" cy="9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4" y="1538533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6332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" y="2312435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0" y="2826587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0" y="3383361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6" y="3924411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8" y="4336886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4547997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2252302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2814237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3370877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" y="3950734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904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2" descr="http://umeha.3dn.ru/_pu/69/8086282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45" y="4999422"/>
            <a:ext cx="773142" cy="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://images.vfl.ru/ii_save/1429269125/661ad03e/8460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38" y="4479064"/>
            <a:ext cx="735636" cy="7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silkyway.ru/sites/default/files/pictures/04/portula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58" y="4014013"/>
            <a:ext cx="830496" cy="8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 descr="http://www.silkyway.ru/sites/default/files/pictures/04/portula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58" y="4727500"/>
            <a:ext cx="830496" cy="8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27325" y="5198997"/>
            <a:ext cx="1710238" cy="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1737563" y="5221251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3447801" y="5219408"/>
            <a:ext cx="1710238" cy="3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5158857" y="5221251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6635648" y="5221251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7426665" y="5219408"/>
            <a:ext cx="1710238" cy="3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-10691" y="1268759"/>
            <a:ext cx="1710238" cy="3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1556278" y="1268759"/>
            <a:ext cx="1710238" cy="3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3158438" y="1268759"/>
            <a:ext cx="1710238" cy="3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4732555" y="1268759"/>
            <a:ext cx="1710238" cy="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6302319" y="1268759"/>
            <a:ext cx="1710238" cy="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>
            <a:off x="7409947" y="1268759"/>
            <a:ext cx="1710238" cy="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 rot="5400000">
            <a:off x="8043854" y="2372311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 rot="5400000">
            <a:off x="8043854" y="4167438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 rot="5400000">
            <a:off x="-731987" y="2388446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4" descr="http://techmaterik.ru/wa-data/public/shop/products/74/18/1874/images/2289/2289.750x0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71163" r="38013" b="9269"/>
          <a:stretch/>
        </p:blipFill>
        <p:spPr bwMode="auto">
          <a:xfrm rot="5400000">
            <a:off x="-732672" y="4110550"/>
            <a:ext cx="1710238" cy="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3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mydiz.ru/sites/default/files/1_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img1.liveinternet.ru/images/attach/c/0/47/195/47195079_IMG_29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0725" r="38204" b="12215"/>
          <a:stretch/>
        </p:blipFill>
        <p:spPr bwMode="auto">
          <a:xfrm>
            <a:off x="1274179" y="2068081"/>
            <a:ext cx="1898928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g1.liveinternet.ru/images/attach/c/0/47/195/47195079_IMG_29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0725" r="38204" b="12215"/>
          <a:stretch/>
        </p:blipFill>
        <p:spPr bwMode="auto">
          <a:xfrm>
            <a:off x="5796136" y="2068081"/>
            <a:ext cx="1872208" cy="39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1.liveinternet.ru/images/attach/c/0/47/195/47195079_IMG_29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0725" r="38204" b="12215"/>
          <a:stretch/>
        </p:blipFill>
        <p:spPr bwMode="auto">
          <a:xfrm>
            <a:off x="3560280" y="2062096"/>
            <a:ext cx="1883401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83671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ВЕРТИКАЛЬНЫЕ НАСАЖДЕНИЯ: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95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vepic.su/2776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BatangChe" panose="02030609000101010101" pitchFamily="49" charset="-127"/>
                <a:ea typeface="BatangChe" panose="02030609000101010101" pitchFamily="49" charset="-127"/>
                <a:cs typeface="Shruti" panose="020B0502040204020203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>
                <a:latin typeface="BatangChe" panose="02030609000101010101" pitchFamily="49" charset="-127"/>
                <a:ea typeface="BatangChe" panose="02030609000101010101" pitchFamily="49" charset="-127"/>
                <a:cs typeface="Shruti" panose="020B0502040204020203" pitchFamily="34" charset="0"/>
              </a:rPr>
              <a:t>ЗА ВНИМАНИЕ!!!</a:t>
            </a:r>
            <a:endParaRPr lang="ru-RU" sz="6000" b="1" dirty="0">
              <a:latin typeface="BatangChe" panose="02030609000101010101" pitchFamily="49" charset="-127"/>
              <a:ea typeface="BatangChe" panose="02030609000101010101" pitchFamily="49" charset="-127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latin typeface="Batang" panose="02030600000101010101" pitchFamily="18" charset="-127"/>
                <a:ea typeface="Batang" panose="02030600000101010101" pitchFamily="18" charset="-127"/>
              </a:rPr>
              <a:t>Актуальность проекта</a:t>
            </a:r>
            <a:r>
              <a:rPr lang="ru-RU" b="1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>
                <a:latin typeface="Cambria" panose="02040503050406030204" pitchFamily="18" charset="0"/>
              </a:rPr>
              <a:t>В тёплый период дети большую часть дня  находятся  на свежем воздухе, что  полезно и необходимо для укрепления здоровья дошкольников. Создание цветочной клумбы помогает  воспитателю рационально проводить прогулки, осуществляя наблюдения в природе, трудовую деятельность, экологическое и эстетическое воспитание дошкольников.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17266"/>
            <a:ext cx="1152128" cy="1204497"/>
          </a:xfrm>
          <a:prstGeom prst="rect">
            <a:avLst/>
          </a:prstGeom>
        </p:spPr>
      </p:pic>
      <p:pic>
        <p:nvPicPr>
          <p:cNvPr id="8198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43765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38" y="5991368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89" y="5804841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21743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16" y="6021743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42" y="5912017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96235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5" y="5951236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80" y="5791707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44" y="6021743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79" y="5791706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43" y="6084348"/>
            <a:ext cx="576064" cy="6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Цель </a:t>
            </a:r>
            <a:r>
              <a:rPr lang="ru-RU" b="1" dirty="0"/>
              <a:t>проекта:</a:t>
            </a:r>
            <a:r>
              <a:rPr lang="ru-RU" dirty="0"/>
              <a:t>  оформить цветочную клумбу на игровом </a:t>
            </a:r>
            <a:r>
              <a:rPr lang="ru-RU" dirty="0" smtClean="0"/>
              <a:t>участке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Задачи </a:t>
            </a:r>
            <a:r>
              <a:rPr lang="ru-RU" b="1" dirty="0"/>
              <a:t>проекта: </a:t>
            </a:r>
            <a:endParaRPr lang="ru-RU" dirty="0"/>
          </a:p>
          <a:p>
            <a:pPr lvl="0"/>
            <a:r>
              <a:rPr lang="ru-RU" dirty="0"/>
              <a:t>Оценка места будущего цветника и клумбы</a:t>
            </a:r>
          </a:p>
          <a:p>
            <a:pPr lvl="0"/>
            <a:r>
              <a:rPr lang="ru-RU" dirty="0"/>
              <a:t>Подбор растений</a:t>
            </a:r>
          </a:p>
          <a:p>
            <a:pPr lvl="0"/>
            <a:r>
              <a:rPr lang="ru-RU" dirty="0"/>
              <a:t>Планировка посадки </a:t>
            </a:r>
            <a:r>
              <a:rPr lang="ru-RU" dirty="0" smtClean="0"/>
              <a:t>растений; посадка</a:t>
            </a:r>
            <a:endParaRPr lang="ru-RU" dirty="0"/>
          </a:p>
          <a:p>
            <a:pPr lvl="0"/>
            <a:r>
              <a:rPr lang="ru-RU" dirty="0"/>
              <a:t>Наблюдение и уход за растениями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5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6666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Гипотеза </a:t>
            </a:r>
            <a:r>
              <a:rPr lang="ru-RU" b="1" u="sng" dirty="0">
                <a:solidFill>
                  <a:srgbClr val="006666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проекта: </a:t>
            </a:r>
            <a:endParaRPr lang="ru-RU" b="1" u="sng" dirty="0" smtClean="0">
              <a:solidFill>
                <a:srgbClr val="006666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6666"/>
                </a:solidFill>
              </a:rPr>
              <a:t>При </a:t>
            </a:r>
            <a:r>
              <a:rPr lang="ru-RU" b="1" i="1" dirty="0">
                <a:solidFill>
                  <a:srgbClr val="006666"/>
                </a:solidFill>
              </a:rPr>
              <a:t>оформлении цветочной клумбы у детей расширятся представления о цветущих </a:t>
            </a:r>
            <a:r>
              <a:rPr lang="ru-RU" b="1" i="1" dirty="0" smtClean="0">
                <a:solidFill>
                  <a:srgbClr val="006666"/>
                </a:solidFill>
              </a:rPr>
              <a:t>растениях; </a:t>
            </a:r>
            <a:r>
              <a:rPr lang="ru-RU" b="1" i="1" dirty="0">
                <a:solidFill>
                  <a:srgbClr val="006666"/>
                </a:solidFill>
              </a:rPr>
              <a:t>будет развиваться уровень </a:t>
            </a:r>
            <a:r>
              <a:rPr lang="ru-RU" b="1" i="1" dirty="0" smtClean="0">
                <a:solidFill>
                  <a:srgbClr val="006666"/>
                </a:solidFill>
              </a:rPr>
              <a:t>экологической, эстетической </a:t>
            </a:r>
            <a:r>
              <a:rPr lang="ru-RU" b="1" i="1" dirty="0">
                <a:solidFill>
                  <a:srgbClr val="006666"/>
                </a:solidFill>
              </a:rPr>
              <a:t>культуры и бережное отношение к природе.</a:t>
            </a:r>
          </a:p>
          <a:p>
            <a:pPr marL="0" indent="0">
              <a:buNone/>
            </a:pPr>
            <a:endParaRPr lang="ru-RU" i="1" dirty="0">
              <a:solidFill>
                <a:srgbClr val="006666"/>
              </a:solidFill>
            </a:endParaRPr>
          </a:p>
        </p:txBody>
      </p:sp>
      <p:pic>
        <p:nvPicPr>
          <p:cNvPr id="2050" name="Picture 2" descr="http://masterclasy.ru/uploads/fotos/56090255bb8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3205393" cy="2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4420"/>
            <a:ext cx="8229600" cy="5974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Участники проекта: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воспитатель</a:t>
            </a:r>
            <a:r>
              <a:rPr lang="ru-RU" dirty="0"/>
              <a:t>, родители, дети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Вид проекта: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практический, </a:t>
            </a:r>
            <a:r>
              <a:rPr lang="ru-RU" dirty="0"/>
              <a:t>краткосрочный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март - май 2016 года </a:t>
            </a:r>
            <a:r>
              <a:rPr lang="ru-RU" dirty="0" smtClean="0"/>
              <a:t>(3 </a:t>
            </a:r>
            <a:r>
              <a:rPr lang="ru-RU" dirty="0"/>
              <a:t>месяца)</a:t>
            </a:r>
          </a:p>
        </p:txBody>
      </p:sp>
      <p:pic>
        <p:nvPicPr>
          <p:cNvPr id="3074" name="Picture 2" descr="http://900igr.net/datai/chelovek/Pravila-v-gorode.files/0003-009-Kruglye-klumby-tsvetami-pestrjat-dvor-ukrashajut-i-radujut-vzgljad-no-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120422" cy="26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6666"/>
                </a:solidFill>
              </a:rPr>
              <a:t>Ожидаемые результаты проекта:</a:t>
            </a:r>
            <a:endParaRPr lang="ru-RU" dirty="0">
              <a:solidFill>
                <a:srgbClr val="006666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6666"/>
                </a:solidFill>
              </a:rPr>
              <a:t>Оформление цветочной клумбы будет содействовать развитию детей, усвоению знаний, умений, правил, приобщению детей к природе, формированию нравственных и эстетических начал. Участие детей в данном проекте позволит сформировать у них ценностные ориентации, определяющие бережное отношение к природному и рукотворному миру. 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1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chemeClr val="tx2">
                    <a:lumMod val="75000"/>
                  </a:schemeClr>
                </a:solidFill>
              </a:rPr>
              <a:t>Организация  работы с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родителями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006666"/>
                </a:solidFill>
              </a:rPr>
              <a:t>Основные направления взаимодействия с родителями воспитанников  по оформлению цветочной клумбы заключаются в следующем:</a:t>
            </a:r>
          </a:p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привлечение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внимания родителей  к существующему проекту, разъяснение родителям необходимости оформления цветочной клумбы;</a:t>
            </a:r>
          </a:p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информирование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родителей о видах совместной деятельности для осуществления данного проекта;</a:t>
            </a:r>
          </a:p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активизация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совместной деятельности родителей и детей в рамках проекта</a:t>
            </a:r>
          </a:p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отчёт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в виде презентации на родительском собрании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9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Этапы реализации проекта</a:t>
            </a:r>
            <a:r>
              <a:rPr lang="ru-RU" dirty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6666"/>
                </a:solidFill>
              </a:rPr>
              <a:t>1этап – подготовительный. </a:t>
            </a:r>
            <a:r>
              <a:rPr lang="ru-RU" dirty="0">
                <a:solidFill>
                  <a:srgbClr val="006666"/>
                </a:solidFill>
              </a:rPr>
              <a:t>Определить основные направления работы. Постановка цели и задач проекта. Разработка программы деятельности. Разработка планов работы с детьми и родителями</a:t>
            </a:r>
            <a:r>
              <a:rPr lang="ru-RU" dirty="0" smtClean="0">
                <a:solidFill>
                  <a:srgbClr val="006666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6666"/>
                </a:solidFill>
              </a:rPr>
              <a:t>2 этап – основной.</a:t>
            </a:r>
            <a:r>
              <a:rPr lang="ru-RU" dirty="0">
                <a:solidFill>
                  <a:srgbClr val="006666"/>
                </a:solidFill>
              </a:rPr>
              <a:t> Провести мероприятия проекта по оформлению цветочной клумбы</a:t>
            </a:r>
          </a:p>
        </p:txBody>
      </p:sp>
    </p:spTree>
    <p:extLst>
      <p:ext uri="{BB962C8B-B14F-4D97-AF65-F5344CB8AC3E}">
        <p14:creationId xmlns:p14="http://schemas.microsoft.com/office/powerpoint/2010/main" val="30945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68082"/>
              </p:ext>
            </p:extLst>
          </p:nvPr>
        </p:nvGraphicFramePr>
        <p:xfrm>
          <a:off x="683568" y="764704"/>
          <a:ext cx="7704856" cy="590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9671"/>
                <a:gridCol w="3025185"/>
              </a:tblGrid>
              <a:tr h="801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Мероприятия 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Сроки реализации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1.Создание плана-схемы игрового участка с новым цветником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</a:rPr>
                        <a:t>10-25.03</a:t>
                      </a: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2. Приобретение необходимого инвентаря, посадочного материала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</a:rPr>
                        <a:t>15-30.03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3. Вскапывание участка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</a:rPr>
                        <a:t>10-20.04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4.Подготовка почвы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6666"/>
                          </a:solidFill>
                          <a:effectLst/>
                        </a:rPr>
                        <a:t>10-20.04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5. Оформление границ клумбы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15-20.04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6. Посев семян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20-30.04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7.Высадка растений 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25.04 - 10.05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8. Уход за растениями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С момента </a:t>
                      </a:r>
                      <a:r>
                        <a:rPr lang="ru-RU" sz="1800" dirty="0" err="1">
                          <a:solidFill>
                            <a:srgbClr val="006666"/>
                          </a:solidFill>
                          <a:effectLst/>
                        </a:rPr>
                        <a:t>всхода</a:t>
                      </a:r>
                      <a:r>
                        <a:rPr lang="ru-RU" sz="1800" dirty="0">
                          <a:solidFill>
                            <a:srgbClr val="006666"/>
                          </a:solidFill>
                          <a:effectLst/>
                        </a:rPr>
                        <a:t> семян</a:t>
                      </a:r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0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337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«ОФОРМЛЕНИЕ ЦВЕТОЧНОЙ КЛУМБЫ НА ИГРОВОМ УЧАСТКЕ 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 планируемой клумбы: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«ОФОРМЛЕНИЕ ЦВЕТОЧНОЙ КЛУМБЫ НА ИГРОВОМ УЧАСТКЕ»</dc:title>
  <dc:creator>Bujhm Gjvektd</dc:creator>
  <cp:lastModifiedBy>Bujhm Gjvektd</cp:lastModifiedBy>
  <cp:revision>21</cp:revision>
  <dcterms:created xsi:type="dcterms:W3CDTF">2016-03-19T17:21:25Z</dcterms:created>
  <dcterms:modified xsi:type="dcterms:W3CDTF">2016-04-23T15:26:31Z</dcterms:modified>
</cp:coreProperties>
</file>