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9" r:id="rId5"/>
    <p:sldId id="261" r:id="rId6"/>
    <p:sldId id="299" r:id="rId7"/>
    <p:sldId id="300" r:id="rId8"/>
    <p:sldId id="263" r:id="rId9"/>
    <p:sldId id="301" r:id="rId10"/>
    <p:sldId id="302" r:id="rId11"/>
    <p:sldId id="304" r:id="rId12"/>
    <p:sldId id="264" r:id="rId13"/>
    <p:sldId id="269" r:id="rId14"/>
    <p:sldId id="270" r:id="rId15"/>
    <p:sldId id="272" r:id="rId16"/>
    <p:sldId id="274" r:id="rId17"/>
    <p:sldId id="276" r:id="rId18"/>
    <p:sldId id="286" r:id="rId19"/>
    <p:sldId id="297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CA84"/>
    <a:srgbClr val="0BF596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84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A6CD-64F7-43A3-B0B6-F5351C66CEBB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BEDB-9B31-4B78-9AE4-40246586CE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245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BEDB-9B31-4B78-9AE4-40246586CEF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34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2E5095"/>
            </a:gs>
            <a:gs pos="48000">
              <a:schemeClr val="bg2">
                <a:tint val="80000"/>
                <a:satMod val="300000"/>
              </a:schemeClr>
            </a:gs>
            <a:gs pos="83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hotoshtab.ru/2011/12/ballpoin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Учебно-исследовательская работа</a:t>
            </a:r>
            <a:br>
              <a:rPr lang="ru-RU" sz="4000" b="1" dirty="0" smtClean="0"/>
            </a:br>
            <a:r>
              <a:rPr lang="ru-RU" sz="4000" b="1" dirty="0" smtClean="0"/>
              <a:t>«Почему ручка пишет?»</a:t>
            </a:r>
            <a:endParaRPr lang="ru-RU" sz="4000" b="1" dirty="0"/>
          </a:p>
        </p:txBody>
      </p:sp>
      <p:pic>
        <p:nvPicPr>
          <p:cNvPr id="5" name="Объект 4" descr="http://www.ural56.ru/photos/2011/august2011/2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4867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221088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Выполнил  Марков Егор,</a:t>
            </a:r>
          </a:p>
          <a:p>
            <a:r>
              <a:rPr lang="ru-RU" sz="2400" b="1" dirty="0" smtClean="0"/>
              <a:t> учащийся 4 </a:t>
            </a:r>
            <a:r>
              <a:rPr lang="ru-RU" sz="2400" b="1" dirty="0" smtClean="0"/>
              <a:t>«Б» класса </a:t>
            </a:r>
            <a:endParaRPr lang="ru-RU" sz="2400" b="1" dirty="0" smtClean="0"/>
          </a:p>
          <a:p>
            <a:r>
              <a:rPr lang="ru-RU" sz="2400" b="1" dirty="0" smtClean="0"/>
              <a:t>МБОУ </a:t>
            </a:r>
            <a:r>
              <a:rPr lang="ru-RU" sz="2400" b="1" dirty="0" smtClean="0"/>
              <a:t> «Гимназия </a:t>
            </a:r>
            <a:r>
              <a:rPr lang="ru-RU" sz="2400" b="1" dirty="0" smtClean="0"/>
              <a:t>№ </a:t>
            </a:r>
            <a:r>
              <a:rPr lang="ru-RU" sz="2400" b="1" dirty="0" smtClean="0"/>
              <a:t>4»</a:t>
            </a:r>
          </a:p>
          <a:p>
            <a:r>
              <a:rPr lang="ru-RU" sz="2400" b="1" dirty="0" smtClean="0"/>
              <a:t>г</a:t>
            </a:r>
            <a:r>
              <a:rPr lang="ru-RU" sz="2400" b="1" dirty="0" smtClean="0"/>
              <a:t>. </a:t>
            </a:r>
            <a:r>
              <a:rPr lang="ru-RU" sz="2400" b="1" dirty="0" smtClean="0"/>
              <a:t>Кстово</a:t>
            </a:r>
          </a:p>
          <a:p>
            <a:r>
              <a:rPr lang="ru-RU" sz="2400" b="1" dirty="0" smtClean="0"/>
              <a:t>2016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482109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ои документы\Фото\2014\Письмо. 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80" y="332656"/>
            <a:ext cx="451973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6060" y="3501008"/>
            <a:ext cx="4529956" cy="324036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Карандашом </a:t>
            </a:r>
            <a:r>
              <a:rPr lang="ru-RU" sz="2400" b="0" dirty="0"/>
              <a:t>мне не понравилось писать, потому что он очень толстый (при держании), непривычный. Но у него есть большой </a:t>
            </a:r>
            <a:r>
              <a:rPr lang="ru-RU" sz="2400" b="0" dirty="0" smtClean="0"/>
              <a:t>плюс</a:t>
            </a:r>
            <a:r>
              <a:rPr lang="en-US" sz="2400" b="0" dirty="0" smtClean="0"/>
              <a:t> </a:t>
            </a:r>
            <a:r>
              <a:rPr lang="ru-RU" sz="2400" b="0" dirty="0" smtClean="0"/>
              <a:t>для школьника в том, что</a:t>
            </a:r>
            <a:r>
              <a:rPr lang="en-US" sz="2400" b="0" dirty="0" smtClean="0"/>
              <a:t> </a:t>
            </a:r>
            <a:r>
              <a:rPr lang="ru-RU" sz="2400" b="0" dirty="0" smtClean="0"/>
              <a:t>его </a:t>
            </a:r>
            <a:r>
              <a:rPr lang="ru-RU" sz="2400" b="0" dirty="0"/>
              <a:t>можно стереть с листа </a:t>
            </a:r>
            <a:r>
              <a:rPr lang="ru-RU" sz="2400" b="0" dirty="0" smtClean="0"/>
              <a:t>бумаги, и ошибка будет не видна.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860032" y="328712"/>
            <a:ext cx="4104456" cy="3028280"/>
          </a:xfrm>
        </p:spPr>
        <p:txBody>
          <a:bodyPr>
            <a:normAutofit/>
          </a:bodyPr>
          <a:lstStyle/>
          <a:p>
            <a:r>
              <a:rPr lang="ru-RU" sz="2400" dirty="0"/>
              <a:t>Мне больше всего понравилось писать гелевой ручкой, потому что при письме она легче скользит по бумаге. Но минус её в том, что она может смазаться.</a:t>
            </a:r>
            <a:br>
              <a:rPr lang="ru-RU" sz="2400" dirty="0"/>
            </a:br>
            <a:endParaRPr lang="en-US" sz="2400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6" name="Рисунок 5" descr="D:\Мои документы\Фото\2014\Письмо. 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6348" y="3356992"/>
            <a:ext cx="414096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0894294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212976"/>
            <a:ext cx="4320480" cy="3456384"/>
          </a:xfrm>
        </p:spPr>
        <p:txBody>
          <a:bodyPr>
            <a:noAutofit/>
          </a:bodyPr>
          <a:lstStyle/>
          <a:p>
            <a:r>
              <a:rPr lang="ru-RU" sz="2200" dirty="0"/>
              <a:t>А про </a:t>
            </a:r>
            <a:r>
              <a:rPr lang="ru-RU" sz="2200" dirty="0" smtClean="0"/>
              <a:t>перьевую ручку мне </a:t>
            </a:r>
            <a:r>
              <a:rPr lang="ru-RU" sz="2200" dirty="0"/>
              <a:t>даже рассказывать не хочется – </a:t>
            </a:r>
            <a:r>
              <a:rPr lang="ru-RU" sz="2200" dirty="0" smtClean="0"/>
              <a:t>настолько </a:t>
            </a:r>
            <a:r>
              <a:rPr lang="ru-RU" sz="2200" dirty="0"/>
              <a:t>трудно ей писать!!! Она пачкала руки, протекала через бумагу и держать её нужно определённым образом. Я не понимаю, как учились во времена перьев и перьевых</a:t>
            </a:r>
            <a:r>
              <a:rPr lang="en-US" sz="2200" dirty="0"/>
              <a:t> </a:t>
            </a:r>
            <a:r>
              <a:rPr lang="ru-RU" sz="2200" dirty="0"/>
              <a:t>ручек!!!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3" name="Рисунок 2" descr="D:\Мои документы\Фото\2014\Письмо. 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600400" cy="276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Мои документы\Фото\2014\Письмо. 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960440" cy="2402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760" y="260648"/>
            <a:ext cx="42302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Шариковой ручкой мне не понравилось писать, потому что она более привычна, а </a:t>
            </a:r>
            <a:r>
              <a:rPr lang="ru-RU" sz="2200" dirty="0" smtClean="0"/>
              <a:t>мне, </a:t>
            </a:r>
            <a:r>
              <a:rPr lang="ru-RU" sz="2200" dirty="0"/>
              <a:t>чем привычней ручка, тем труднее ей писать. У неё есть достоинства: она не проходит через бумагу, хороша по цене </a:t>
            </a:r>
            <a:r>
              <a:rPr lang="ru-RU" sz="2200" dirty="0" smtClean="0"/>
              <a:t>(</a:t>
            </a:r>
            <a:r>
              <a:rPr lang="ru-RU" sz="2200" dirty="0"/>
              <a:t>одна ручка стоит 6 </a:t>
            </a:r>
            <a:r>
              <a:rPr lang="ru-RU" sz="2200" dirty="0" smtClean="0"/>
              <a:t>рублей), морозоустойчива (</a:t>
            </a:r>
            <a:r>
              <a:rPr lang="ru-RU" sz="2200" dirty="0"/>
              <a:t>пишет даже при –40 градусах) и очень удобна.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193508728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BF596"/>
                </a:solidFill>
              </a:rPr>
              <a:t>Это интересно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 smtClean="0"/>
              <a:t>1. В среднем за год человек исписывает 3-4 ручки и каждой ручкой можно написать </a:t>
            </a:r>
          </a:p>
          <a:p>
            <a:pPr marL="0" indent="0">
              <a:buNone/>
            </a:pPr>
            <a:r>
              <a:rPr lang="ru-RU" sz="1800" dirty="0" smtClean="0"/>
              <a:t>50 000 слов.</a:t>
            </a:r>
          </a:p>
          <a:p>
            <a:pPr marL="0" lvl="0" indent="0">
              <a:buNone/>
            </a:pPr>
            <a:r>
              <a:rPr lang="ru-RU" sz="1800" dirty="0" smtClean="0"/>
              <a:t>3. </a:t>
            </a:r>
            <a:r>
              <a:rPr lang="ru-RU" sz="1800" dirty="0"/>
              <a:t>В 95% случаях, если человеку дать новую ручку, то первым словом, которое он ей напишет, будет его имя.</a:t>
            </a:r>
          </a:p>
          <a:p>
            <a:pPr marL="0" indent="0">
              <a:buNone/>
            </a:pPr>
            <a:r>
              <a:rPr lang="en-US" sz="1800" dirty="0" smtClean="0"/>
              <a:t>4</a:t>
            </a:r>
            <a:r>
              <a:rPr lang="ru-RU" sz="1800" dirty="0" smtClean="0"/>
              <a:t>. </a:t>
            </a:r>
            <a:r>
              <a:rPr lang="ru-RU" sz="1800" dirty="0"/>
              <a:t>Самая дорогая ручка занесена в книгу рекордов Гиннеса. Эта ручка стоит </a:t>
            </a:r>
            <a:r>
              <a:rPr lang="ru-RU" sz="1800" dirty="0" smtClean="0"/>
              <a:t>1 000 000 </a:t>
            </a:r>
            <a:r>
              <a:rPr lang="ru-RU" sz="1800" dirty="0"/>
              <a:t>евро (примерно </a:t>
            </a:r>
            <a:r>
              <a:rPr lang="ru-RU" sz="1800" dirty="0" smtClean="0"/>
              <a:t>48 000 000 </a:t>
            </a:r>
            <a:r>
              <a:rPr lang="ru-RU" sz="1800" dirty="0"/>
              <a:t>Р). Это </a:t>
            </a:r>
            <a:r>
              <a:rPr lang="ru-RU" sz="1800" dirty="0" smtClean="0"/>
              <a:t>платиновая </a:t>
            </a:r>
            <a:r>
              <a:rPr lang="ru-RU" sz="1800" dirty="0"/>
              <a:t>ручка «</a:t>
            </a:r>
            <a:r>
              <a:rPr lang="en-US" sz="1800" dirty="0"/>
              <a:t>Montegrappa</a:t>
            </a:r>
            <a:r>
              <a:rPr lang="ru-RU" sz="1800" dirty="0"/>
              <a:t>».</a:t>
            </a:r>
          </a:p>
          <a:p>
            <a:pPr marL="0" indent="0">
              <a:buNone/>
            </a:pPr>
            <a:r>
              <a:rPr lang="en-US" sz="1800" dirty="0"/>
              <a:t>5</a:t>
            </a:r>
            <a:r>
              <a:rPr lang="ru-RU" sz="1800" dirty="0" smtClean="0"/>
              <a:t>. </a:t>
            </a:r>
            <a:r>
              <a:rPr lang="ru-RU" sz="1800" dirty="0"/>
              <a:t>Ежеминутно в мире продаётся </a:t>
            </a:r>
            <a:r>
              <a:rPr lang="ru-RU" sz="1800" dirty="0" smtClean="0"/>
              <a:t>7 500</a:t>
            </a:r>
            <a:r>
              <a:rPr lang="ru-RU" sz="1800" b="1" dirty="0" smtClean="0"/>
              <a:t> </a:t>
            </a:r>
            <a:r>
              <a:rPr lang="ru-RU" sz="1800" dirty="0"/>
              <a:t>штук ручек. Треть рынка ручек в Америке принадлежит марке </a:t>
            </a:r>
            <a:r>
              <a:rPr lang="en-US" sz="1800" dirty="0"/>
              <a:t>BIC</a:t>
            </a:r>
            <a:r>
              <a:rPr lang="ru-RU" sz="1800" dirty="0"/>
              <a:t>, которая с 1983 года продала в США более </a:t>
            </a:r>
            <a:r>
              <a:rPr lang="ru-RU" sz="1800" dirty="0" smtClean="0"/>
              <a:t>7 000 000 000 </a:t>
            </a:r>
            <a:r>
              <a:rPr lang="ru-RU" sz="1800" dirty="0"/>
              <a:t>ручек.</a:t>
            </a:r>
          </a:p>
          <a:p>
            <a:pPr marL="0" lvl="0" indent="0">
              <a:buNone/>
            </a:pPr>
            <a:r>
              <a:rPr lang="en-US" sz="1800" dirty="0"/>
              <a:t>6</a:t>
            </a:r>
            <a:r>
              <a:rPr lang="ru-RU" sz="1800" dirty="0" smtClean="0"/>
              <a:t>. </a:t>
            </a:r>
            <a:r>
              <a:rPr lang="ru-RU" sz="1800" dirty="0"/>
              <a:t>Стержни ручек вначале были выгнуты в гармошку для увеличения ёмкости, они имели «двойную длину». Чтобы удешевить производство, начали производить ручки с гладким стержнем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7</a:t>
            </a:r>
            <a:r>
              <a:rPr lang="ru-RU" sz="1800" dirty="0" smtClean="0"/>
              <a:t>. </a:t>
            </a:r>
            <a:r>
              <a:rPr lang="ru-RU" sz="1800" dirty="0"/>
              <a:t>Первая партия ручек была завезена в Нью-Йорк в 1945 г. Очередь была такая, что властям пришлось выставить кордон из сотни полицейских. За день было продано 10 000 ручек, новинка </a:t>
            </a:r>
            <a:r>
              <a:rPr lang="ru-RU" sz="1800" dirty="0" smtClean="0"/>
              <a:t>стоила </a:t>
            </a:r>
            <a:r>
              <a:rPr lang="ru-RU" sz="1800" dirty="0"/>
              <a:t>12 $: столько получал промышленный рабочий за 8 часов труда.</a:t>
            </a:r>
          </a:p>
          <a:p>
            <a:pPr marL="0" indent="0">
              <a:buNone/>
            </a:pPr>
            <a:r>
              <a:rPr lang="en-US" sz="1800" dirty="0" smtClean="0"/>
              <a:t>8</a:t>
            </a:r>
            <a:r>
              <a:rPr lang="ru-RU" sz="1800" dirty="0" smtClean="0"/>
              <a:t>. </a:t>
            </a:r>
            <a:r>
              <a:rPr lang="ru-RU" sz="1800" dirty="0"/>
              <a:t>Почти во всех европейских языках ручки названы со словом «шарик» (</a:t>
            </a:r>
            <a:r>
              <a:rPr lang="en-US" sz="1800" dirty="0"/>
              <a:t>ballpoint pen) </a:t>
            </a:r>
            <a:r>
              <a:rPr lang="ru-RU" sz="1800" dirty="0"/>
              <a:t>в английском, (</a:t>
            </a:r>
            <a:r>
              <a:rPr lang="en-US" sz="1800" dirty="0"/>
              <a:t>boll</a:t>
            </a:r>
            <a:r>
              <a:rPr lang="ru-RU" sz="1800" dirty="0"/>
              <a:t>?</a:t>
            </a:r>
            <a:r>
              <a:rPr lang="en-US" sz="1800" dirty="0"/>
              <a:t>grafo) </a:t>
            </a:r>
            <a:r>
              <a:rPr lang="ru-RU" sz="1800" dirty="0"/>
              <a:t>в испанском, (</a:t>
            </a:r>
            <a:r>
              <a:rPr lang="en-US" sz="1800" dirty="0"/>
              <a:t>penna a sfera</a:t>
            </a:r>
            <a:r>
              <a:rPr lang="ru-RU" sz="1800" dirty="0"/>
              <a:t>) на итальянском, (</a:t>
            </a:r>
            <a:r>
              <a:rPr lang="en-US" sz="1800" dirty="0"/>
              <a:t>Kugelschveiber)</a:t>
            </a:r>
            <a:r>
              <a:rPr lang="ru-RU" sz="1800" dirty="0"/>
              <a:t> в немецком. Только в Аргентине ручки называют в честь своего изобретателя</a:t>
            </a:r>
            <a:r>
              <a:rPr lang="ru-RU" sz="1800" b="1" dirty="0"/>
              <a:t> Ласло Биро,</a:t>
            </a:r>
            <a:r>
              <a:rPr lang="ru-RU" sz="1800" dirty="0"/>
              <a:t> который не получил  от своего изобретения ни цента: из–за того, что он не оформил вовремя патент, его облапошили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10.После появления шариковой  ручки в советских школах ещё долго писали перьевыми ручками, так как считалось, что шариковая ручка портит почерк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lv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544964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0BF596"/>
                </a:solidFill>
              </a:rPr>
              <a:t>Разные ручки</a:t>
            </a:r>
            <a:endParaRPr lang="ru-RU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8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/>
              <a:t>1.  Ручка-сканер</a:t>
            </a:r>
            <a:r>
              <a:rPr lang="ru-RU" sz="2600" dirty="0"/>
              <a:t>. Чернила в них синие, зелёные и красные. В эту ручку встроен сканер. Подносите ручку к образцу цвета – чернила </a:t>
            </a:r>
            <a:r>
              <a:rPr lang="ru-RU" sz="2600" dirty="0" smtClean="0"/>
              <a:t>смешиваются, </a:t>
            </a:r>
            <a:r>
              <a:rPr lang="ru-RU" sz="2600" dirty="0"/>
              <a:t>и ручка оставляет след нужного вам цвета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2.  Ручка-разговорник</a:t>
            </a:r>
            <a:r>
              <a:rPr lang="ru-RU" sz="2600" dirty="0"/>
              <a:t>. Комплект состоит из 3-х ручек и учебника. По содержанию учебника он содержит 1217 самых известных, разговорных слов и выражений на китайском и на английском языках. Прикасаешься пером к фразам и слушаешь правильный ответ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3. Ручка-фонарик</a:t>
            </a:r>
            <a:r>
              <a:rPr lang="ru-RU" sz="2600" dirty="0"/>
              <a:t>. </a:t>
            </a:r>
            <a:r>
              <a:rPr lang="ru-RU" sz="2600" dirty="0" smtClean="0"/>
              <a:t>                  </a:t>
            </a:r>
            <a:endParaRPr lang="ru-RU" sz="2600" dirty="0"/>
          </a:p>
          <a:p>
            <a:pPr marL="0" indent="0">
              <a:buNone/>
            </a:pPr>
            <a:r>
              <a:rPr lang="ru-RU" sz="2600" dirty="0"/>
              <a:t>Работает как ручка и </a:t>
            </a:r>
            <a:r>
              <a:rPr lang="ru-RU" sz="2600" dirty="0" smtClean="0"/>
              <a:t>            </a:t>
            </a:r>
          </a:p>
          <a:p>
            <a:pPr marL="0" indent="0">
              <a:buNone/>
            </a:pPr>
            <a:r>
              <a:rPr lang="ru-RU" sz="2600" dirty="0" smtClean="0"/>
              <a:t>как </a:t>
            </a:r>
            <a:r>
              <a:rPr lang="ru-RU" sz="2600" dirty="0"/>
              <a:t>фонарик.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7" descr="https://encrypted-tbn3.gstatic.com/images?q=tbn:ANd9GcQL7aOjccLtVh-nwAFFd94IqXOhpK0ZdB-kMS1i5GdjjmP0CzdWEQ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01208"/>
            <a:ext cx="4392488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271348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BF596"/>
                </a:solidFill>
              </a:rPr>
              <a:t>Разные ручки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4546848" cy="25202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100" dirty="0"/>
              <a:t>4</a:t>
            </a:r>
            <a:r>
              <a:rPr lang="ru-RU" sz="3100" dirty="0" smtClean="0"/>
              <a:t>. </a:t>
            </a:r>
            <a:r>
              <a:rPr lang="ru-RU" sz="3200" dirty="0" smtClean="0"/>
              <a:t>Ручка </a:t>
            </a:r>
            <a:r>
              <a:rPr lang="ru-RU" sz="3200" dirty="0"/>
              <a:t>для </a:t>
            </a:r>
            <a:r>
              <a:rPr lang="ru-RU" sz="3200" dirty="0" smtClean="0"/>
              <a:t>левшей обеспечивает оптимальное положение предплечья и руки за счет специального угла на корпусе ручки. Благодаря этому кисть руки оказывается приподнятой над листом, но при этом пальцы надежно опираются на удобный выступ. И написанное не смазывается. Эта ручка полезна, так как только в России 10% левшей.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http://www.i-staple.ru/wp-content/uploads/2009/08/yoropen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60040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552" y="3789041"/>
            <a:ext cx="835292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100" dirty="0" smtClean="0"/>
              <a:t>5. Ручка-удочка. Это удочка вставлена в корпус обычной ручки. За минуту собираем и идём на рыбалку.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32040" y="4653136"/>
            <a:ext cx="3960440" cy="18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/>
              <a:t>6.  </a:t>
            </a:r>
            <a:r>
              <a:rPr lang="ru-RU" sz="2000" dirty="0" err="1" smtClean="0"/>
              <a:t>Ручка-гаджет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 Это </a:t>
            </a:r>
            <a:r>
              <a:rPr lang="ru-RU" sz="2000" dirty="0"/>
              <a:t>ручка + ножик + кусачки + </a:t>
            </a:r>
            <a:r>
              <a:rPr lang="ru-RU" sz="2000" dirty="0" smtClean="0"/>
              <a:t>  пилка</a:t>
            </a:r>
            <a:r>
              <a:rPr lang="ru-RU" sz="2000" dirty="0"/>
              <a:t>.</a:t>
            </a:r>
          </a:p>
          <a:p>
            <a:pPr marL="0" indent="0">
              <a:buFont typeface="Arial" pitchFamily="34" charset="0"/>
              <a:buNone/>
            </a:pPr>
            <a:endParaRPr lang="ru-RU" sz="2100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8" name="Рисунок 7" descr="http://img.focalprice.com/550x426/HQ/HQ0257/HQ0257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3888432" cy="1734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817360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BF596"/>
                </a:solidFill>
              </a:rPr>
              <a:t>Разные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BF596"/>
                </a:solidFill>
              </a:rPr>
              <a:t>ручки</a:t>
            </a:r>
            <a:endParaRPr lang="ru-RU" dirty="0">
              <a:solidFill>
                <a:srgbClr val="0BF59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7. Электронный </a:t>
            </a:r>
            <a:r>
              <a:rPr lang="ru-RU" dirty="0"/>
              <a:t>гаджет. </a:t>
            </a:r>
          </a:p>
          <a:p>
            <a:pPr marL="0" indent="0">
              <a:buNone/>
            </a:pPr>
            <a:r>
              <a:rPr lang="ru-RU" dirty="0"/>
              <a:t>Это ручка + флэш-память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 err="1" smtClean="0"/>
              <a:t>Ручка-трансформер</a:t>
            </a:r>
            <a:r>
              <a:rPr lang="ru-RU" dirty="0"/>
              <a:t>. Это гелевая ручка + </a:t>
            </a:r>
            <a:r>
              <a:rPr lang="ru-RU" dirty="0" smtClean="0"/>
              <a:t>маркер или ручка + карандаш.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9. Ручка </a:t>
            </a:r>
            <a:r>
              <a:rPr lang="ru-RU" dirty="0"/>
              <a:t>- зарядник.</a:t>
            </a:r>
          </a:p>
          <a:p>
            <a:pPr marL="0" indent="0">
              <a:buNone/>
            </a:pPr>
            <a:r>
              <a:rPr lang="ru-RU" dirty="0"/>
              <a:t>В комплект входят 1 ручка и различные зарядные устройства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Объект 7" descr="http://fs101.jpe.ru/1ba1/1663230_79ab672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7"/>
            <a:ext cx="368275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zateevo.ru/userfiles/image/WatIsWhat/Sharik_ruchka/sharik_ruchka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1944216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zateevo.ru/userfiles/image/WatIsWhat/Sharik_ruchka/sharik_ruchka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728192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666734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BF596"/>
                </a:solidFill>
              </a:rPr>
              <a:t>Разные ручки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330824" cy="27363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10.  Ручка - комбинированный гаджет. Это ручка для шпионов – шариковая ручка + портативный диктофон + портативная камера + </a:t>
            </a:r>
            <a:r>
              <a:rPr lang="en-US" dirty="0" smtClean="0"/>
              <a:t>MP</a:t>
            </a:r>
            <a:r>
              <a:rPr lang="ru-RU" dirty="0" smtClean="0"/>
              <a:t>3 плеер + флешка.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 descr="USB Spy Pocket Video Audio Recorder + MP3 + Flash Drive + Writing Pen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46672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3690610"/>
            <a:ext cx="3744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11. </a:t>
            </a:r>
            <a:r>
              <a:rPr lang="ru-RU" sz="2600" dirty="0" smtClean="0"/>
              <a:t>Ручка </a:t>
            </a:r>
            <a:r>
              <a:rPr lang="ru-RU" sz="2600" dirty="0"/>
              <a:t>- медиа - плеер.</a:t>
            </a:r>
          </a:p>
        </p:txBody>
      </p:sp>
      <p:pic>
        <p:nvPicPr>
          <p:cNvPr id="8" name="Объект 4" descr="http://vasi.net/uploads/posts/2011-10/1317425780_3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410445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5589240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12.</a:t>
            </a:r>
            <a:r>
              <a:rPr lang="ru-RU" sz="2800" dirty="0"/>
              <a:t> </a:t>
            </a:r>
            <a:r>
              <a:rPr lang="ru-RU" sz="2800" dirty="0" smtClean="0"/>
              <a:t>Ручка </a:t>
            </a:r>
            <a:r>
              <a:rPr lang="ru-RU" sz="2800" dirty="0"/>
              <a:t>- лазерная указка.</a:t>
            </a:r>
          </a:p>
          <a:p>
            <a:endParaRPr lang="ru-RU" sz="2600" dirty="0"/>
          </a:p>
        </p:txBody>
      </p:sp>
      <p:pic>
        <p:nvPicPr>
          <p:cNvPr id="12" name="Рисунок 11" descr="http://i00.i.aliimg.com/wsphoto/v10/1476805484_2/1PCS-Powerful-Green-Red-Blue-Laser-Pointer-Pen-Beam-Light-5mW-Professional-High-Power-Laser-Ho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3384376" cy="178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73780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BF596"/>
                </a:solidFill>
              </a:rPr>
              <a:t>Разные ручки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836713"/>
            <a:ext cx="4608512" cy="25202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en-US" dirty="0"/>
              <a:t>3</a:t>
            </a:r>
            <a:r>
              <a:rPr lang="ru-RU" dirty="0" smtClean="0"/>
              <a:t>. Ручка </a:t>
            </a:r>
            <a:r>
              <a:rPr lang="ru-RU" dirty="0"/>
              <a:t>для космонавтов, которая пишет в невесомости. Эта ручка пишет с помощью закаченных </a:t>
            </a:r>
            <a:r>
              <a:rPr lang="ru-RU" dirty="0" smtClean="0"/>
              <a:t>в неё</a:t>
            </a:r>
            <a:r>
              <a:rPr lang="en-US" dirty="0" smtClean="0"/>
              <a:t> </a:t>
            </a:r>
            <a:r>
              <a:rPr lang="ru-RU" dirty="0" smtClean="0"/>
              <a:t>под </a:t>
            </a:r>
            <a:r>
              <a:rPr lang="ru-RU" dirty="0"/>
              <a:t>давлением газов. Когда водишь шариком по бумаге, под давлением газа выдавливаются чернила.</a:t>
            </a:r>
          </a:p>
        </p:txBody>
      </p:sp>
      <p:pic>
        <p:nvPicPr>
          <p:cNvPr id="5" name="Объект 4" descr="10 фактов о шариковой ручке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67240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58540" y="36450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15. А чтобы </a:t>
            </a:r>
            <a:r>
              <a:rPr lang="ru-RU" sz="2400" dirty="0"/>
              <a:t>детям было весело и интересно учиться, для них придумано огромное количество ручек.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5868144" y="5085184"/>
            <a:ext cx="1800200" cy="1152128"/>
          </a:xfrm>
          <a:prstGeom prst="downArrow">
            <a:avLst/>
          </a:prstGeom>
          <a:solidFill>
            <a:srgbClr val="FF6699"/>
          </a:solidFill>
          <a:ln>
            <a:solidFill>
              <a:srgbClr val="0BF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835696" y="5157192"/>
            <a:ext cx="1800200" cy="978535"/>
          </a:xfrm>
          <a:prstGeom prst="downArrow">
            <a:avLst/>
          </a:prstGeom>
          <a:solidFill>
            <a:srgbClr val="FF6699"/>
          </a:solidFill>
          <a:ln>
            <a:solidFill>
              <a:srgbClr val="0BF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28614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1.i.aliimg.com/photo/v0/667618451/Snake_design_Ball_Pen_Animal_Pen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2421680" cy="148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locktorg.com/image/cache/data/products/1/11376/1-500x5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41932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xump.com/Images/Products/SyringeBallpointPen-500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60"/>
            <a:ext cx="266429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yakako.ru/uploads/posts/2009-09/1253310078_interesnye-kartinki-ruchki-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448272" cy="153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69.img.avito.st/640x480/5525098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2676400" cy="195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uchki.admos-gifts.ru/i/product/2693-50_foto-1-plastic-balpen-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880320" cy="152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smeh.md/Images_catalog/rozigrisi/New/02392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" b="1971"/>
          <a:stretch>
            <a:fillRect/>
          </a:stretch>
        </p:blipFill>
        <p:spPr bwMode="auto">
          <a:xfrm>
            <a:off x="6300192" y="4077072"/>
            <a:ext cx="2376264" cy="1602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5822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BF596"/>
                </a:solidFill>
              </a:rPr>
              <a:t>Выводы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1764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Изучив историю изобретения и развития шариковой ручки, я пришёл к выводу, что лучшим изобретением можно считать шариковую ручку, так как она не протекает, работает в разных условиях, одобрена людьми разных профессий.</a:t>
            </a:r>
          </a:p>
          <a:p>
            <a:pPr lvl="0"/>
            <a:r>
              <a:rPr lang="ru-RU" dirty="0"/>
              <a:t>Проведя </a:t>
            </a:r>
            <a:r>
              <a:rPr lang="ru-RU" dirty="0" smtClean="0"/>
              <a:t>опыт </a:t>
            </a:r>
            <a:r>
              <a:rPr lang="ru-RU" dirty="0"/>
              <a:t>и изучив имеющуюся литературу по моему вопросу, я выяснил и доказал, что в стержне ручки есть маленький шарик и паста. Шарик катится по листу, смачиваясь в пасте, и ручка пишет.</a:t>
            </a:r>
          </a:p>
          <a:p>
            <a:pPr lvl="0"/>
            <a:r>
              <a:rPr lang="ru-RU" dirty="0"/>
              <a:t>Результаты </a:t>
            </a:r>
            <a:r>
              <a:rPr lang="ru-RU" dirty="0" smtClean="0"/>
              <a:t>опытов </a:t>
            </a:r>
            <a:r>
              <a:rPr lang="ru-RU" dirty="0"/>
              <a:t>показали, что лучшей является шариковая ручка, так как она удобна, доступна по цене, практична, не протекает через лист, разнообразна и незаменима в школе.</a:t>
            </a:r>
          </a:p>
          <a:p>
            <a:endParaRPr lang="ru-RU" dirty="0"/>
          </a:p>
        </p:txBody>
      </p:sp>
      <p:pic>
        <p:nvPicPr>
          <p:cNvPr id="4" name="Рисунок 3" descr="http://zateevo.ru/userfiles/image/WatIsWhat/Sharik_ruchka/sharik_ruchka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7128792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20641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4032448" cy="1138138"/>
          </a:xfrm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Задачи проекта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http://open.az/uploads/posts/2011-04/1302834112_bankoboev.ru_raznye_ruchki_i_karandash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311976" cy="2526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5410944" cy="1138138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 </a:t>
            </a:r>
            <a:r>
              <a:rPr lang="ru-RU" sz="2800" b="1" dirty="0" smtClean="0"/>
              <a:t>Цель работы: </a:t>
            </a:r>
            <a:br>
              <a:rPr lang="ru-RU" sz="2800" b="1" dirty="0" smtClean="0"/>
            </a:br>
            <a:r>
              <a:rPr lang="ru-RU" sz="2800" b="1" dirty="0" smtClean="0"/>
              <a:t>узнать, почему ручка пишет.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flipH="1">
            <a:off x="2123728" y="2766938"/>
            <a:ext cx="360040" cy="65506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2483768" y="2766938"/>
            <a:ext cx="1296144" cy="103395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2483768" y="2766938"/>
            <a:ext cx="3240361" cy="32753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866479" y="382984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BF596"/>
                </a:solidFill>
              </a:rPr>
              <a:t>2</a:t>
            </a:r>
            <a:r>
              <a:rPr lang="ru-RU" b="1" dirty="0">
                <a:solidFill>
                  <a:srgbClr val="0BF596"/>
                </a:solidFill>
              </a:rPr>
              <a:t>) ответить на вопрос, почему ручка пишет</a:t>
            </a:r>
            <a:r>
              <a:rPr lang="ru-RU" dirty="0" smtClean="0">
                <a:solidFill>
                  <a:srgbClr val="0BF596"/>
                </a:solidFill>
              </a:rPr>
              <a:t>.</a:t>
            </a:r>
            <a:endParaRPr lang="ru-RU" dirty="0">
              <a:solidFill>
                <a:srgbClr val="0BF59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6687" y="3477726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BF596"/>
                </a:solidFill>
              </a:rPr>
              <a:t> </a:t>
            </a:r>
            <a:r>
              <a:rPr lang="ru-RU" b="1" dirty="0">
                <a:solidFill>
                  <a:srgbClr val="0BF596"/>
                </a:solidFill>
              </a:rPr>
              <a:t>1) узнать, как появилась ручка</a:t>
            </a:r>
            <a:r>
              <a:rPr lang="ru-RU" b="1" dirty="0" smtClean="0">
                <a:solidFill>
                  <a:srgbClr val="0BF596"/>
                </a:solidFill>
              </a:rPr>
              <a:t>;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33753" y="2930704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BF596"/>
                </a:solidFill>
              </a:rPr>
              <a:t>3</a:t>
            </a:r>
            <a:r>
              <a:rPr lang="ru-RU" b="1" dirty="0">
                <a:solidFill>
                  <a:srgbClr val="0BF596"/>
                </a:solidFill>
              </a:rPr>
              <a:t>) провести исследование, </a:t>
            </a:r>
            <a:r>
              <a:rPr lang="ru-RU" b="1" dirty="0" smtClean="0">
                <a:solidFill>
                  <a:srgbClr val="0BF596"/>
                </a:solidFill>
              </a:rPr>
              <a:t> с целью узнать, какой </a:t>
            </a:r>
            <a:r>
              <a:rPr lang="ru-RU" b="1" dirty="0">
                <a:solidFill>
                  <a:srgbClr val="0BF596"/>
                </a:solidFill>
              </a:rPr>
              <a:t>ручкой удобней писать.</a:t>
            </a:r>
          </a:p>
        </p:txBody>
      </p:sp>
      <p:pic>
        <p:nvPicPr>
          <p:cNvPr id="13" name="Рисунок 12" descr="10 фактов о шариковой ручк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101057" cy="192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s47.radikal.ru/i117/1008/70/2e4623bc767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532607" cy="1852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44909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BF596"/>
                </a:solidFill>
              </a:rPr>
              <a:t>Литература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dirty="0" smtClean="0"/>
              <a:t>Дитрих </a:t>
            </a:r>
            <a:r>
              <a:rPr lang="ru-RU" sz="2200" dirty="0"/>
              <a:t>А.К., Юрмин Г.А., Кошурникова. Р.В. Почемучка. - 4-е изд., испр. и доп. - М: Педагогика – Пресс, 1993г</a:t>
            </a:r>
            <a:r>
              <a:rPr lang="ru-RU" sz="2200" dirty="0" smtClean="0"/>
              <a:t>.</a:t>
            </a:r>
            <a:endParaRPr lang="ru-RU" sz="2200" dirty="0"/>
          </a:p>
          <a:p>
            <a:pPr lvl="0"/>
            <a:r>
              <a:rPr lang="ru-RU" sz="2200" dirty="0"/>
              <a:t>Леонович А. Я познаю мир: Дет. Энциклопедия: Изобретения,- М.: ООО «Фирма «Издат-во АСТ»; 1999</a:t>
            </a:r>
            <a:r>
              <a:rPr lang="ru-RU" sz="2200" dirty="0" smtClean="0"/>
              <a:t>.</a:t>
            </a:r>
          </a:p>
          <a:p>
            <a:pPr lvl="0"/>
            <a:r>
              <a:rPr lang="en-US" sz="2200" dirty="0" smtClean="0"/>
              <a:t>https://ru.wikipedia.org/wiki/</a:t>
            </a:r>
            <a:endParaRPr lang="ru-RU" sz="2200" dirty="0" smtClean="0"/>
          </a:p>
          <a:p>
            <a:pPr fontAlgn="ctr"/>
            <a:r>
              <a:rPr lang="en-US" sz="2200" dirty="0" smtClean="0"/>
              <a:t>malpme.ru/</a:t>
            </a:r>
            <a:r>
              <a:rPr lang="en-US" sz="2200" dirty="0" err="1" smtClean="0"/>
              <a:t>interesnye</a:t>
            </a:r>
            <a:r>
              <a:rPr lang="en-US" sz="2200" dirty="0" smtClean="0"/>
              <a:t>-</a:t>
            </a:r>
            <a:r>
              <a:rPr lang="en-US" sz="2200" dirty="0" err="1" smtClean="0"/>
              <a:t>fakty</a:t>
            </a:r>
            <a:r>
              <a:rPr lang="en-US" sz="2200" dirty="0" smtClean="0"/>
              <a:t>-o-</a:t>
            </a:r>
            <a:r>
              <a:rPr lang="en-US" sz="2200" dirty="0" err="1" smtClean="0"/>
              <a:t>ruchkax</a:t>
            </a:r>
            <a:r>
              <a:rPr lang="en-US" sz="2200" dirty="0" smtClean="0"/>
              <a:t>/</a:t>
            </a:r>
          </a:p>
          <a:p>
            <a:pPr fontAlgn="ctr"/>
            <a:r>
              <a:rPr lang="en-US" sz="2200" dirty="0" smtClean="0"/>
              <a:t>kvn201.com.ua/sharikovie_rychki.htm</a:t>
            </a:r>
          </a:p>
          <a:p>
            <a:r>
              <a:rPr lang="en-US" sz="2200" dirty="0" smtClean="0"/>
              <a:t>photoshtab.ru/2011/12/ballpoint/</a:t>
            </a:r>
            <a:endParaRPr lang="ru-RU" sz="2200" dirty="0" smtClean="0"/>
          </a:p>
          <a:p>
            <a:r>
              <a:rPr lang="en-US" sz="2200" dirty="0" smtClean="0"/>
              <a:t>pravilniy-vibor.livejournal.com/3655.htm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135831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BF596"/>
                </a:solidFill>
              </a:rPr>
              <a:t>Гипотезы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  Ручка пишет, потому что</a:t>
            </a:r>
          </a:p>
          <a:p>
            <a:pPr marL="0" indent="0">
              <a:buNone/>
            </a:pPr>
            <a:r>
              <a:rPr lang="ru-RU" dirty="0" smtClean="0"/>
              <a:t>      у неё есть наконечник с</a:t>
            </a:r>
          </a:p>
          <a:p>
            <a:pPr marL="0" indent="0">
              <a:buNone/>
            </a:pPr>
            <a:r>
              <a:rPr lang="ru-RU" dirty="0" smtClean="0"/>
              <a:t>      краской.</a:t>
            </a:r>
          </a:p>
          <a:p>
            <a:pPr marL="0" indent="0">
              <a:buNone/>
            </a:pPr>
            <a:r>
              <a:rPr lang="ru-RU" dirty="0" smtClean="0"/>
              <a:t>2.  Ручка пишет потому, что у </a:t>
            </a:r>
          </a:p>
          <a:p>
            <a:pPr marL="0" indent="0">
              <a:buNone/>
            </a:pPr>
            <a:r>
              <a:rPr lang="ru-RU" dirty="0" smtClean="0"/>
              <a:t>     неё есть стержень с тушью.</a:t>
            </a:r>
          </a:p>
          <a:p>
            <a:pPr marL="0" indent="0">
              <a:buNone/>
            </a:pPr>
            <a:r>
              <a:rPr lang="ru-RU" dirty="0" smtClean="0"/>
              <a:t>3.  В ручке есть шарик на</a:t>
            </a:r>
          </a:p>
          <a:p>
            <a:pPr marL="0" indent="0">
              <a:buNone/>
            </a:pPr>
            <a:r>
              <a:rPr lang="ru-RU" dirty="0" smtClean="0"/>
              <a:t>     конце стержня. В стержне –</a:t>
            </a:r>
          </a:p>
          <a:p>
            <a:pPr marL="0" indent="0">
              <a:buNone/>
            </a:pPr>
            <a:r>
              <a:rPr lang="ru-RU" dirty="0" smtClean="0"/>
              <a:t>     паста, которая  попадает на</a:t>
            </a:r>
          </a:p>
          <a:p>
            <a:pPr marL="0" indent="0">
              <a:buNone/>
            </a:pPr>
            <a:r>
              <a:rPr lang="ru-RU" dirty="0" smtClean="0"/>
              <a:t>     шарик, и он оставляет след </a:t>
            </a:r>
          </a:p>
          <a:p>
            <a:pPr marL="0" indent="0">
              <a:buNone/>
            </a:pPr>
            <a:r>
              <a:rPr lang="ru-RU" dirty="0" smtClean="0"/>
              <a:t>     на  бумаге.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1" name="Объект 10" descr="http://81.img.avito.st/640x480/973960781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88843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66333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BF596"/>
                </a:solidFill>
              </a:rPr>
              <a:t>История ручки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8291264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- Первые люди рисовали пальцами на глине, камнем или углём на скале.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Затем стали писать деревянными, костяными, бронзовыми палочками по сырой глиняной дощечке.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Примерно 3 300 лет назад писали металлическими</a:t>
            </a:r>
            <a:r>
              <a:rPr lang="en-US" dirty="0" smtClean="0"/>
              <a:t> </a:t>
            </a:r>
            <a:r>
              <a:rPr lang="ru-RU" dirty="0" smtClean="0"/>
              <a:t>палочками – «стилусами» на восковых</a:t>
            </a:r>
            <a:r>
              <a:rPr lang="en-US" dirty="0" smtClean="0"/>
              <a:t> </a:t>
            </a:r>
            <a:r>
              <a:rPr lang="ru-RU" dirty="0" smtClean="0"/>
              <a:t>дощечках – «таблетах».</a:t>
            </a:r>
          </a:p>
          <a:p>
            <a:pPr marL="0" indent="0">
              <a:buNone/>
            </a:pPr>
            <a:r>
              <a:rPr lang="ru-RU" dirty="0" smtClean="0"/>
              <a:t>    - Первую ручку, отдалённо напоминающую современную, изобрели древние египтяне. Она была медной. В медном стержне пряталась тростинка, наполненная тёмной жидкостью – чем - то вроде нынешних чернил. Жидкость сочилась вниз по волокнам тростинки прямо к заострённому концу. Проведёшь им по тогдашней бумаге – папирусу - останется чёткий след.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37584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363272" cy="65253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100" dirty="0" smtClean="0">
                <a:solidFill>
                  <a:srgbClr val="0BF596"/>
                </a:solidFill>
              </a:rPr>
              <a:t>История ручки</a:t>
            </a:r>
            <a:r>
              <a:rPr lang="ru-RU" sz="7100" dirty="0" smtClean="0"/>
              <a:t>  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400" dirty="0" smtClean="0"/>
              <a:t>- В 11-13 веках нашей эры писали на бересте заострёнными </a:t>
            </a:r>
            <a:r>
              <a:rPr lang="ru-RU" sz="2400" dirty="0" err="1" smtClean="0"/>
              <a:t>палочками-писалами</a:t>
            </a:r>
            <a:r>
              <a:rPr lang="ru-RU" sz="2400" dirty="0" smtClean="0"/>
              <a:t> (похожими на </a:t>
            </a:r>
            <a:r>
              <a:rPr lang="ru-RU" sz="2400" dirty="0" err="1" smtClean="0"/>
              <a:t>стилус</a:t>
            </a:r>
            <a:r>
              <a:rPr lang="ru-RU" sz="2400" dirty="0" smtClean="0"/>
              <a:t>).</a:t>
            </a:r>
          </a:p>
          <a:p>
            <a:pPr marL="0" indent="0">
              <a:buNone/>
            </a:pPr>
            <a:r>
              <a:rPr lang="ru-RU" sz="2400" dirty="0" smtClean="0"/>
              <a:t>-  Позднее стали писать расщеплёнными </a:t>
            </a:r>
            <a:r>
              <a:rPr lang="ru-RU" sz="2400" dirty="0"/>
              <a:t>гусиными перьями. </a:t>
            </a:r>
            <a:r>
              <a:rPr lang="ru-RU" sz="2400" dirty="0" smtClean="0"/>
              <a:t> Потом стальными перьями. Перо обмакивали </a:t>
            </a:r>
            <a:r>
              <a:rPr lang="ru-RU" sz="2400" dirty="0"/>
              <a:t>в чернила и писали</a:t>
            </a:r>
            <a:r>
              <a:rPr lang="ru-RU" sz="2400" dirty="0" smtClean="0"/>
              <a:t>. При таком письме на бумаге, руках и лицах школьников оставались кляксы.</a:t>
            </a:r>
          </a:p>
          <a:p>
            <a:pPr marL="0" indent="0">
              <a:buNone/>
            </a:pPr>
            <a:r>
              <a:rPr lang="ru-RU" sz="2400" dirty="0"/>
              <a:t>Примерно такие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- Это продолжалось пока не придумали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шариковую ручку. Первым человеком,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который запатентовал своё изобретение 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30 октября 1888 г. был Джон Лауд.</a:t>
            </a:r>
          </a:p>
          <a:p>
            <a:pPr marL="0" indent="0">
              <a:buNone/>
            </a:pPr>
            <a:r>
              <a:rPr lang="ru-RU" sz="2400" dirty="0" smtClean="0"/>
              <a:t>                                      В СССР шариковые ручки получили рас-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пространение только в конце 1960 годов.                                                                     </a:t>
            </a:r>
            <a:endParaRPr lang="ru-RU" sz="2400" dirty="0"/>
          </a:p>
        </p:txBody>
      </p:sp>
      <p:pic>
        <p:nvPicPr>
          <p:cNvPr id="6" name="Рисунок 5" descr="http://s58.radikal.ru/i159/1010/af/1c3219c9b0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37626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87014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 descr="10 фактов о шариковой ручке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168352" cy="3024336"/>
          </a:xfrm>
          <a:prstGeom prst="rect">
            <a:avLst/>
          </a:prstGeom>
          <a:noFill/>
          <a:ln w="34925">
            <a:noFill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BF596"/>
                </a:solidFill>
              </a:rPr>
              <a:t>Шариковая</a:t>
            </a:r>
            <a:r>
              <a:rPr lang="ru-RU" sz="3200" dirty="0">
                <a:solidFill>
                  <a:srgbClr val="0BF596"/>
                </a:solidFill>
              </a:rPr>
              <a:t> </a:t>
            </a:r>
            <a:r>
              <a:rPr lang="ru-RU" sz="3200" b="1" dirty="0">
                <a:solidFill>
                  <a:srgbClr val="0BF596"/>
                </a:solidFill>
              </a:rPr>
              <a:t>ручка</a:t>
            </a:r>
            <a:r>
              <a:rPr lang="ru-RU" sz="3200" dirty="0"/>
              <a:t> – ручка, использующая для письма стержень.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800" dirty="0" smtClean="0"/>
              <a:t>Стержень – это трубочка, заполненная пастообразными чернилами, с шариковым пишущим узлом на конце. То есть, ручка пишет, потому что у неё есть еле</a:t>
            </a:r>
          </a:p>
          <a:p>
            <a:pPr marL="0" indent="0">
              <a:buNone/>
            </a:pPr>
            <a:r>
              <a:rPr lang="ru-RU" sz="2800" dirty="0"/>
              <a:t>з</a:t>
            </a:r>
            <a:r>
              <a:rPr lang="ru-RU" sz="2800" dirty="0" smtClean="0"/>
              <a:t>аметный, блестящий и</a:t>
            </a:r>
          </a:p>
          <a:p>
            <a:pPr marL="0" indent="0">
              <a:buNone/>
            </a:pPr>
            <a:r>
              <a:rPr lang="ru-RU" sz="2800" dirty="0" smtClean="0"/>
              <a:t>очень твёрдый шарик.</a:t>
            </a:r>
          </a:p>
          <a:p>
            <a:pPr marL="0" indent="0">
              <a:buNone/>
            </a:pPr>
            <a:r>
              <a:rPr lang="ru-RU" sz="2800" dirty="0" smtClean="0"/>
              <a:t>А ещё есть чернила. Меж-</a:t>
            </a:r>
          </a:p>
          <a:p>
            <a:pPr marL="0" indent="0">
              <a:buNone/>
            </a:pPr>
            <a:r>
              <a:rPr lang="ru-RU" sz="2800" dirty="0"/>
              <a:t>д</a:t>
            </a:r>
            <a:r>
              <a:rPr lang="ru-RU" sz="2800" dirty="0" smtClean="0"/>
              <a:t>у шариком и стенками</a:t>
            </a:r>
          </a:p>
          <a:p>
            <a:pPr marL="0" indent="0">
              <a:buNone/>
            </a:pPr>
            <a:r>
              <a:rPr lang="ru-RU" sz="2800" dirty="0"/>
              <a:t>е</a:t>
            </a:r>
            <a:r>
              <a:rPr lang="ru-RU" sz="2800" dirty="0" smtClean="0"/>
              <a:t>сть небольшой зазор, ко-</a:t>
            </a:r>
          </a:p>
          <a:p>
            <a:pPr marL="0" indent="0">
              <a:buNone/>
            </a:pPr>
            <a:r>
              <a:rPr lang="ru-RU" sz="2800" dirty="0" smtClean="0"/>
              <a:t>торый позволяет ему вра- </a:t>
            </a:r>
          </a:p>
          <a:p>
            <a:pPr marL="0" indent="0">
              <a:buNone/>
            </a:pPr>
            <a:r>
              <a:rPr lang="ru-RU" sz="2800" dirty="0"/>
              <a:t>щ</a:t>
            </a:r>
            <a:r>
              <a:rPr lang="ru-RU" sz="2800" dirty="0" smtClean="0"/>
              <a:t>аться.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520385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95536" y="404664"/>
            <a:ext cx="4464496" cy="5976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/>
              <a:t>Когда шарик катится, он подставляет то один свой бочок, то другой под чернила, оставляя след на бумаге.</a:t>
            </a: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Таким образом, подтвердилась гипотеза  о том, в ручке есть шарик на</a:t>
            </a:r>
          </a:p>
          <a:p>
            <a:pPr marL="0" indent="0">
              <a:buNone/>
            </a:pPr>
            <a:r>
              <a:rPr lang="ru-RU" sz="2800" dirty="0" smtClean="0"/>
              <a:t> конце стержня. В стержне –</a:t>
            </a:r>
          </a:p>
          <a:p>
            <a:pPr marL="0" indent="0">
              <a:buNone/>
            </a:pPr>
            <a:r>
              <a:rPr lang="ru-RU" sz="2800" dirty="0" smtClean="0"/>
              <a:t> паста, которая  попадает на</a:t>
            </a:r>
          </a:p>
          <a:p>
            <a:pPr marL="0" indent="0">
              <a:buNone/>
            </a:pPr>
            <a:r>
              <a:rPr lang="ru-RU" sz="2800" dirty="0" smtClean="0"/>
              <a:t> шарик, и он оставляет след </a:t>
            </a:r>
          </a:p>
          <a:p>
            <a:pPr marL="0" indent="0">
              <a:buNone/>
            </a:pPr>
            <a:r>
              <a:rPr lang="ru-RU" sz="2800" dirty="0" smtClean="0"/>
              <a:t> на  бумаге.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7" name="Объект 9" descr="http://900igr.net/datai/fizika/Trenie-v-tekhnike/0012-023-Trenie-v-bytu.jpg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452192" cy="468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37853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BF596"/>
                </a:solidFill>
              </a:rPr>
              <a:t>Эксперимент</a:t>
            </a:r>
            <a:endParaRPr lang="ru-RU" b="1" dirty="0">
              <a:solidFill>
                <a:srgbClr val="0BF59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захотел посмотреть, действительно ли в ручке есть шарик?</a:t>
            </a:r>
            <a:r>
              <a:rPr lang="en-US" dirty="0" smtClean="0"/>
              <a:t> </a:t>
            </a:r>
            <a:r>
              <a:rPr lang="ru-RU" dirty="0" smtClean="0"/>
              <a:t>Мы </a:t>
            </a:r>
            <a:r>
              <a:rPr lang="ru-RU" dirty="0"/>
              <a:t>с</a:t>
            </a:r>
            <a:r>
              <a:rPr lang="ru-RU" dirty="0" smtClean="0"/>
              <a:t> папой разобрали стержень,  и там действительно был очень маленький шарик.</a:t>
            </a:r>
            <a:endParaRPr lang="ru-RU" dirty="0"/>
          </a:p>
        </p:txBody>
      </p:sp>
      <p:pic>
        <p:nvPicPr>
          <p:cNvPr id="4" name="Рисунок 3" descr="Устройство пишущего узла шариковой ру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398397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242349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BF596"/>
                </a:solidFill>
              </a:rPr>
              <a:t>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800" dirty="0"/>
              <a:t>Я решил провести опыт </a:t>
            </a:r>
            <a:r>
              <a:rPr lang="ru-RU" sz="2800" dirty="0" smtClean="0"/>
              <a:t>и узнать, какой </a:t>
            </a:r>
            <a:r>
              <a:rPr lang="ru-RU" sz="2800" dirty="0"/>
              <a:t>ручкой удобней писать</a:t>
            </a:r>
            <a:r>
              <a:rPr lang="ru-RU" sz="2800" dirty="0" smtClean="0"/>
              <a:t>?   </a:t>
            </a:r>
            <a:r>
              <a:rPr lang="ru-RU" sz="2800" dirty="0"/>
              <a:t>Для этого я написал тексты шариковой, гелевой, перьевой ручками и карандашом. Вот </a:t>
            </a:r>
            <a:r>
              <a:rPr lang="ru-RU" sz="2800" dirty="0" smtClean="0"/>
              <a:t>что, собственно, </a:t>
            </a:r>
            <a:r>
              <a:rPr lang="ru-RU" sz="2800" dirty="0"/>
              <a:t>получилось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419872" y="3861048"/>
            <a:ext cx="2304256" cy="2376264"/>
          </a:xfrm>
          <a:prstGeom prst="downArrow">
            <a:avLst/>
          </a:prstGeom>
          <a:solidFill>
            <a:srgbClr val="0BF596"/>
          </a:solidFill>
          <a:ln>
            <a:solidFill>
              <a:srgbClr val="0BF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99295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1130</TotalTime>
  <Words>1266</Words>
  <Application>Microsoft Office PowerPoint</Application>
  <PresentationFormat>Экран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Учебно-исследовательская работа «Почему ручка пишет?»</vt:lpstr>
      <vt:lpstr> Задачи проекта</vt:lpstr>
      <vt:lpstr>Гипотезы</vt:lpstr>
      <vt:lpstr>История ручки</vt:lpstr>
      <vt:lpstr> </vt:lpstr>
      <vt:lpstr>Шариковая ручка – ручка, использующая для письма стержень. </vt:lpstr>
      <vt:lpstr>Слайд 7</vt:lpstr>
      <vt:lpstr>Эксперимент</vt:lpstr>
      <vt:lpstr>Опыт</vt:lpstr>
      <vt:lpstr>   Карандашом мне не понравилось писать, потому что он очень толстый (при держании), непривычный. Но у него есть большой плюс для школьника в том, что его можно стереть с листа бумаги, и ошибка будет не видна. </vt:lpstr>
      <vt:lpstr>А про перьевую ручку мне даже рассказывать не хочется – настолько трудно ей писать!!! Она пачкала руки, протекала через бумагу и держать её нужно определённым образом. Я не понимаю, как учились во времена перьев и перьевых ручек!!! </vt:lpstr>
      <vt:lpstr>Это интересно</vt:lpstr>
      <vt:lpstr>Разные ручки</vt:lpstr>
      <vt:lpstr>Разные ручки</vt:lpstr>
      <vt:lpstr>Разные ручки</vt:lpstr>
      <vt:lpstr>Разные ручки</vt:lpstr>
      <vt:lpstr>Разные ручки</vt:lpstr>
      <vt:lpstr>Слайд 18</vt:lpstr>
      <vt:lpstr>Выводы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Почему ручка пишет</dc:title>
  <cp:lastModifiedBy>taitao@mail.ru</cp:lastModifiedBy>
  <cp:revision>76</cp:revision>
  <dcterms:modified xsi:type="dcterms:W3CDTF">2016-04-23T20:28:02Z</dcterms:modified>
</cp:coreProperties>
</file>