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9" r:id="rId4"/>
    <p:sldId id="287" r:id="rId5"/>
    <p:sldId id="288" r:id="rId6"/>
    <p:sldId id="262" r:id="rId7"/>
    <p:sldId id="286" r:id="rId8"/>
    <p:sldId id="263" r:id="rId9"/>
    <p:sldId id="264" r:id="rId10"/>
    <p:sldId id="281" r:id="rId11"/>
    <p:sldId id="284" r:id="rId12"/>
    <p:sldId id="265" r:id="rId13"/>
    <p:sldId id="283" r:id="rId14"/>
    <p:sldId id="279" r:id="rId15"/>
    <p:sldId id="280" r:id="rId16"/>
    <p:sldId id="266" r:id="rId17"/>
    <p:sldId id="267" r:id="rId18"/>
    <p:sldId id="268" r:id="rId19"/>
    <p:sldId id="269" r:id="rId20"/>
    <p:sldId id="290" r:id="rId21"/>
    <p:sldId id="291" r:id="rId22"/>
    <p:sldId id="270" r:id="rId23"/>
    <p:sldId id="292" r:id="rId24"/>
    <p:sldId id="276" r:id="rId25"/>
    <p:sldId id="278" r:id="rId26"/>
    <p:sldId id="277" r:id="rId27"/>
    <p:sldId id="273" r:id="rId28"/>
    <p:sldId id="275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16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EC0E3-6BAE-45D9-B709-928E5D1DFE67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7F63BB-3CA7-47A9-8490-DF7A656524FE}">
      <dgm:prSet custT="1"/>
      <dgm:spPr/>
      <dgm:t>
        <a:bodyPr/>
        <a:lstStyle/>
        <a:p>
          <a:pPr rtl="0"/>
          <a:r>
            <a:rPr lang="ru-RU" sz="2000" dirty="0" smtClean="0"/>
            <a:t>Речевое, строит первые рассуждения, активно ищет связи явлений друг с другом, в том числе причинно-следственные</a:t>
          </a:r>
          <a:endParaRPr lang="ru-RU" sz="2000" dirty="0"/>
        </a:p>
      </dgm:t>
    </dgm:pt>
    <dgm:pt modelId="{0160197F-6F4E-4F45-8B93-4F2F9CF3DB69}" type="parTrans" cxnId="{012D3097-00CE-46A8-A4BC-51CE58E8FE60}">
      <dgm:prSet/>
      <dgm:spPr/>
      <dgm:t>
        <a:bodyPr/>
        <a:lstStyle/>
        <a:p>
          <a:endParaRPr lang="ru-RU"/>
        </a:p>
      </dgm:t>
    </dgm:pt>
    <dgm:pt modelId="{B28006C7-70EA-4017-A7E7-654D9A890B3A}" type="sibTrans" cxnId="{012D3097-00CE-46A8-A4BC-51CE58E8FE60}">
      <dgm:prSet/>
      <dgm:spPr/>
      <dgm:t>
        <a:bodyPr/>
        <a:lstStyle/>
        <a:p>
          <a:endParaRPr lang="ru-RU"/>
        </a:p>
      </dgm:t>
    </dgm:pt>
    <dgm:pt modelId="{6D4503A2-9E7D-4F9D-AF99-4190AD53B955}">
      <dgm:prSet custT="1"/>
      <dgm:spPr/>
      <dgm:t>
        <a:bodyPr/>
        <a:lstStyle/>
        <a:p>
          <a:pPr rtl="0"/>
          <a:r>
            <a:rPr lang="ru-RU" sz="2000" dirty="0" smtClean="0"/>
            <a:t>Мыслительный процесс  протекает  в уме, ведущим в этом процессе оказывается воображение</a:t>
          </a:r>
          <a:endParaRPr lang="ru-RU" sz="2000" dirty="0"/>
        </a:p>
      </dgm:t>
    </dgm:pt>
    <dgm:pt modelId="{C9418ED9-D9B8-4627-8251-F0F5F9CA5EC5}" type="parTrans" cxnId="{65DA8227-0D18-4AF9-A252-02F05DD77F06}">
      <dgm:prSet/>
      <dgm:spPr/>
      <dgm:t>
        <a:bodyPr/>
        <a:lstStyle/>
        <a:p>
          <a:endParaRPr lang="ru-RU"/>
        </a:p>
      </dgm:t>
    </dgm:pt>
    <dgm:pt modelId="{00427A4A-7634-4682-AF7C-B6EBDC67E5C8}" type="sibTrans" cxnId="{65DA8227-0D18-4AF9-A252-02F05DD77F06}">
      <dgm:prSet/>
      <dgm:spPr/>
      <dgm:t>
        <a:bodyPr/>
        <a:lstStyle/>
        <a:p>
          <a:endParaRPr lang="ru-RU"/>
        </a:p>
      </dgm:t>
    </dgm:pt>
    <dgm:pt modelId="{3316EC4A-57CE-4C66-BBE9-222028A4CD25}">
      <dgm:prSet custT="1"/>
      <dgm:spPr/>
      <dgm:t>
        <a:bodyPr/>
        <a:lstStyle/>
        <a:p>
          <a:pPr rtl="0"/>
          <a:r>
            <a:rPr lang="ru-RU" sz="2000" dirty="0" smtClean="0"/>
            <a:t>Способность классифицировать.              Основанием для классификации  воспринимаемый признак предмета и  «может летать», «может плавать», «работает от электричества» </a:t>
          </a:r>
          <a:endParaRPr lang="ru-RU" sz="2000" dirty="0"/>
        </a:p>
      </dgm:t>
    </dgm:pt>
    <dgm:pt modelId="{54515136-E79B-4AE8-B96A-E955CDEF0676}" type="parTrans" cxnId="{81BED128-3C2A-49DD-93A6-8F554BDC6AAF}">
      <dgm:prSet/>
      <dgm:spPr/>
      <dgm:t>
        <a:bodyPr/>
        <a:lstStyle/>
        <a:p>
          <a:endParaRPr lang="ru-RU"/>
        </a:p>
      </dgm:t>
    </dgm:pt>
    <dgm:pt modelId="{FC684654-5429-46B3-94F2-A576E47F03EC}" type="sibTrans" cxnId="{81BED128-3C2A-49DD-93A6-8F554BDC6AAF}">
      <dgm:prSet/>
      <dgm:spPr/>
      <dgm:t>
        <a:bodyPr/>
        <a:lstStyle/>
        <a:p>
          <a:endParaRPr lang="ru-RU"/>
        </a:p>
      </dgm:t>
    </dgm:pt>
    <dgm:pt modelId="{DFEC70CB-A98B-4C78-ADBB-A38030348C57}">
      <dgm:prSet custT="1"/>
      <dgm:spPr/>
      <dgm:t>
        <a:bodyPr/>
        <a:lstStyle/>
        <a:p>
          <a:pPr rtl="0"/>
          <a:r>
            <a:rPr lang="ru-RU" sz="1600" dirty="0" smtClean="0"/>
            <a:t>Сформирована операция </a:t>
          </a:r>
          <a:r>
            <a:rPr lang="ru-RU" sz="1600" dirty="0" err="1" smtClean="0"/>
            <a:t>сериации</a:t>
          </a:r>
          <a:r>
            <a:rPr lang="ru-RU" sz="1600" dirty="0" smtClean="0"/>
            <a:t> — построения возрастающего или убывающего упорядоченного ряда (например, по размеру)                                                                                     Находить простейшие закономерности в построении упорядоченного ряда ( чередование бусин по размеру или цвету, по форме) и продолжать ряды в соответствии с ними.</a:t>
          </a:r>
          <a:endParaRPr lang="ru-RU" sz="1600" dirty="0"/>
        </a:p>
      </dgm:t>
    </dgm:pt>
    <dgm:pt modelId="{E5BB1DBB-D33A-45B4-9BF7-3D9EDF6D8AB4}" type="parTrans" cxnId="{DDF85051-7EB6-495C-9815-E25B79A0CFF4}">
      <dgm:prSet/>
      <dgm:spPr/>
      <dgm:t>
        <a:bodyPr/>
        <a:lstStyle/>
        <a:p>
          <a:endParaRPr lang="ru-RU"/>
        </a:p>
      </dgm:t>
    </dgm:pt>
    <dgm:pt modelId="{05343605-1FDC-4541-9304-26189C737B39}" type="sibTrans" cxnId="{DDF85051-7EB6-495C-9815-E25B79A0CFF4}">
      <dgm:prSet/>
      <dgm:spPr/>
      <dgm:t>
        <a:bodyPr/>
        <a:lstStyle/>
        <a:p>
          <a:endParaRPr lang="ru-RU"/>
        </a:p>
      </dgm:t>
    </dgm:pt>
    <dgm:pt modelId="{0CE7651C-8074-44E8-A18F-D0898F7600EA}">
      <dgm:prSet/>
      <dgm:spPr/>
      <dgm:t>
        <a:bodyPr/>
        <a:lstStyle/>
        <a:p>
          <a:pPr rtl="0"/>
          <a:endParaRPr lang="ru-RU" dirty="0"/>
        </a:p>
      </dgm:t>
    </dgm:pt>
    <dgm:pt modelId="{4CA3A799-341F-4AF6-8475-5DA6C1F1808B}" type="parTrans" cxnId="{DCC5C85F-7367-43F9-A523-6E0EFF6B3DA8}">
      <dgm:prSet/>
      <dgm:spPr/>
      <dgm:t>
        <a:bodyPr/>
        <a:lstStyle/>
        <a:p>
          <a:endParaRPr lang="ru-RU"/>
        </a:p>
      </dgm:t>
    </dgm:pt>
    <dgm:pt modelId="{C9076596-A6D5-4DF8-AE8E-A1695E34F0AB}" type="sibTrans" cxnId="{DCC5C85F-7367-43F9-A523-6E0EFF6B3DA8}">
      <dgm:prSet/>
      <dgm:spPr/>
      <dgm:t>
        <a:bodyPr/>
        <a:lstStyle/>
        <a:p>
          <a:endParaRPr lang="ru-RU"/>
        </a:p>
      </dgm:t>
    </dgm:pt>
    <dgm:pt modelId="{39687A2E-81A1-4210-9DC0-4CA3375B666F}" type="pres">
      <dgm:prSet presAssocID="{E44EC0E3-6BAE-45D9-B709-928E5D1DFE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45C-6DFE-4EEC-8451-7B0EECB3AC2F}" type="pres">
      <dgm:prSet presAssocID="{E44EC0E3-6BAE-45D9-B709-928E5D1DFE67}" presName="diamond" presStyleLbl="bgShp" presStyleIdx="0" presStyleCnt="1"/>
      <dgm:spPr/>
      <dgm:t>
        <a:bodyPr/>
        <a:lstStyle/>
        <a:p>
          <a:endParaRPr lang="ru-RU"/>
        </a:p>
      </dgm:t>
    </dgm:pt>
    <dgm:pt modelId="{1D2B6AC2-EED3-4C64-A2B5-A290A0DD37CF}" type="pres">
      <dgm:prSet presAssocID="{E44EC0E3-6BAE-45D9-B709-928E5D1DFE67}" presName="quad1" presStyleLbl="node1" presStyleIdx="0" presStyleCnt="4" custScaleX="183450" custScaleY="113309" custLinFactNeighborX="-54005" custLinFactNeighborY="-24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7FE94-DB24-4379-9922-123F2807CB68}" type="pres">
      <dgm:prSet presAssocID="{E44EC0E3-6BAE-45D9-B709-928E5D1DFE67}" presName="quad2" presStyleLbl="node1" presStyleIdx="1" presStyleCnt="4" custScaleX="193554" custScaleY="114558" custLinFactNeighborX="55906" custLinFactNeighborY="-27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4AAC5-F33A-44B1-A288-31A7A928AAAE}" type="pres">
      <dgm:prSet presAssocID="{E44EC0E3-6BAE-45D9-B709-928E5D1DFE67}" presName="quad3" presStyleLbl="node1" presStyleIdx="2" presStyleCnt="4" custScaleX="188805" custScaleY="136392" custLinFactNeighborX="-75026" custLinFactNeighborY="6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A6376-3DB8-470C-91E9-2273DC359BED}" type="pres">
      <dgm:prSet presAssocID="{E44EC0E3-6BAE-45D9-B709-928E5D1DFE67}" presName="quad4" presStyleLbl="node1" presStyleIdx="3" presStyleCnt="4" custScaleX="180054" custScaleY="121834" custLinFactNeighborX="48550" custLinFactNeighborY="2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9E496-1097-4481-B939-609F1E2200E8}" type="presOf" srcId="{DFEC70CB-A98B-4C78-ADBB-A38030348C57}" destId="{D0DA6376-3DB8-470C-91E9-2273DC359BED}" srcOrd="0" destOrd="0" presId="urn:microsoft.com/office/officeart/2005/8/layout/matrix3"/>
    <dgm:cxn modelId="{DDF85051-7EB6-495C-9815-E25B79A0CFF4}" srcId="{E44EC0E3-6BAE-45D9-B709-928E5D1DFE67}" destId="{DFEC70CB-A98B-4C78-ADBB-A38030348C57}" srcOrd="3" destOrd="0" parTransId="{E5BB1DBB-D33A-45B4-9BF7-3D9EDF6D8AB4}" sibTransId="{05343605-1FDC-4541-9304-26189C737B39}"/>
    <dgm:cxn modelId="{6277732C-3BE5-46B3-A4D5-A2935F285AA5}" type="presOf" srcId="{6D4503A2-9E7D-4F9D-AF99-4190AD53B955}" destId="{F597FE94-DB24-4379-9922-123F2807CB68}" srcOrd="0" destOrd="0" presId="urn:microsoft.com/office/officeart/2005/8/layout/matrix3"/>
    <dgm:cxn modelId="{65DA8227-0D18-4AF9-A252-02F05DD77F06}" srcId="{E44EC0E3-6BAE-45D9-B709-928E5D1DFE67}" destId="{6D4503A2-9E7D-4F9D-AF99-4190AD53B955}" srcOrd="1" destOrd="0" parTransId="{C9418ED9-D9B8-4627-8251-F0F5F9CA5EC5}" sibTransId="{00427A4A-7634-4682-AF7C-B6EBDC67E5C8}"/>
    <dgm:cxn modelId="{064751BB-CF45-4BD2-8ED9-918F7807438A}" type="presOf" srcId="{E44EC0E3-6BAE-45D9-B709-928E5D1DFE67}" destId="{39687A2E-81A1-4210-9DC0-4CA3375B666F}" srcOrd="0" destOrd="0" presId="urn:microsoft.com/office/officeart/2005/8/layout/matrix3"/>
    <dgm:cxn modelId="{DCC5C85F-7367-43F9-A523-6E0EFF6B3DA8}" srcId="{E44EC0E3-6BAE-45D9-B709-928E5D1DFE67}" destId="{0CE7651C-8074-44E8-A18F-D0898F7600EA}" srcOrd="4" destOrd="0" parTransId="{4CA3A799-341F-4AF6-8475-5DA6C1F1808B}" sibTransId="{C9076596-A6D5-4DF8-AE8E-A1695E34F0AB}"/>
    <dgm:cxn modelId="{012D3097-00CE-46A8-A4BC-51CE58E8FE60}" srcId="{E44EC0E3-6BAE-45D9-B709-928E5D1DFE67}" destId="{547F63BB-3CA7-47A9-8490-DF7A656524FE}" srcOrd="0" destOrd="0" parTransId="{0160197F-6F4E-4F45-8B93-4F2F9CF3DB69}" sibTransId="{B28006C7-70EA-4017-A7E7-654D9A890B3A}"/>
    <dgm:cxn modelId="{B14DB5D5-983A-490E-ACF6-F4B67D85FDF1}" type="presOf" srcId="{547F63BB-3CA7-47A9-8490-DF7A656524FE}" destId="{1D2B6AC2-EED3-4C64-A2B5-A290A0DD37CF}" srcOrd="0" destOrd="0" presId="urn:microsoft.com/office/officeart/2005/8/layout/matrix3"/>
    <dgm:cxn modelId="{81BED128-3C2A-49DD-93A6-8F554BDC6AAF}" srcId="{E44EC0E3-6BAE-45D9-B709-928E5D1DFE67}" destId="{3316EC4A-57CE-4C66-BBE9-222028A4CD25}" srcOrd="2" destOrd="0" parTransId="{54515136-E79B-4AE8-B96A-E955CDEF0676}" sibTransId="{FC684654-5429-46B3-94F2-A576E47F03EC}"/>
    <dgm:cxn modelId="{CF807ED9-E828-41C3-A6B1-5AAE8546CA62}" type="presOf" srcId="{3316EC4A-57CE-4C66-BBE9-222028A4CD25}" destId="{7024AAC5-F33A-44B1-A288-31A7A928AAAE}" srcOrd="0" destOrd="0" presId="urn:microsoft.com/office/officeart/2005/8/layout/matrix3"/>
    <dgm:cxn modelId="{6832709F-EF5D-4126-967C-EDC82B503502}" type="presParOf" srcId="{39687A2E-81A1-4210-9DC0-4CA3375B666F}" destId="{60D8B45C-6DFE-4EEC-8451-7B0EECB3AC2F}" srcOrd="0" destOrd="0" presId="urn:microsoft.com/office/officeart/2005/8/layout/matrix3"/>
    <dgm:cxn modelId="{8DDFA412-3404-415D-AC63-B03363B1EC0B}" type="presParOf" srcId="{39687A2E-81A1-4210-9DC0-4CA3375B666F}" destId="{1D2B6AC2-EED3-4C64-A2B5-A290A0DD37CF}" srcOrd="1" destOrd="0" presId="urn:microsoft.com/office/officeart/2005/8/layout/matrix3"/>
    <dgm:cxn modelId="{8489C4EE-75B2-4CA0-A90C-79E7608C6857}" type="presParOf" srcId="{39687A2E-81A1-4210-9DC0-4CA3375B666F}" destId="{F597FE94-DB24-4379-9922-123F2807CB68}" srcOrd="2" destOrd="0" presId="urn:microsoft.com/office/officeart/2005/8/layout/matrix3"/>
    <dgm:cxn modelId="{A53C2A3D-82D5-4C4D-BEE7-37D253BFEBB0}" type="presParOf" srcId="{39687A2E-81A1-4210-9DC0-4CA3375B666F}" destId="{7024AAC5-F33A-44B1-A288-31A7A928AAAE}" srcOrd="3" destOrd="0" presId="urn:microsoft.com/office/officeart/2005/8/layout/matrix3"/>
    <dgm:cxn modelId="{27BEF61B-1159-48F5-9445-0E38BBFBD669}" type="presParOf" srcId="{39687A2E-81A1-4210-9DC0-4CA3375B666F}" destId="{D0DA6376-3DB8-470C-91E9-2273DC359B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AF426-D058-4CE5-ADBA-1281BA1EDD2B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426997-AB24-4B5F-B53B-2E457C6E28C1}">
      <dgm:prSet custT="1"/>
      <dgm:spPr/>
      <dgm:t>
        <a:bodyPr/>
        <a:lstStyle/>
        <a:p>
          <a:pPr rtl="0"/>
          <a:r>
            <a:rPr lang="ru-RU" sz="2400" dirty="0" smtClean="0"/>
            <a:t>операция счёта в пределах первого десятка,  абстрактные символы — буквы и цифры </a:t>
          </a:r>
          <a:endParaRPr lang="ru-RU" sz="2400" dirty="0"/>
        </a:p>
      </dgm:t>
    </dgm:pt>
    <dgm:pt modelId="{6AA1F210-3D69-4ACC-9B27-7DC8B908690A}" type="parTrans" cxnId="{E326A311-E172-4B55-A190-BBFC86C94F9D}">
      <dgm:prSet/>
      <dgm:spPr/>
      <dgm:t>
        <a:bodyPr/>
        <a:lstStyle/>
        <a:p>
          <a:endParaRPr lang="ru-RU"/>
        </a:p>
      </dgm:t>
    </dgm:pt>
    <dgm:pt modelId="{E943D2A0-B153-4B0A-A36A-2A1C9BAB6A61}" type="sibTrans" cxnId="{E326A311-E172-4B55-A190-BBFC86C94F9D}">
      <dgm:prSet/>
      <dgm:spPr/>
      <dgm:t>
        <a:bodyPr/>
        <a:lstStyle/>
        <a:p>
          <a:endParaRPr lang="ru-RU"/>
        </a:p>
      </dgm:t>
    </dgm:pt>
    <dgm:pt modelId="{6E3E708D-B2AE-4996-9F00-6F688269CDC5}">
      <dgm:prSet custT="1"/>
      <dgm:spPr/>
      <dgm:t>
        <a:bodyPr/>
        <a:lstStyle/>
        <a:p>
          <a:pPr rtl="0"/>
          <a:r>
            <a:rPr lang="ru-RU" sz="2400" dirty="0" smtClean="0"/>
            <a:t>знаково-символическая функция  </a:t>
          </a:r>
          <a:endParaRPr lang="ru-RU" sz="2400" dirty="0"/>
        </a:p>
      </dgm:t>
    </dgm:pt>
    <dgm:pt modelId="{EFED6F6A-0E83-4AAC-A598-D543D94A903F}" type="parTrans" cxnId="{6978B949-2691-4042-865E-A2E90F69F5B2}">
      <dgm:prSet/>
      <dgm:spPr/>
      <dgm:t>
        <a:bodyPr/>
        <a:lstStyle/>
        <a:p>
          <a:endParaRPr lang="ru-RU"/>
        </a:p>
      </dgm:t>
    </dgm:pt>
    <dgm:pt modelId="{821F7EBC-E126-4B70-8605-2E33C632D987}" type="sibTrans" cxnId="{6978B949-2691-4042-865E-A2E90F69F5B2}">
      <dgm:prSet/>
      <dgm:spPr/>
      <dgm:t>
        <a:bodyPr/>
        <a:lstStyle/>
        <a:p>
          <a:endParaRPr lang="ru-RU"/>
        </a:p>
      </dgm:t>
    </dgm:pt>
    <dgm:pt modelId="{8708A49F-1B2B-4599-AF98-7895686392E4}">
      <dgm:prSet custT="1"/>
      <dgm:spPr/>
      <dgm:t>
        <a:bodyPr/>
        <a:lstStyle/>
        <a:p>
          <a:pPr rtl="0"/>
          <a:r>
            <a:rPr lang="ru-RU" sz="2400" dirty="0" smtClean="0"/>
            <a:t>познавательная деятельность,  в самостоятельной организации ими совместной деятельности со сверстниками - игры.</a:t>
          </a:r>
          <a:endParaRPr lang="ru-RU" sz="2400" dirty="0"/>
        </a:p>
      </dgm:t>
    </dgm:pt>
    <dgm:pt modelId="{17B372A0-A413-4452-B332-4624AB6C59C0}" type="parTrans" cxnId="{2D08CD2A-6C66-4D98-9D7E-2194CDEC0996}">
      <dgm:prSet/>
      <dgm:spPr/>
      <dgm:t>
        <a:bodyPr/>
        <a:lstStyle/>
        <a:p>
          <a:endParaRPr lang="ru-RU"/>
        </a:p>
      </dgm:t>
    </dgm:pt>
    <dgm:pt modelId="{37781931-8CFB-4B29-9429-AFA4813040E9}" type="sibTrans" cxnId="{2D08CD2A-6C66-4D98-9D7E-2194CDEC0996}">
      <dgm:prSet/>
      <dgm:spPr/>
      <dgm:t>
        <a:bodyPr/>
        <a:lstStyle/>
        <a:p>
          <a:endParaRPr lang="ru-RU"/>
        </a:p>
      </dgm:t>
    </dgm:pt>
    <dgm:pt modelId="{D6EA3651-0B45-430D-AEB6-E024E8DA02AC}">
      <dgm:prSet custT="1"/>
      <dgm:spPr/>
      <dgm:t>
        <a:bodyPr/>
        <a:lstStyle/>
        <a:p>
          <a:pPr rtl="0"/>
          <a:r>
            <a:rPr lang="ru-RU" sz="2400" dirty="0" smtClean="0"/>
            <a:t>воспринимает и воображает себе на основе словесного описания различные «миры» например, замок принцессы, саму принцессу, принца, события, волшебников </a:t>
          </a:r>
          <a:endParaRPr lang="ru-RU" sz="2400" dirty="0"/>
        </a:p>
      </dgm:t>
    </dgm:pt>
    <dgm:pt modelId="{8752F783-F665-4ED8-BE84-25BFC146E54E}" type="parTrans" cxnId="{98A22039-81FA-4A98-AEEC-90BD8ED9716E}">
      <dgm:prSet/>
      <dgm:spPr/>
      <dgm:t>
        <a:bodyPr/>
        <a:lstStyle/>
        <a:p>
          <a:endParaRPr lang="ru-RU"/>
        </a:p>
      </dgm:t>
    </dgm:pt>
    <dgm:pt modelId="{6B185079-17E8-48A6-BAEC-E41B0D6F7ACF}" type="sibTrans" cxnId="{98A22039-81FA-4A98-AEEC-90BD8ED9716E}">
      <dgm:prSet/>
      <dgm:spPr/>
      <dgm:t>
        <a:bodyPr/>
        <a:lstStyle/>
        <a:p>
          <a:endParaRPr lang="ru-RU"/>
        </a:p>
      </dgm:t>
    </dgm:pt>
    <dgm:pt modelId="{F0DF893A-0827-4B02-93B1-6D7946E13D96}">
      <dgm:prSet/>
      <dgm:spPr/>
      <dgm:t>
        <a:bodyPr/>
        <a:lstStyle/>
        <a:p>
          <a:pPr rtl="0"/>
          <a:endParaRPr lang="ru-RU" dirty="0"/>
        </a:p>
      </dgm:t>
    </dgm:pt>
    <dgm:pt modelId="{8BA5BF3A-BCD5-4F19-9C27-29526F332EA5}" type="parTrans" cxnId="{941E2975-1BDB-492F-B732-3AC554FBC00D}">
      <dgm:prSet/>
      <dgm:spPr/>
      <dgm:t>
        <a:bodyPr/>
        <a:lstStyle/>
        <a:p>
          <a:endParaRPr lang="ru-RU"/>
        </a:p>
      </dgm:t>
    </dgm:pt>
    <dgm:pt modelId="{4E9A6C10-376B-4314-AFE1-7E49ED0E5293}" type="sibTrans" cxnId="{941E2975-1BDB-492F-B732-3AC554FBC00D}">
      <dgm:prSet/>
      <dgm:spPr/>
      <dgm:t>
        <a:bodyPr/>
        <a:lstStyle/>
        <a:p>
          <a:endParaRPr lang="ru-RU"/>
        </a:p>
      </dgm:t>
    </dgm:pt>
    <dgm:pt modelId="{5F04E8AE-2C68-4263-8679-5CAD1B5D74E9}">
      <dgm:prSet/>
      <dgm:spPr/>
      <dgm:t>
        <a:bodyPr/>
        <a:lstStyle/>
        <a:p>
          <a:pPr rtl="0"/>
          <a:endParaRPr lang="ru-RU" dirty="0"/>
        </a:p>
      </dgm:t>
    </dgm:pt>
    <dgm:pt modelId="{3FC1A64F-B8A1-49CF-9623-235306F6D5B3}" type="parTrans" cxnId="{75C2EA7E-D56E-4CD7-AF69-B09CD64101DE}">
      <dgm:prSet/>
      <dgm:spPr/>
      <dgm:t>
        <a:bodyPr/>
        <a:lstStyle/>
        <a:p>
          <a:endParaRPr lang="ru-RU"/>
        </a:p>
      </dgm:t>
    </dgm:pt>
    <dgm:pt modelId="{7861B3FC-5293-4066-941B-5426361728C6}" type="sibTrans" cxnId="{75C2EA7E-D56E-4CD7-AF69-B09CD64101DE}">
      <dgm:prSet/>
      <dgm:spPr/>
      <dgm:t>
        <a:bodyPr/>
        <a:lstStyle/>
        <a:p>
          <a:endParaRPr lang="ru-RU"/>
        </a:p>
      </dgm:t>
    </dgm:pt>
    <dgm:pt modelId="{E55955F6-4DCF-4BAA-90CF-427C5B1D06F1}" type="pres">
      <dgm:prSet presAssocID="{305AF426-D058-4CE5-ADBA-1281BA1EDD2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1ED20-773A-41E8-AAFB-19BB216D0A0E}" type="pres">
      <dgm:prSet presAssocID="{305AF426-D058-4CE5-ADBA-1281BA1EDD2B}" presName="axisShape" presStyleLbl="bgShp" presStyleIdx="0" presStyleCnt="1"/>
      <dgm:spPr/>
      <dgm:t>
        <a:bodyPr/>
        <a:lstStyle/>
        <a:p>
          <a:endParaRPr lang="ru-RU"/>
        </a:p>
      </dgm:t>
    </dgm:pt>
    <dgm:pt modelId="{190EDD45-820D-469A-AD85-0E3625DAF013}" type="pres">
      <dgm:prSet presAssocID="{305AF426-D058-4CE5-ADBA-1281BA1EDD2B}" presName="rect1" presStyleLbl="node1" presStyleIdx="0" presStyleCnt="4" custScaleX="128484" custLinFactNeighborX="-15440" custLinFactNeighborY="-9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0B64B-8971-4006-AE91-576F1C7C0EF1}" type="pres">
      <dgm:prSet presAssocID="{305AF426-D058-4CE5-ADBA-1281BA1EDD2B}" presName="rect2" presStyleLbl="node1" presStyleIdx="1" presStyleCnt="4" custScaleX="126994" custLinFactNeighborX="15343" custLinFactNeighborY="-5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F9933-EAD0-444C-86B7-0274D4647C96}" type="pres">
      <dgm:prSet presAssocID="{305AF426-D058-4CE5-ADBA-1281BA1EDD2B}" presName="rect3" presStyleLbl="node1" presStyleIdx="2" presStyleCnt="4" custScaleX="192451" custLinFactNeighborX="-54471" custLinFactNeighborY="1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A9127-DAEB-479C-AE3E-BBC57F96807C}" type="pres">
      <dgm:prSet presAssocID="{305AF426-D058-4CE5-ADBA-1281BA1EDD2B}" presName="rect4" presStyleLbl="node1" presStyleIdx="3" presStyleCnt="4" custScaleX="206450" custLinFactNeighborX="58668" custLinFactNeighborY="1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92BC4-24A4-47F2-A87E-C212196443AA}" type="presOf" srcId="{6E3E708D-B2AE-4996-9F00-6F688269CDC5}" destId="{AAE0B64B-8971-4006-AE91-576F1C7C0EF1}" srcOrd="0" destOrd="0" presId="urn:microsoft.com/office/officeart/2005/8/layout/matrix2"/>
    <dgm:cxn modelId="{32F5B94F-F9F4-4B0E-B795-67FBEBF4DFBA}" type="presOf" srcId="{305AF426-D058-4CE5-ADBA-1281BA1EDD2B}" destId="{E55955F6-4DCF-4BAA-90CF-427C5B1D06F1}" srcOrd="0" destOrd="0" presId="urn:microsoft.com/office/officeart/2005/8/layout/matrix2"/>
    <dgm:cxn modelId="{75C2EA7E-D56E-4CD7-AF69-B09CD64101DE}" srcId="{305AF426-D058-4CE5-ADBA-1281BA1EDD2B}" destId="{5F04E8AE-2C68-4263-8679-5CAD1B5D74E9}" srcOrd="5" destOrd="0" parTransId="{3FC1A64F-B8A1-49CF-9623-235306F6D5B3}" sibTransId="{7861B3FC-5293-4066-941B-5426361728C6}"/>
    <dgm:cxn modelId="{69062AA6-3CE3-4AFA-84B0-7D2711D948C6}" type="presOf" srcId="{08426997-AB24-4B5F-B53B-2E457C6E28C1}" destId="{190EDD45-820D-469A-AD85-0E3625DAF013}" srcOrd="0" destOrd="0" presId="urn:microsoft.com/office/officeart/2005/8/layout/matrix2"/>
    <dgm:cxn modelId="{E326A311-E172-4B55-A190-BBFC86C94F9D}" srcId="{305AF426-D058-4CE5-ADBA-1281BA1EDD2B}" destId="{08426997-AB24-4B5F-B53B-2E457C6E28C1}" srcOrd="0" destOrd="0" parTransId="{6AA1F210-3D69-4ACC-9B27-7DC8B908690A}" sibTransId="{E943D2A0-B153-4B0A-A36A-2A1C9BAB6A61}"/>
    <dgm:cxn modelId="{98A22039-81FA-4A98-AEEC-90BD8ED9716E}" srcId="{305AF426-D058-4CE5-ADBA-1281BA1EDD2B}" destId="{D6EA3651-0B45-430D-AEB6-E024E8DA02AC}" srcOrd="3" destOrd="0" parTransId="{8752F783-F665-4ED8-BE84-25BFC146E54E}" sibTransId="{6B185079-17E8-48A6-BAEC-E41B0D6F7ACF}"/>
    <dgm:cxn modelId="{6978B949-2691-4042-865E-A2E90F69F5B2}" srcId="{305AF426-D058-4CE5-ADBA-1281BA1EDD2B}" destId="{6E3E708D-B2AE-4996-9F00-6F688269CDC5}" srcOrd="1" destOrd="0" parTransId="{EFED6F6A-0E83-4AAC-A598-D543D94A903F}" sibTransId="{821F7EBC-E126-4B70-8605-2E33C632D987}"/>
    <dgm:cxn modelId="{2D08CD2A-6C66-4D98-9D7E-2194CDEC0996}" srcId="{305AF426-D058-4CE5-ADBA-1281BA1EDD2B}" destId="{8708A49F-1B2B-4599-AF98-7895686392E4}" srcOrd="2" destOrd="0" parTransId="{17B372A0-A413-4452-B332-4624AB6C59C0}" sibTransId="{37781931-8CFB-4B29-9429-AFA4813040E9}"/>
    <dgm:cxn modelId="{E4410BFD-2410-44CA-BC7A-C2E146EF3454}" type="presOf" srcId="{8708A49F-1B2B-4599-AF98-7895686392E4}" destId="{3D8F9933-EAD0-444C-86B7-0274D4647C96}" srcOrd="0" destOrd="0" presId="urn:microsoft.com/office/officeart/2005/8/layout/matrix2"/>
    <dgm:cxn modelId="{0A32EAE5-F4D5-4899-9B18-0690D61385F2}" type="presOf" srcId="{D6EA3651-0B45-430D-AEB6-E024E8DA02AC}" destId="{8BFA9127-DAEB-479C-AE3E-BBC57F96807C}" srcOrd="0" destOrd="0" presId="urn:microsoft.com/office/officeart/2005/8/layout/matrix2"/>
    <dgm:cxn modelId="{941E2975-1BDB-492F-B732-3AC554FBC00D}" srcId="{305AF426-D058-4CE5-ADBA-1281BA1EDD2B}" destId="{F0DF893A-0827-4B02-93B1-6D7946E13D96}" srcOrd="4" destOrd="0" parTransId="{8BA5BF3A-BCD5-4F19-9C27-29526F332EA5}" sibTransId="{4E9A6C10-376B-4314-AFE1-7E49ED0E5293}"/>
    <dgm:cxn modelId="{CB1B36EF-FF06-46D3-9CBB-3ED8637E8F03}" type="presParOf" srcId="{E55955F6-4DCF-4BAA-90CF-427C5B1D06F1}" destId="{08C1ED20-773A-41E8-AAFB-19BB216D0A0E}" srcOrd="0" destOrd="0" presId="urn:microsoft.com/office/officeart/2005/8/layout/matrix2"/>
    <dgm:cxn modelId="{2FB12B64-4DF1-47BC-A0B7-3306475E0745}" type="presParOf" srcId="{E55955F6-4DCF-4BAA-90CF-427C5B1D06F1}" destId="{190EDD45-820D-469A-AD85-0E3625DAF013}" srcOrd="1" destOrd="0" presId="urn:microsoft.com/office/officeart/2005/8/layout/matrix2"/>
    <dgm:cxn modelId="{D4017F63-7603-44EC-851A-B352D4FA0752}" type="presParOf" srcId="{E55955F6-4DCF-4BAA-90CF-427C5B1D06F1}" destId="{AAE0B64B-8971-4006-AE91-576F1C7C0EF1}" srcOrd="2" destOrd="0" presId="urn:microsoft.com/office/officeart/2005/8/layout/matrix2"/>
    <dgm:cxn modelId="{1A4836F6-E40A-4482-8065-012E5A062C3C}" type="presParOf" srcId="{E55955F6-4DCF-4BAA-90CF-427C5B1D06F1}" destId="{3D8F9933-EAD0-444C-86B7-0274D4647C96}" srcOrd="3" destOrd="0" presId="urn:microsoft.com/office/officeart/2005/8/layout/matrix2"/>
    <dgm:cxn modelId="{2F307EFE-98C2-42DA-85A4-820587ABEAEA}" type="presParOf" srcId="{E55955F6-4DCF-4BAA-90CF-427C5B1D06F1}" destId="{8BFA9127-DAEB-479C-AE3E-BBC57F96807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21A9F-1C42-4402-A027-A2449D0FD07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CB9EA-6CC7-43EA-9352-411A3B0C9FD3}">
      <dgm:prSet custT="1"/>
      <dgm:spPr/>
      <dgm:t>
        <a:bodyPr/>
        <a:lstStyle/>
        <a:p>
          <a:pPr rtl="0"/>
          <a:r>
            <a:rPr lang="ru-RU" sz="2000" dirty="0" smtClean="0"/>
            <a:t>Сюжеты игр  новые, неожиданные, иногда и непонятные:</a:t>
          </a:r>
          <a:endParaRPr lang="ru-RU" sz="2000" dirty="0"/>
        </a:p>
      </dgm:t>
    </dgm:pt>
    <dgm:pt modelId="{C7D40F7D-B5BC-4448-BE1A-1AF8AD6DA7C9}" type="parTrans" cxnId="{23FBF30D-DA96-4BF5-8A72-528048FB1044}">
      <dgm:prSet/>
      <dgm:spPr/>
      <dgm:t>
        <a:bodyPr/>
        <a:lstStyle/>
        <a:p>
          <a:endParaRPr lang="ru-RU"/>
        </a:p>
      </dgm:t>
    </dgm:pt>
    <dgm:pt modelId="{8B47D061-C6B7-4B52-9526-24D8D5489A97}" type="sibTrans" cxnId="{23FBF30D-DA96-4BF5-8A72-528048FB1044}">
      <dgm:prSet/>
      <dgm:spPr/>
      <dgm:t>
        <a:bodyPr/>
        <a:lstStyle/>
        <a:p>
          <a:endParaRPr lang="ru-RU"/>
        </a:p>
      </dgm:t>
    </dgm:pt>
    <dgm:pt modelId="{80DCF25D-8E3A-4033-BF0B-A0F30FA1E4E2}">
      <dgm:prSet custT="1"/>
      <dgm:spPr/>
      <dgm:t>
        <a:bodyPr/>
        <a:lstStyle/>
        <a:p>
          <a:pPr rtl="0"/>
          <a:r>
            <a:rPr lang="ru-RU" sz="2000" dirty="0" smtClean="0"/>
            <a:t>переодеваться, наряжаться,                                        ролевых играх  строить для себя дом. </a:t>
          </a:r>
          <a:endParaRPr lang="ru-RU" sz="2000" dirty="0"/>
        </a:p>
      </dgm:t>
    </dgm:pt>
    <dgm:pt modelId="{2AC644DB-26C4-46C5-B099-2D1996D81D9E}" type="parTrans" cxnId="{5886A092-8A82-4436-9C7B-5171BC61DF62}">
      <dgm:prSet/>
      <dgm:spPr/>
      <dgm:t>
        <a:bodyPr/>
        <a:lstStyle/>
        <a:p>
          <a:endParaRPr lang="ru-RU"/>
        </a:p>
      </dgm:t>
    </dgm:pt>
    <dgm:pt modelId="{AEA1E088-7625-4CE1-8221-5D4A5D3AB068}" type="sibTrans" cxnId="{5886A092-8A82-4436-9C7B-5171BC61DF62}">
      <dgm:prSet/>
      <dgm:spPr/>
      <dgm:t>
        <a:bodyPr/>
        <a:lstStyle/>
        <a:p>
          <a:endParaRPr lang="ru-RU"/>
        </a:p>
      </dgm:t>
    </dgm:pt>
    <dgm:pt modelId="{0E61993C-22C3-4B4C-8768-B15EB7C68C1D}">
      <dgm:prSet/>
      <dgm:spPr/>
      <dgm:t>
        <a:bodyPr/>
        <a:lstStyle/>
        <a:p>
          <a:pPr rtl="0"/>
          <a:r>
            <a:rPr lang="ru-RU" dirty="0" smtClean="0"/>
            <a:t>воспроизводят не игровые действия, а игровые ситуации, в которых всегда есть какие-то переживания.</a:t>
          </a:r>
          <a:endParaRPr lang="ru-RU" dirty="0"/>
        </a:p>
      </dgm:t>
    </dgm:pt>
    <dgm:pt modelId="{4E2DF280-9F68-4A83-8998-CD838DB51634}" type="parTrans" cxnId="{28341199-3B1F-4F6B-9C5D-1A89B9EFE449}">
      <dgm:prSet/>
      <dgm:spPr/>
      <dgm:t>
        <a:bodyPr/>
        <a:lstStyle/>
        <a:p>
          <a:endParaRPr lang="ru-RU"/>
        </a:p>
      </dgm:t>
    </dgm:pt>
    <dgm:pt modelId="{8FC16E5C-C24B-404D-94B0-3BA3EB634492}" type="sibTrans" cxnId="{28341199-3B1F-4F6B-9C5D-1A89B9EFE449}">
      <dgm:prSet/>
      <dgm:spPr/>
      <dgm:t>
        <a:bodyPr/>
        <a:lstStyle/>
        <a:p>
          <a:endParaRPr lang="ru-RU"/>
        </a:p>
      </dgm:t>
    </dgm:pt>
    <dgm:pt modelId="{F61DCEF9-D8D3-4A0F-91C6-1BDCDB3FAD6F}" type="pres">
      <dgm:prSet presAssocID="{1F521A9F-1C42-4402-A027-A2449D0FD0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E3D12-5613-4F06-A628-7290FCB16211}" type="pres">
      <dgm:prSet presAssocID="{E7ACB9EA-6CC7-43EA-9352-411A3B0C9FD3}" presName="node" presStyleLbl="node1" presStyleIdx="0" presStyleCnt="3" custScaleX="124468" custScaleY="132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54685-D9BE-4C00-BEC9-46FA9F4195D4}" type="pres">
      <dgm:prSet presAssocID="{8B47D061-C6B7-4B52-9526-24D8D5489A9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5111F68-25F2-4399-ADB5-81D88BB7F5E0}" type="pres">
      <dgm:prSet presAssocID="{8B47D061-C6B7-4B52-9526-24D8D5489A9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7460B89-58B5-4ADC-A8D7-FC7FB4D53B8F}" type="pres">
      <dgm:prSet presAssocID="{80DCF25D-8E3A-4033-BF0B-A0F30FA1E4E2}" presName="node" presStyleLbl="node1" presStyleIdx="1" presStyleCnt="3" custScaleX="120842" custScaleY="143169" custRadScaleRad="142666" custRadScaleInc="-18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39ADC-A659-453B-ADC0-2EF59C2CB785}" type="pres">
      <dgm:prSet presAssocID="{AEA1E088-7625-4CE1-8221-5D4A5D3AB06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A5FE68A-E7FD-462F-A2F6-8C1471E4E8D4}" type="pres">
      <dgm:prSet presAssocID="{AEA1E088-7625-4CE1-8221-5D4A5D3AB06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C08E82B-0CCE-40F0-B764-0C2285B4D268}" type="pres">
      <dgm:prSet presAssocID="{0E61993C-22C3-4B4C-8768-B15EB7C68C1D}" presName="node" presStyleLbl="node1" presStyleIdx="2" presStyleCnt="3" custScaleX="136609" custScaleY="149816" custRadScaleRad="148778" custRadScaleInc="24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8312-4B56-4AE4-B2AA-CE8C7783EDFE}" type="pres">
      <dgm:prSet presAssocID="{8FC16E5C-C24B-404D-94B0-3BA3EB63449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EE5636E-83D2-42D2-B999-963D32F718ED}" type="pres">
      <dgm:prSet presAssocID="{8FC16E5C-C24B-404D-94B0-3BA3EB63449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97A8F08-CA3B-4869-A033-469042B1B836}" type="presOf" srcId="{8FC16E5C-C24B-404D-94B0-3BA3EB634492}" destId="{09048312-4B56-4AE4-B2AA-CE8C7783EDFE}" srcOrd="0" destOrd="0" presId="urn:microsoft.com/office/officeart/2005/8/layout/cycle2"/>
    <dgm:cxn modelId="{3E757015-D619-4EF5-BA3F-2598CC35F9BA}" type="presOf" srcId="{0E61993C-22C3-4B4C-8768-B15EB7C68C1D}" destId="{7C08E82B-0CCE-40F0-B764-0C2285B4D268}" srcOrd="0" destOrd="0" presId="urn:microsoft.com/office/officeart/2005/8/layout/cycle2"/>
    <dgm:cxn modelId="{7D34804E-C0D0-44CC-8605-0FB418BBD6ED}" type="presOf" srcId="{E7ACB9EA-6CC7-43EA-9352-411A3B0C9FD3}" destId="{9FBE3D12-5613-4F06-A628-7290FCB16211}" srcOrd="0" destOrd="0" presId="urn:microsoft.com/office/officeart/2005/8/layout/cycle2"/>
    <dgm:cxn modelId="{28341199-3B1F-4F6B-9C5D-1A89B9EFE449}" srcId="{1F521A9F-1C42-4402-A027-A2449D0FD07A}" destId="{0E61993C-22C3-4B4C-8768-B15EB7C68C1D}" srcOrd="2" destOrd="0" parTransId="{4E2DF280-9F68-4A83-8998-CD838DB51634}" sibTransId="{8FC16E5C-C24B-404D-94B0-3BA3EB634492}"/>
    <dgm:cxn modelId="{7C5CA618-544A-4214-BE90-35FBAB61EAC9}" type="presOf" srcId="{8FC16E5C-C24B-404D-94B0-3BA3EB634492}" destId="{3EE5636E-83D2-42D2-B999-963D32F718ED}" srcOrd="1" destOrd="0" presId="urn:microsoft.com/office/officeart/2005/8/layout/cycle2"/>
    <dgm:cxn modelId="{D5B16B47-3A83-486B-981D-32FAA41BB77D}" type="presOf" srcId="{80DCF25D-8E3A-4033-BF0B-A0F30FA1E4E2}" destId="{D7460B89-58B5-4ADC-A8D7-FC7FB4D53B8F}" srcOrd="0" destOrd="0" presId="urn:microsoft.com/office/officeart/2005/8/layout/cycle2"/>
    <dgm:cxn modelId="{48A7FC0F-6864-43DF-9FC2-7188B573999E}" type="presOf" srcId="{AEA1E088-7625-4CE1-8221-5D4A5D3AB068}" destId="{AC239ADC-A659-453B-ADC0-2EF59C2CB785}" srcOrd="0" destOrd="0" presId="urn:microsoft.com/office/officeart/2005/8/layout/cycle2"/>
    <dgm:cxn modelId="{BE42F581-B85A-4C40-9494-6D315048457E}" type="presOf" srcId="{AEA1E088-7625-4CE1-8221-5D4A5D3AB068}" destId="{4A5FE68A-E7FD-462F-A2F6-8C1471E4E8D4}" srcOrd="1" destOrd="0" presId="urn:microsoft.com/office/officeart/2005/8/layout/cycle2"/>
    <dgm:cxn modelId="{23FBF30D-DA96-4BF5-8A72-528048FB1044}" srcId="{1F521A9F-1C42-4402-A027-A2449D0FD07A}" destId="{E7ACB9EA-6CC7-43EA-9352-411A3B0C9FD3}" srcOrd="0" destOrd="0" parTransId="{C7D40F7D-B5BC-4448-BE1A-1AF8AD6DA7C9}" sibTransId="{8B47D061-C6B7-4B52-9526-24D8D5489A97}"/>
    <dgm:cxn modelId="{625DD9B6-C988-43CD-8893-C50F2B065A71}" type="presOf" srcId="{8B47D061-C6B7-4B52-9526-24D8D5489A97}" destId="{45111F68-25F2-4399-ADB5-81D88BB7F5E0}" srcOrd="1" destOrd="0" presId="urn:microsoft.com/office/officeart/2005/8/layout/cycle2"/>
    <dgm:cxn modelId="{61B6920F-132C-4ABA-866F-807CD0001DB2}" type="presOf" srcId="{8B47D061-C6B7-4B52-9526-24D8D5489A97}" destId="{F6F54685-D9BE-4C00-BEC9-46FA9F4195D4}" srcOrd="0" destOrd="0" presId="urn:microsoft.com/office/officeart/2005/8/layout/cycle2"/>
    <dgm:cxn modelId="{C504D0E5-1A19-4B71-BE3E-CAEE9E6B743F}" type="presOf" srcId="{1F521A9F-1C42-4402-A027-A2449D0FD07A}" destId="{F61DCEF9-D8D3-4A0F-91C6-1BDCDB3FAD6F}" srcOrd="0" destOrd="0" presId="urn:microsoft.com/office/officeart/2005/8/layout/cycle2"/>
    <dgm:cxn modelId="{5886A092-8A82-4436-9C7B-5171BC61DF62}" srcId="{1F521A9F-1C42-4402-A027-A2449D0FD07A}" destId="{80DCF25D-8E3A-4033-BF0B-A0F30FA1E4E2}" srcOrd="1" destOrd="0" parTransId="{2AC644DB-26C4-46C5-B099-2D1996D81D9E}" sibTransId="{AEA1E088-7625-4CE1-8221-5D4A5D3AB068}"/>
    <dgm:cxn modelId="{79F22341-BE0A-4B13-8A75-D840B0FFD912}" type="presParOf" srcId="{F61DCEF9-D8D3-4A0F-91C6-1BDCDB3FAD6F}" destId="{9FBE3D12-5613-4F06-A628-7290FCB16211}" srcOrd="0" destOrd="0" presId="urn:microsoft.com/office/officeart/2005/8/layout/cycle2"/>
    <dgm:cxn modelId="{B507C5F0-2203-4192-BCE4-4346EF740D89}" type="presParOf" srcId="{F61DCEF9-D8D3-4A0F-91C6-1BDCDB3FAD6F}" destId="{F6F54685-D9BE-4C00-BEC9-46FA9F4195D4}" srcOrd="1" destOrd="0" presId="urn:microsoft.com/office/officeart/2005/8/layout/cycle2"/>
    <dgm:cxn modelId="{C6922ABE-7E09-4C60-A375-E7B9C226BC3E}" type="presParOf" srcId="{F6F54685-D9BE-4C00-BEC9-46FA9F4195D4}" destId="{45111F68-25F2-4399-ADB5-81D88BB7F5E0}" srcOrd="0" destOrd="0" presId="urn:microsoft.com/office/officeart/2005/8/layout/cycle2"/>
    <dgm:cxn modelId="{1655542E-4B24-45B5-B590-73D8191BF99A}" type="presParOf" srcId="{F61DCEF9-D8D3-4A0F-91C6-1BDCDB3FAD6F}" destId="{D7460B89-58B5-4ADC-A8D7-FC7FB4D53B8F}" srcOrd="2" destOrd="0" presId="urn:microsoft.com/office/officeart/2005/8/layout/cycle2"/>
    <dgm:cxn modelId="{D9306E26-7C5E-4717-89C9-4267B1C1A4BC}" type="presParOf" srcId="{F61DCEF9-D8D3-4A0F-91C6-1BDCDB3FAD6F}" destId="{AC239ADC-A659-453B-ADC0-2EF59C2CB785}" srcOrd="3" destOrd="0" presId="urn:microsoft.com/office/officeart/2005/8/layout/cycle2"/>
    <dgm:cxn modelId="{3CCD92C1-CF9B-453F-B201-AEBEBD21A189}" type="presParOf" srcId="{AC239ADC-A659-453B-ADC0-2EF59C2CB785}" destId="{4A5FE68A-E7FD-462F-A2F6-8C1471E4E8D4}" srcOrd="0" destOrd="0" presId="urn:microsoft.com/office/officeart/2005/8/layout/cycle2"/>
    <dgm:cxn modelId="{9547B033-C6D9-4220-9C0D-93A129CFDCCF}" type="presParOf" srcId="{F61DCEF9-D8D3-4A0F-91C6-1BDCDB3FAD6F}" destId="{7C08E82B-0CCE-40F0-B764-0C2285B4D268}" srcOrd="4" destOrd="0" presId="urn:microsoft.com/office/officeart/2005/8/layout/cycle2"/>
    <dgm:cxn modelId="{9AAB77BE-C182-47FB-A200-01072C2B958A}" type="presParOf" srcId="{F61DCEF9-D8D3-4A0F-91C6-1BDCDB3FAD6F}" destId="{09048312-4B56-4AE4-B2AA-CE8C7783EDFE}" srcOrd="5" destOrd="0" presId="urn:microsoft.com/office/officeart/2005/8/layout/cycle2"/>
    <dgm:cxn modelId="{6D546374-229C-4284-BD85-F06D135E057C}" type="presParOf" srcId="{09048312-4B56-4AE4-B2AA-CE8C7783EDFE}" destId="{3EE5636E-83D2-42D2-B999-963D32F718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6D18E-D969-48F6-9BF2-F80D46AF5E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DAC9AF-F87F-4F68-8D15-D61A57DFF0C5}">
      <dgm:prSet custT="1"/>
      <dgm:spPr/>
      <dgm:t>
        <a:bodyPr/>
        <a:lstStyle/>
        <a:p>
          <a:pPr rtl="0"/>
          <a:r>
            <a:rPr lang="ru-RU" sz="1600" dirty="0" smtClean="0"/>
            <a:t>Недопустимо диктовать детям, как и во что они должны играть, навязывать им сюжеты игры</a:t>
          </a:r>
          <a:endParaRPr lang="ru-RU" sz="1600" dirty="0"/>
        </a:p>
      </dgm:t>
    </dgm:pt>
    <dgm:pt modelId="{C5200F0F-C447-43DD-B51B-F7281D127113}" type="parTrans" cxnId="{EEE742EC-4490-41A0-BE47-EDB13469B3C6}">
      <dgm:prSet/>
      <dgm:spPr/>
      <dgm:t>
        <a:bodyPr/>
        <a:lstStyle/>
        <a:p>
          <a:endParaRPr lang="ru-RU"/>
        </a:p>
      </dgm:t>
    </dgm:pt>
    <dgm:pt modelId="{9F9890D4-0D70-45DD-B8D1-09BAB474840F}" type="sibTrans" cxnId="{EEE742EC-4490-41A0-BE47-EDB13469B3C6}">
      <dgm:prSet/>
      <dgm:spPr/>
      <dgm:t>
        <a:bodyPr/>
        <a:lstStyle/>
        <a:p>
          <a:endParaRPr lang="ru-RU"/>
        </a:p>
      </dgm:t>
    </dgm:pt>
    <dgm:pt modelId="{B5FCC4E6-D180-4DD4-AD7E-58B7A990D0E5}">
      <dgm:prSet custT="1"/>
      <dgm:spPr/>
      <dgm:t>
        <a:bodyPr/>
        <a:lstStyle/>
        <a:p>
          <a:pPr rtl="0"/>
          <a:r>
            <a:rPr lang="ru-RU" sz="1400" dirty="0" smtClean="0"/>
            <a:t>Это новообразование означает, что до начала действия у ребёнка появляется представление о том, что он хочет сделать и что должно стать результатом его усилий. Показателем этого новообразования в деятельности является один ответ на два вопроса: «Что ты хочешь сделать?» (до начала работы) и «Что ты сделал?» (по её окончании). Совпадение ответов свидетельствует о том, что у ребёнка было предварительное представление о цели и что он удерживал его до конца работы.</a:t>
          </a:r>
          <a:endParaRPr lang="ru-RU" sz="1400" dirty="0"/>
        </a:p>
      </dgm:t>
    </dgm:pt>
    <dgm:pt modelId="{3BB7DD4B-D78E-42E5-8AD1-0B2C4EA24EEC}" type="parTrans" cxnId="{126D7A6A-9F41-49D1-AE67-DCC0571766D4}">
      <dgm:prSet/>
      <dgm:spPr/>
      <dgm:t>
        <a:bodyPr/>
        <a:lstStyle/>
        <a:p>
          <a:endParaRPr lang="ru-RU"/>
        </a:p>
      </dgm:t>
    </dgm:pt>
    <dgm:pt modelId="{F9E217FF-611A-479C-9321-8A3AABDD194F}" type="sibTrans" cxnId="{126D7A6A-9F41-49D1-AE67-DCC0571766D4}">
      <dgm:prSet/>
      <dgm:spPr/>
      <dgm:t>
        <a:bodyPr/>
        <a:lstStyle/>
        <a:p>
          <a:endParaRPr lang="ru-RU"/>
        </a:p>
      </dgm:t>
    </dgm:pt>
    <dgm:pt modelId="{F5BF99FC-782C-436F-8FF0-DA56F51B5F1E}">
      <dgm:prSet custT="1"/>
      <dgm:spPr/>
      <dgm:t>
        <a:bodyPr/>
        <a:lstStyle/>
        <a:p>
          <a:pPr rtl="0"/>
          <a:r>
            <a:rPr lang="ru-RU" sz="1600" dirty="0" smtClean="0"/>
            <a:t>Дальнейшее развитие </a:t>
          </a:r>
          <a:r>
            <a:rPr lang="ru-RU" sz="1600" dirty="0" err="1" smtClean="0"/>
            <a:t>целеполагания</a:t>
          </a:r>
          <a:r>
            <a:rPr lang="ru-RU" sz="1600" dirty="0" smtClean="0"/>
            <a:t> идёт по линии появления цепочки связанных между собой целей: чтобы играть в поезд, надо построить его из модулей </a:t>
          </a:r>
          <a:endParaRPr lang="ru-RU" sz="1600" dirty="0"/>
        </a:p>
      </dgm:t>
    </dgm:pt>
    <dgm:pt modelId="{ABDDF02A-A569-4A94-A7DE-7C1B58997301}" type="parTrans" cxnId="{A97CEFCF-CC55-4853-BAE8-87CF5E75DD27}">
      <dgm:prSet/>
      <dgm:spPr/>
      <dgm:t>
        <a:bodyPr/>
        <a:lstStyle/>
        <a:p>
          <a:endParaRPr lang="ru-RU"/>
        </a:p>
      </dgm:t>
    </dgm:pt>
    <dgm:pt modelId="{4CBA3FD0-8E84-421F-8FE6-AC885EC50064}" type="sibTrans" cxnId="{A97CEFCF-CC55-4853-BAE8-87CF5E75DD27}">
      <dgm:prSet/>
      <dgm:spPr/>
      <dgm:t>
        <a:bodyPr/>
        <a:lstStyle/>
        <a:p>
          <a:endParaRPr lang="ru-RU"/>
        </a:p>
      </dgm:t>
    </dgm:pt>
    <dgm:pt modelId="{60030DF5-03D6-420D-AD05-81135965E5D3}">
      <dgm:prSet/>
      <dgm:spPr/>
      <dgm:t>
        <a:bodyPr/>
        <a:lstStyle/>
        <a:p>
          <a:pPr rtl="0"/>
          <a:r>
            <a:rPr lang="ru-RU" dirty="0" smtClean="0"/>
            <a:t>Построив гараж для машины,  решает построить дорогу, а потом ещё и бензоколонку. Одновременно появляется способность в течение относительно длительного времени (нескольких дней и даже недель) разворачивать и удерживать систему взаимосвязанных целей.</a:t>
          </a:r>
          <a:endParaRPr lang="ru-RU" dirty="0"/>
        </a:p>
      </dgm:t>
    </dgm:pt>
    <dgm:pt modelId="{17D74D4A-12FA-49EA-B174-8A97C2FC19A0}" type="parTrans" cxnId="{2494A42A-EA87-48AC-8127-673963A83AB0}">
      <dgm:prSet/>
      <dgm:spPr/>
      <dgm:t>
        <a:bodyPr/>
        <a:lstStyle/>
        <a:p>
          <a:endParaRPr lang="ru-RU"/>
        </a:p>
      </dgm:t>
    </dgm:pt>
    <dgm:pt modelId="{28873679-657D-4E74-8886-78DDEE0719A7}" type="sibTrans" cxnId="{2494A42A-EA87-48AC-8127-673963A83AB0}">
      <dgm:prSet/>
      <dgm:spPr/>
      <dgm:t>
        <a:bodyPr/>
        <a:lstStyle/>
        <a:p>
          <a:endParaRPr lang="ru-RU"/>
        </a:p>
      </dgm:t>
    </dgm:pt>
    <dgm:pt modelId="{8C82E9A3-36A8-40E8-ACAA-27CFC090EE55}">
      <dgm:prSet/>
      <dgm:spPr/>
      <dgm:t>
        <a:bodyPr/>
        <a:lstStyle/>
        <a:p>
          <a:pPr rtl="0"/>
          <a:r>
            <a:rPr lang="ru-RU" dirty="0" smtClean="0"/>
            <a:t>Усовершенствование уже сделанной работы за счёт постановки дальнейших целей.  Сделанный рисунок можно усовершенствовать в разных направлениях — более тщательно дорисовывая или дополняя новыми деталями и предметами.</a:t>
          </a:r>
          <a:endParaRPr lang="ru-RU" dirty="0"/>
        </a:p>
      </dgm:t>
    </dgm:pt>
    <dgm:pt modelId="{4D0EDD75-BA8A-40FE-9954-E9D4208AADFB}" type="parTrans" cxnId="{3DD7143A-F9B4-44E6-B24E-EA1290F51CF1}">
      <dgm:prSet/>
      <dgm:spPr/>
      <dgm:t>
        <a:bodyPr/>
        <a:lstStyle/>
        <a:p>
          <a:endParaRPr lang="ru-RU"/>
        </a:p>
      </dgm:t>
    </dgm:pt>
    <dgm:pt modelId="{E5A8A225-122F-49A6-8BE0-B75892CDA0F6}" type="sibTrans" cxnId="{3DD7143A-F9B4-44E6-B24E-EA1290F51CF1}">
      <dgm:prSet/>
      <dgm:spPr/>
      <dgm:t>
        <a:bodyPr/>
        <a:lstStyle/>
        <a:p>
          <a:endParaRPr lang="ru-RU"/>
        </a:p>
      </dgm:t>
    </dgm:pt>
    <dgm:pt modelId="{ACD6B27F-8F88-4A83-9527-51AD3CCB7F83}">
      <dgm:prSet custT="1"/>
      <dgm:spPr/>
      <dgm:t>
        <a:bodyPr/>
        <a:lstStyle/>
        <a:p>
          <a:r>
            <a:rPr lang="ru-RU" sz="1600" dirty="0" smtClean="0"/>
            <a:t>Развивающий потенциал игры определяется тем, что это самостоятельная, организуемая самими детьми деятельность:   путешествия и приключения, создать что -то новое ( не покатать игрушечную машинку, а самому построить её из кубиков).</a:t>
          </a:r>
          <a:endParaRPr lang="ru-RU" sz="1600" dirty="0"/>
        </a:p>
      </dgm:t>
    </dgm:pt>
    <dgm:pt modelId="{30159804-DCCE-4BD1-8A7A-ACF6913631C0}" type="parTrans" cxnId="{8C906905-E82F-4DFE-BBB7-A072A1220A67}">
      <dgm:prSet/>
      <dgm:spPr/>
      <dgm:t>
        <a:bodyPr/>
        <a:lstStyle/>
        <a:p>
          <a:endParaRPr lang="ru-RU"/>
        </a:p>
      </dgm:t>
    </dgm:pt>
    <dgm:pt modelId="{138AC0EB-4022-4B18-BC5A-82F0B9AD9F38}" type="sibTrans" cxnId="{8C906905-E82F-4DFE-BBB7-A072A1220A67}">
      <dgm:prSet/>
      <dgm:spPr/>
      <dgm:t>
        <a:bodyPr/>
        <a:lstStyle/>
        <a:p>
          <a:endParaRPr lang="ru-RU"/>
        </a:p>
      </dgm:t>
    </dgm:pt>
    <dgm:pt modelId="{79170367-3904-4787-82F1-9AC31C42A462}" type="pres">
      <dgm:prSet presAssocID="{6E76D18E-D969-48F6-9BF2-F80D46AF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1A601-6EBB-4A9A-8D66-D117BE5F16AE}" type="pres">
      <dgm:prSet presAssocID="{9BDAC9AF-F87F-4F68-8D15-D61A57DFF0C5}" presName="linNode" presStyleCnt="0"/>
      <dgm:spPr/>
    </dgm:pt>
    <dgm:pt modelId="{8900159E-F094-48A0-9814-7B8302843934}" type="pres">
      <dgm:prSet presAssocID="{9BDAC9AF-F87F-4F68-8D15-D61A57DFF0C5}" presName="parentText" presStyleLbl="node1" presStyleIdx="0" presStyleCnt="6" custScaleX="277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92C51-9CC1-427A-9857-0B97196A066D}" type="pres">
      <dgm:prSet presAssocID="{9F9890D4-0D70-45DD-B8D1-09BAB474840F}" presName="sp" presStyleCnt="0"/>
      <dgm:spPr/>
    </dgm:pt>
    <dgm:pt modelId="{AD503E3B-09DB-43B1-BD6F-6685C1579896}" type="pres">
      <dgm:prSet presAssocID="{ACD6B27F-8F88-4A83-9527-51AD3CCB7F83}" presName="linNode" presStyleCnt="0"/>
      <dgm:spPr/>
    </dgm:pt>
    <dgm:pt modelId="{74D3A830-2587-44FD-A0D4-259B96C5CCAF}" type="pres">
      <dgm:prSet presAssocID="{ACD6B27F-8F88-4A83-9527-51AD3CCB7F83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11953-1852-4FC6-8090-99EA228A5B70}" type="pres">
      <dgm:prSet presAssocID="{138AC0EB-4022-4B18-BC5A-82F0B9AD9F38}" presName="sp" presStyleCnt="0"/>
      <dgm:spPr/>
    </dgm:pt>
    <dgm:pt modelId="{F445795D-A211-4637-926F-15564DD8C60C}" type="pres">
      <dgm:prSet presAssocID="{B5FCC4E6-D180-4DD4-AD7E-58B7A990D0E5}" presName="linNode" presStyleCnt="0"/>
      <dgm:spPr/>
    </dgm:pt>
    <dgm:pt modelId="{767FB1FC-CC3A-4AB5-B052-9751906592AA}" type="pres">
      <dgm:prSet presAssocID="{B5FCC4E6-D180-4DD4-AD7E-58B7A990D0E5}" presName="parentText" presStyleLbl="node1" presStyleIdx="2" presStyleCnt="6" custScaleX="27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8DC72-5C99-4B95-A7A4-4036BAE66FE4}" type="pres">
      <dgm:prSet presAssocID="{F9E217FF-611A-479C-9321-8A3AABDD194F}" presName="sp" presStyleCnt="0"/>
      <dgm:spPr/>
    </dgm:pt>
    <dgm:pt modelId="{07D006EA-9BE3-445E-963D-20F1C91BAC84}" type="pres">
      <dgm:prSet presAssocID="{F5BF99FC-782C-436F-8FF0-DA56F51B5F1E}" presName="linNode" presStyleCnt="0"/>
      <dgm:spPr/>
    </dgm:pt>
    <dgm:pt modelId="{F060F3C3-A00E-4DA4-A09F-1586FE7F46E2}" type="pres">
      <dgm:prSet presAssocID="{F5BF99FC-782C-436F-8FF0-DA56F51B5F1E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3DBB-D0F9-409F-AAF1-01531B64193D}" type="pres">
      <dgm:prSet presAssocID="{4CBA3FD0-8E84-421F-8FE6-AC885EC50064}" presName="sp" presStyleCnt="0"/>
      <dgm:spPr/>
    </dgm:pt>
    <dgm:pt modelId="{C1BA4AD4-054C-4DD8-AEF8-7EC341F0588E}" type="pres">
      <dgm:prSet presAssocID="{60030DF5-03D6-420D-AD05-81135965E5D3}" presName="linNode" presStyleCnt="0"/>
      <dgm:spPr/>
    </dgm:pt>
    <dgm:pt modelId="{63C43F64-BEBF-484A-825C-706C70A9C22E}" type="pres">
      <dgm:prSet presAssocID="{60030DF5-03D6-420D-AD05-81135965E5D3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5B2CD-1C26-496C-A912-EB8342C2790D}" type="pres">
      <dgm:prSet presAssocID="{28873679-657D-4E74-8886-78DDEE0719A7}" presName="sp" presStyleCnt="0"/>
      <dgm:spPr/>
    </dgm:pt>
    <dgm:pt modelId="{46261B72-D2EB-4CAE-BF25-0BFAC0CC0AF2}" type="pres">
      <dgm:prSet presAssocID="{8C82E9A3-36A8-40E8-ACAA-27CFC090EE55}" presName="linNode" presStyleCnt="0"/>
      <dgm:spPr/>
    </dgm:pt>
    <dgm:pt modelId="{C79AD45D-3FF2-43C8-9A21-9472FCB45A5D}" type="pres">
      <dgm:prSet presAssocID="{8C82E9A3-36A8-40E8-ACAA-27CFC090EE55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4A42A-EA87-48AC-8127-673963A83AB0}" srcId="{6E76D18E-D969-48F6-9BF2-F80D46AF5E8D}" destId="{60030DF5-03D6-420D-AD05-81135965E5D3}" srcOrd="4" destOrd="0" parTransId="{17D74D4A-12FA-49EA-B174-8A97C2FC19A0}" sibTransId="{28873679-657D-4E74-8886-78DDEE0719A7}"/>
    <dgm:cxn modelId="{331DC98B-D242-476D-8D63-421CA4B17A6D}" type="presOf" srcId="{6E76D18E-D969-48F6-9BF2-F80D46AF5E8D}" destId="{79170367-3904-4787-82F1-9AC31C42A462}" srcOrd="0" destOrd="0" presId="urn:microsoft.com/office/officeart/2005/8/layout/vList5"/>
    <dgm:cxn modelId="{EEC92A48-D261-4886-B6FC-D2D873671F65}" type="presOf" srcId="{9BDAC9AF-F87F-4F68-8D15-D61A57DFF0C5}" destId="{8900159E-F094-48A0-9814-7B8302843934}" srcOrd="0" destOrd="0" presId="urn:microsoft.com/office/officeart/2005/8/layout/vList5"/>
    <dgm:cxn modelId="{EEE742EC-4490-41A0-BE47-EDB13469B3C6}" srcId="{6E76D18E-D969-48F6-9BF2-F80D46AF5E8D}" destId="{9BDAC9AF-F87F-4F68-8D15-D61A57DFF0C5}" srcOrd="0" destOrd="0" parTransId="{C5200F0F-C447-43DD-B51B-F7281D127113}" sibTransId="{9F9890D4-0D70-45DD-B8D1-09BAB474840F}"/>
    <dgm:cxn modelId="{126D7A6A-9F41-49D1-AE67-DCC0571766D4}" srcId="{6E76D18E-D969-48F6-9BF2-F80D46AF5E8D}" destId="{B5FCC4E6-D180-4DD4-AD7E-58B7A990D0E5}" srcOrd="2" destOrd="0" parTransId="{3BB7DD4B-D78E-42E5-8AD1-0B2C4EA24EEC}" sibTransId="{F9E217FF-611A-479C-9321-8A3AABDD194F}"/>
    <dgm:cxn modelId="{633AF6A9-ABB4-44EB-9652-DEED3C165E4B}" type="presOf" srcId="{ACD6B27F-8F88-4A83-9527-51AD3CCB7F83}" destId="{74D3A830-2587-44FD-A0D4-259B96C5CCAF}" srcOrd="0" destOrd="0" presId="urn:microsoft.com/office/officeart/2005/8/layout/vList5"/>
    <dgm:cxn modelId="{83038137-34CE-46EA-A078-AEBF45218009}" type="presOf" srcId="{B5FCC4E6-D180-4DD4-AD7E-58B7A990D0E5}" destId="{767FB1FC-CC3A-4AB5-B052-9751906592AA}" srcOrd="0" destOrd="0" presId="urn:microsoft.com/office/officeart/2005/8/layout/vList5"/>
    <dgm:cxn modelId="{3DD7143A-F9B4-44E6-B24E-EA1290F51CF1}" srcId="{6E76D18E-D969-48F6-9BF2-F80D46AF5E8D}" destId="{8C82E9A3-36A8-40E8-ACAA-27CFC090EE55}" srcOrd="5" destOrd="0" parTransId="{4D0EDD75-BA8A-40FE-9954-E9D4208AADFB}" sibTransId="{E5A8A225-122F-49A6-8BE0-B75892CDA0F6}"/>
    <dgm:cxn modelId="{669C20E0-3E77-439B-A15D-39D1AD6E5FB4}" type="presOf" srcId="{60030DF5-03D6-420D-AD05-81135965E5D3}" destId="{63C43F64-BEBF-484A-825C-706C70A9C22E}" srcOrd="0" destOrd="0" presId="urn:microsoft.com/office/officeart/2005/8/layout/vList5"/>
    <dgm:cxn modelId="{8C906905-E82F-4DFE-BBB7-A072A1220A67}" srcId="{6E76D18E-D969-48F6-9BF2-F80D46AF5E8D}" destId="{ACD6B27F-8F88-4A83-9527-51AD3CCB7F83}" srcOrd="1" destOrd="0" parTransId="{30159804-DCCE-4BD1-8A7A-ACF6913631C0}" sibTransId="{138AC0EB-4022-4B18-BC5A-82F0B9AD9F38}"/>
    <dgm:cxn modelId="{A97CEFCF-CC55-4853-BAE8-87CF5E75DD27}" srcId="{6E76D18E-D969-48F6-9BF2-F80D46AF5E8D}" destId="{F5BF99FC-782C-436F-8FF0-DA56F51B5F1E}" srcOrd="3" destOrd="0" parTransId="{ABDDF02A-A569-4A94-A7DE-7C1B58997301}" sibTransId="{4CBA3FD0-8E84-421F-8FE6-AC885EC50064}"/>
    <dgm:cxn modelId="{BB9D38AE-959D-43FC-B9F2-87C67FE4A6AB}" type="presOf" srcId="{F5BF99FC-782C-436F-8FF0-DA56F51B5F1E}" destId="{F060F3C3-A00E-4DA4-A09F-1586FE7F46E2}" srcOrd="0" destOrd="0" presId="urn:microsoft.com/office/officeart/2005/8/layout/vList5"/>
    <dgm:cxn modelId="{2D6391BC-8639-4AE9-9511-D8B8AF32AF06}" type="presOf" srcId="{8C82E9A3-36A8-40E8-ACAA-27CFC090EE55}" destId="{C79AD45D-3FF2-43C8-9A21-9472FCB45A5D}" srcOrd="0" destOrd="0" presId="urn:microsoft.com/office/officeart/2005/8/layout/vList5"/>
    <dgm:cxn modelId="{0EC5830E-D68B-4C85-B801-FD1F09EB5224}" type="presParOf" srcId="{79170367-3904-4787-82F1-9AC31C42A462}" destId="{FF21A601-6EBB-4A9A-8D66-D117BE5F16AE}" srcOrd="0" destOrd="0" presId="urn:microsoft.com/office/officeart/2005/8/layout/vList5"/>
    <dgm:cxn modelId="{A3CC5C55-2C42-4D42-8EA6-24780D3FAAEA}" type="presParOf" srcId="{FF21A601-6EBB-4A9A-8D66-D117BE5F16AE}" destId="{8900159E-F094-48A0-9814-7B8302843934}" srcOrd="0" destOrd="0" presId="urn:microsoft.com/office/officeart/2005/8/layout/vList5"/>
    <dgm:cxn modelId="{D70026E8-DC54-4027-97F1-17659DE4CA00}" type="presParOf" srcId="{79170367-3904-4787-82F1-9AC31C42A462}" destId="{45B92C51-9CC1-427A-9857-0B97196A066D}" srcOrd="1" destOrd="0" presId="urn:microsoft.com/office/officeart/2005/8/layout/vList5"/>
    <dgm:cxn modelId="{F84FC0D3-C669-4E16-99E2-0274A9F29791}" type="presParOf" srcId="{79170367-3904-4787-82F1-9AC31C42A462}" destId="{AD503E3B-09DB-43B1-BD6F-6685C1579896}" srcOrd="2" destOrd="0" presId="urn:microsoft.com/office/officeart/2005/8/layout/vList5"/>
    <dgm:cxn modelId="{6B7F58FC-083D-4A28-AF13-05AF03A55232}" type="presParOf" srcId="{AD503E3B-09DB-43B1-BD6F-6685C1579896}" destId="{74D3A830-2587-44FD-A0D4-259B96C5CCAF}" srcOrd="0" destOrd="0" presId="urn:microsoft.com/office/officeart/2005/8/layout/vList5"/>
    <dgm:cxn modelId="{75AEA051-FAC5-4ECF-B224-03AEB9406E22}" type="presParOf" srcId="{79170367-3904-4787-82F1-9AC31C42A462}" destId="{7F311953-1852-4FC6-8090-99EA228A5B70}" srcOrd="3" destOrd="0" presId="urn:microsoft.com/office/officeart/2005/8/layout/vList5"/>
    <dgm:cxn modelId="{39CE1A0D-F0BF-4AA5-B143-70B238A305EE}" type="presParOf" srcId="{79170367-3904-4787-82F1-9AC31C42A462}" destId="{F445795D-A211-4637-926F-15564DD8C60C}" srcOrd="4" destOrd="0" presId="urn:microsoft.com/office/officeart/2005/8/layout/vList5"/>
    <dgm:cxn modelId="{66401AE1-6E39-4B83-8464-1CA7ED1668CC}" type="presParOf" srcId="{F445795D-A211-4637-926F-15564DD8C60C}" destId="{767FB1FC-CC3A-4AB5-B052-9751906592AA}" srcOrd="0" destOrd="0" presId="urn:microsoft.com/office/officeart/2005/8/layout/vList5"/>
    <dgm:cxn modelId="{83F1BB8C-4E19-4D8F-8D00-88B499028EDA}" type="presParOf" srcId="{79170367-3904-4787-82F1-9AC31C42A462}" destId="{E648DC72-5C99-4B95-A7A4-4036BAE66FE4}" srcOrd="5" destOrd="0" presId="urn:microsoft.com/office/officeart/2005/8/layout/vList5"/>
    <dgm:cxn modelId="{C4D3C33F-79B5-4C67-BFA8-55E57C2FE7EC}" type="presParOf" srcId="{79170367-3904-4787-82F1-9AC31C42A462}" destId="{07D006EA-9BE3-445E-963D-20F1C91BAC84}" srcOrd="6" destOrd="0" presId="urn:microsoft.com/office/officeart/2005/8/layout/vList5"/>
    <dgm:cxn modelId="{90B221FC-E55C-47C4-9D21-B95F5D377642}" type="presParOf" srcId="{07D006EA-9BE3-445E-963D-20F1C91BAC84}" destId="{F060F3C3-A00E-4DA4-A09F-1586FE7F46E2}" srcOrd="0" destOrd="0" presId="urn:microsoft.com/office/officeart/2005/8/layout/vList5"/>
    <dgm:cxn modelId="{E9936607-3D67-4230-A653-CF30B0EA2683}" type="presParOf" srcId="{79170367-3904-4787-82F1-9AC31C42A462}" destId="{DAED3DBB-D0F9-409F-AAF1-01531B64193D}" srcOrd="7" destOrd="0" presId="urn:microsoft.com/office/officeart/2005/8/layout/vList5"/>
    <dgm:cxn modelId="{164AB8A7-596D-4999-A870-956C62946AD5}" type="presParOf" srcId="{79170367-3904-4787-82F1-9AC31C42A462}" destId="{C1BA4AD4-054C-4DD8-AEF8-7EC341F0588E}" srcOrd="8" destOrd="0" presId="urn:microsoft.com/office/officeart/2005/8/layout/vList5"/>
    <dgm:cxn modelId="{8FFF6D86-AC91-40FC-A0D4-E0C5C570FA15}" type="presParOf" srcId="{C1BA4AD4-054C-4DD8-AEF8-7EC341F0588E}" destId="{63C43F64-BEBF-484A-825C-706C70A9C22E}" srcOrd="0" destOrd="0" presId="urn:microsoft.com/office/officeart/2005/8/layout/vList5"/>
    <dgm:cxn modelId="{A705CFC0-B898-495D-89C7-6E15778E3CFF}" type="presParOf" srcId="{79170367-3904-4787-82F1-9AC31C42A462}" destId="{0EB5B2CD-1C26-496C-A912-EB8342C2790D}" srcOrd="9" destOrd="0" presId="urn:microsoft.com/office/officeart/2005/8/layout/vList5"/>
    <dgm:cxn modelId="{3FE50230-1EDF-4FB0-A2B9-C1674BA1EAEB}" type="presParOf" srcId="{79170367-3904-4787-82F1-9AC31C42A462}" destId="{46261B72-D2EB-4CAE-BF25-0BFAC0CC0AF2}" srcOrd="10" destOrd="0" presId="urn:microsoft.com/office/officeart/2005/8/layout/vList5"/>
    <dgm:cxn modelId="{9CAA38E0-A964-4EB3-A83D-BA29C1589F2C}" type="presParOf" srcId="{46261B72-D2EB-4CAE-BF25-0BFAC0CC0AF2}" destId="{C79AD45D-3FF2-43C8-9A21-9472FCB45A5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D2984-CF9F-4DA9-8625-274A52D16A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D3EE9-A125-4D9A-B39E-481EFAECE20C}">
      <dgm:prSet/>
      <dgm:spPr/>
      <dgm:t>
        <a:bodyPr/>
        <a:lstStyle/>
        <a:p>
          <a:pPr rtl="0"/>
          <a:r>
            <a:rPr lang="ru-RU" dirty="0" smtClean="0"/>
            <a:t>могут постепенно накапливать фактические знания о самых разных предметах, которые они не видели и о которых узнают только со слов взрослого</a:t>
          </a:r>
          <a:endParaRPr lang="ru-RU" dirty="0"/>
        </a:p>
      </dgm:t>
    </dgm:pt>
    <dgm:pt modelId="{0D97C1B7-37CF-49BE-B913-6D8457C20403}" type="parTrans" cxnId="{99F0543C-E03B-4237-A407-4F13B9F3B8B7}">
      <dgm:prSet/>
      <dgm:spPr/>
      <dgm:t>
        <a:bodyPr/>
        <a:lstStyle/>
        <a:p>
          <a:endParaRPr lang="ru-RU"/>
        </a:p>
      </dgm:t>
    </dgm:pt>
    <dgm:pt modelId="{AB72B249-F28F-4D7C-AA18-949C75219B9D}" type="sibTrans" cxnId="{99F0543C-E03B-4237-A407-4F13B9F3B8B7}">
      <dgm:prSet/>
      <dgm:spPr/>
      <dgm:t>
        <a:bodyPr/>
        <a:lstStyle/>
        <a:p>
          <a:endParaRPr lang="ru-RU"/>
        </a:p>
      </dgm:t>
    </dgm:pt>
    <dgm:pt modelId="{6066B0F3-7201-4DAF-A928-2DED3321BFAC}">
      <dgm:prSet/>
      <dgm:spPr/>
      <dgm:t>
        <a:bodyPr/>
        <a:lstStyle/>
        <a:p>
          <a:pPr rtl="0"/>
          <a:r>
            <a:rPr lang="ru-RU" dirty="0" smtClean="0"/>
            <a:t>Способность по словесному описанию представить себе предметы, явления, события и действовать уже не с реальными предметами, а со своими представлениями о них играет решающую роль в развитии детей.</a:t>
          </a:r>
          <a:endParaRPr lang="ru-RU" dirty="0"/>
        </a:p>
      </dgm:t>
    </dgm:pt>
    <dgm:pt modelId="{0C34519A-642B-4D78-BD19-34699CCF4EF8}" type="parTrans" cxnId="{9D2D005C-CBC2-4C98-860C-FE8C8E859970}">
      <dgm:prSet/>
      <dgm:spPr/>
      <dgm:t>
        <a:bodyPr/>
        <a:lstStyle/>
        <a:p>
          <a:endParaRPr lang="ru-RU"/>
        </a:p>
      </dgm:t>
    </dgm:pt>
    <dgm:pt modelId="{572073E1-1A6B-4170-B3DE-21915FD286DF}" type="sibTrans" cxnId="{9D2D005C-CBC2-4C98-860C-FE8C8E859970}">
      <dgm:prSet/>
      <dgm:spPr/>
      <dgm:t>
        <a:bodyPr/>
        <a:lstStyle/>
        <a:p>
          <a:endParaRPr lang="ru-RU"/>
        </a:p>
      </dgm:t>
    </dgm:pt>
    <dgm:pt modelId="{6A7D6D26-7BD1-4B34-BF05-6BEC55421021}">
      <dgm:prSet/>
      <dgm:spPr/>
      <dgm:t>
        <a:bodyPr/>
        <a:lstStyle/>
        <a:p>
          <a:pPr rtl="0"/>
          <a:r>
            <a:rPr lang="ru-RU" dirty="0" smtClean="0"/>
            <a:t>В волшебных сказках даны </a:t>
          </a:r>
          <a:r>
            <a:rPr lang="ru-RU" b="1" dirty="0" smtClean="0"/>
            <a:t>эталонные представления о добре и зле и эти </a:t>
          </a:r>
          <a:r>
            <a:rPr lang="ru-RU" dirty="0" smtClean="0"/>
            <a:t>представления становятся основой формирования у ребёнка способности давать оценку собственным поступкам</a:t>
          </a:r>
          <a:endParaRPr lang="ru-RU" dirty="0"/>
        </a:p>
      </dgm:t>
    </dgm:pt>
    <dgm:pt modelId="{AB0F2CDF-34BE-4636-A3A9-A71EFC3002AE}" type="parTrans" cxnId="{535352D4-DCAC-4299-BB3F-1C8F678DA7B4}">
      <dgm:prSet/>
      <dgm:spPr/>
      <dgm:t>
        <a:bodyPr/>
        <a:lstStyle/>
        <a:p>
          <a:endParaRPr lang="ru-RU"/>
        </a:p>
      </dgm:t>
    </dgm:pt>
    <dgm:pt modelId="{8492C8C5-F6DF-475B-8FF3-6955FE38152A}" type="sibTrans" cxnId="{535352D4-DCAC-4299-BB3F-1C8F678DA7B4}">
      <dgm:prSet/>
      <dgm:spPr/>
      <dgm:t>
        <a:bodyPr/>
        <a:lstStyle/>
        <a:p>
          <a:endParaRPr lang="ru-RU"/>
        </a:p>
      </dgm:t>
    </dgm:pt>
    <dgm:pt modelId="{0AC8F4D9-E58C-4724-BC67-DFCE503B1ED2}" type="pres">
      <dgm:prSet presAssocID="{6B4D2984-CF9F-4DA9-8625-274A52D16A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E9E61-2F3E-476B-8231-1665C01FCDD0}" type="pres">
      <dgm:prSet presAssocID="{F58D3EE9-A125-4D9A-B39E-481EFAECE20C}" presName="linNode" presStyleCnt="0"/>
      <dgm:spPr/>
    </dgm:pt>
    <dgm:pt modelId="{C97B680A-D80D-4DCB-BAF1-DB0AEEF92009}" type="pres">
      <dgm:prSet presAssocID="{F58D3EE9-A125-4D9A-B39E-481EFAECE20C}" presName="parentText" presStyleLbl="node1" presStyleIdx="0" presStyleCnt="3" custScaleX="247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4BADC-276D-49AC-8299-3495A04214D5}" type="pres">
      <dgm:prSet presAssocID="{AB72B249-F28F-4D7C-AA18-949C75219B9D}" presName="sp" presStyleCnt="0"/>
      <dgm:spPr/>
    </dgm:pt>
    <dgm:pt modelId="{F45F5840-2815-4379-9C69-F581D5E0471C}" type="pres">
      <dgm:prSet presAssocID="{6066B0F3-7201-4DAF-A928-2DED3321BFAC}" presName="linNode" presStyleCnt="0"/>
      <dgm:spPr/>
    </dgm:pt>
    <dgm:pt modelId="{CC12629B-EAC9-48E3-B006-FED7060FECD4}" type="pres">
      <dgm:prSet presAssocID="{6066B0F3-7201-4DAF-A928-2DED3321BFAC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D5D5-0468-43FD-BDD7-79A19D976DD3}" type="pres">
      <dgm:prSet presAssocID="{572073E1-1A6B-4170-B3DE-21915FD286DF}" presName="sp" presStyleCnt="0"/>
      <dgm:spPr/>
    </dgm:pt>
    <dgm:pt modelId="{EFED8765-91FF-421A-8D71-80A6361C395A}" type="pres">
      <dgm:prSet presAssocID="{6A7D6D26-7BD1-4B34-BF05-6BEC55421021}" presName="linNode" presStyleCnt="0"/>
      <dgm:spPr/>
    </dgm:pt>
    <dgm:pt modelId="{A789C177-46D2-4CA8-BD34-504D3B0FECBB}" type="pres">
      <dgm:prSet presAssocID="{6A7D6D26-7BD1-4B34-BF05-6BEC55421021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0543C-E03B-4237-A407-4F13B9F3B8B7}" srcId="{6B4D2984-CF9F-4DA9-8625-274A52D16A13}" destId="{F58D3EE9-A125-4D9A-B39E-481EFAECE20C}" srcOrd="0" destOrd="0" parTransId="{0D97C1B7-37CF-49BE-B913-6D8457C20403}" sibTransId="{AB72B249-F28F-4D7C-AA18-949C75219B9D}"/>
    <dgm:cxn modelId="{76F6F257-9642-4E7A-8487-16D8F39E1CD4}" type="presOf" srcId="{6A7D6D26-7BD1-4B34-BF05-6BEC55421021}" destId="{A789C177-46D2-4CA8-BD34-504D3B0FECBB}" srcOrd="0" destOrd="0" presId="urn:microsoft.com/office/officeart/2005/8/layout/vList5"/>
    <dgm:cxn modelId="{B39C5AAB-37B0-4F81-BEF6-C94FFF6C3B05}" type="presOf" srcId="{F58D3EE9-A125-4D9A-B39E-481EFAECE20C}" destId="{C97B680A-D80D-4DCB-BAF1-DB0AEEF92009}" srcOrd="0" destOrd="0" presId="urn:microsoft.com/office/officeart/2005/8/layout/vList5"/>
    <dgm:cxn modelId="{0FEBD700-8402-4230-BFD7-4E14ABF36543}" type="presOf" srcId="{6066B0F3-7201-4DAF-A928-2DED3321BFAC}" destId="{CC12629B-EAC9-48E3-B006-FED7060FECD4}" srcOrd="0" destOrd="0" presId="urn:microsoft.com/office/officeart/2005/8/layout/vList5"/>
    <dgm:cxn modelId="{75179EE0-B336-40EB-8A37-7337A9755FB2}" type="presOf" srcId="{6B4D2984-CF9F-4DA9-8625-274A52D16A13}" destId="{0AC8F4D9-E58C-4724-BC67-DFCE503B1ED2}" srcOrd="0" destOrd="0" presId="urn:microsoft.com/office/officeart/2005/8/layout/vList5"/>
    <dgm:cxn modelId="{535352D4-DCAC-4299-BB3F-1C8F678DA7B4}" srcId="{6B4D2984-CF9F-4DA9-8625-274A52D16A13}" destId="{6A7D6D26-7BD1-4B34-BF05-6BEC55421021}" srcOrd="2" destOrd="0" parTransId="{AB0F2CDF-34BE-4636-A3A9-A71EFC3002AE}" sibTransId="{8492C8C5-F6DF-475B-8FF3-6955FE38152A}"/>
    <dgm:cxn modelId="{9D2D005C-CBC2-4C98-860C-FE8C8E859970}" srcId="{6B4D2984-CF9F-4DA9-8625-274A52D16A13}" destId="{6066B0F3-7201-4DAF-A928-2DED3321BFAC}" srcOrd="1" destOrd="0" parTransId="{0C34519A-642B-4D78-BD19-34699CCF4EF8}" sibTransId="{572073E1-1A6B-4170-B3DE-21915FD286DF}"/>
    <dgm:cxn modelId="{60C1E75E-5318-43DA-873B-B81B4A494848}" type="presParOf" srcId="{0AC8F4D9-E58C-4724-BC67-DFCE503B1ED2}" destId="{856E9E61-2F3E-476B-8231-1665C01FCDD0}" srcOrd="0" destOrd="0" presId="urn:microsoft.com/office/officeart/2005/8/layout/vList5"/>
    <dgm:cxn modelId="{0300DC6F-B69F-4126-A435-EE7B18AAA134}" type="presParOf" srcId="{856E9E61-2F3E-476B-8231-1665C01FCDD0}" destId="{C97B680A-D80D-4DCB-BAF1-DB0AEEF92009}" srcOrd="0" destOrd="0" presId="urn:microsoft.com/office/officeart/2005/8/layout/vList5"/>
    <dgm:cxn modelId="{F379509E-A117-4B27-AB60-6BE3C4F8E779}" type="presParOf" srcId="{0AC8F4D9-E58C-4724-BC67-DFCE503B1ED2}" destId="{E994BADC-276D-49AC-8299-3495A04214D5}" srcOrd="1" destOrd="0" presId="urn:microsoft.com/office/officeart/2005/8/layout/vList5"/>
    <dgm:cxn modelId="{58B813E6-D437-4F64-BDB1-5F1321E0A795}" type="presParOf" srcId="{0AC8F4D9-E58C-4724-BC67-DFCE503B1ED2}" destId="{F45F5840-2815-4379-9C69-F581D5E0471C}" srcOrd="2" destOrd="0" presId="urn:microsoft.com/office/officeart/2005/8/layout/vList5"/>
    <dgm:cxn modelId="{C8F8FEA6-174A-4043-8DA4-2B59A0D022F1}" type="presParOf" srcId="{F45F5840-2815-4379-9C69-F581D5E0471C}" destId="{CC12629B-EAC9-48E3-B006-FED7060FECD4}" srcOrd="0" destOrd="0" presId="urn:microsoft.com/office/officeart/2005/8/layout/vList5"/>
    <dgm:cxn modelId="{3DFDA7E6-B12A-4F01-8ADD-111308EDCEBD}" type="presParOf" srcId="{0AC8F4D9-E58C-4724-BC67-DFCE503B1ED2}" destId="{F3A8D5D5-0468-43FD-BDD7-79A19D976DD3}" srcOrd="3" destOrd="0" presId="urn:microsoft.com/office/officeart/2005/8/layout/vList5"/>
    <dgm:cxn modelId="{DB8FFB17-D08C-46B7-BF6E-90227F69C42A}" type="presParOf" srcId="{0AC8F4D9-E58C-4724-BC67-DFCE503B1ED2}" destId="{EFED8765-91FF-421A-8D71-80A6361C395A}" srcOrd="4" destOrd="0" presId="urn:microsoft.com/office/officeart/2005/8/layout/vList5"/>
    <dgm:cxn modelId="{6AFAE99F-CD4E-4BC4-9FC9-A0FB34A9669F}" type="presParOf" srcId="{EFED8765-91FF-421A-8D71-80A6361C395A}" destId="{A789C177-46D2-4CA8-BD34-504D3B0FEC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D8B45C-6DFE-4EEC-8451-7B0EECB3AC2F}">
      <dsp:nvSpPr>
        <dsp:cNvPr id="0" name=""/>
        <dsp:cNvSpPr/>
      </dsp:nvSpPr>
      <dsp:spPr>
        <a:xfrm>
          <a:off x="1554595" y="0"/>
          <a:ext cx="5073427" cy="507342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B6AC2-EED3-4C64-A2B5-A290A0DD37CF}">
      <dsp:nvSpPr>
        <dsp:cNvPr id="0" name=""/>
        <dsp:cNvSpPr/>
      </dsp:nvSpPr>
      <dsp:spPr>
        <a:xfrm>
          <a:off x="142421" y="0"/>
          <a:ext cx="3629808" cy="22419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Речевое, строит первые рассуждения, активно ищет связи явлений друг с другом, в том числе причинно-следственные</a:t>
          </a:r>
          <a:endParaRPr lang="ru-RU" sz="2000" kern="1200" dirty="0"/>
        </a:p>
      </dsp:txBody>
      <dsp:txXfrm>
        <a:off x="142421" y="0"/>
        <a:ext cx="3629808" cy="2241973"/>
      </dsp:txXfrm>
    </dsp:sp>
    <dsp:sp modelId="{F597FE94-DB24-4379-9922-123F2807CB68}">
      <dsp:nvSpPr>
        <dsp:cNvPr id="0" name=""/>
        <dsp:cNvSpPr/>
      </dsp:nvSpPr>
      <dsp:spPr>
        <a:xfrm>
          <a:off x="4348039" y="0"/>
          <a:ext cx="3829730" cy="2266686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Мыслительный процесс  протекает  в уме, ведущим в этом процессе оказывается воображение</a:t>
          </a:r>
          <a:endParaRPr lang="ru-RU" sz="2000" kern="1200" dirty="0"/>
        </a:p>
      </dsp:txBody>
      <dsp:txXfrm>
        <a:off x="4348039" y="0"/>
        <a:ext cx="3829730" cy="2266686"/>
      </dsp:txXfrm>
    </dsp:sp>
    <dsp:sp modelId="{7024AAC5-F33A-44B1-A288-31A7A928AAAE}">
      <dsp:nvSpPr>
        <dsp:cNvPr id="0" name=""/>
        <dsp:cNvSpPr/>
      </dsp:nvSpPr>
      <dsp:spPr>
        <a:xfrm>
          <a:off x="0" y="2374725"/>
          <a:ext cx="3735764" cy="2698701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Способность классифицировать.              Основанием для классификации  воспринимаемый признак предмета и  «может летать», «может плавать», «работает от электричества» </a:t>
          </a:r>
          <a:endParaRPr lang="ru-RU" sz="2000" kern="1200" dirty="0"/>
        </a:p>
      </dsp:txBody>
      <dsp:txXfrm>
        <a:off x="0" y="2374725"/>
        <a:ext cx="3735764" cy="2698701"/>
      </dsp:txXfrm>
    </dsp:sp>
    <dsp:sp modelId="{D0DA6376-3DB8-470C-91E9-2273DC359BED}">
      <dsp:nvSpPr>
        <dsp:cNvPr id="0" name=""/>
        <dsp:cNvSpPr/>
      </dsp:nvSpPr>
      <dsp:spPr>
        <a:xfrm>
          <a:off x="4336049" y="2448271"/>
          <a:ext cx="3562614" cy="2410652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Сформирована операция </a:t>
          </a:r>
          <a:r>
            <a:rPr lang="ru-RU" sz="1600" kern="1200" dirty="0" err="1" smtClean="0"/>
            <a:t>сериации</a:t>
          </a:r>
          <a:r>
            <a:rPr lang="ru-RU" sz="1600" kern="1200" dirty="0" smtClean="0"/>
            <a:t> — построения возрастающего или убывающего упорядоченного ряда (например, по размеру)                                                                                     Находить простейшие закономерности в построении упорядоченного ряда ( чередование бусин по размеру или цвету, по форме) и продолжать ряды в соответствии с ними.</a:t>
          </a:r>
          <a:endParaRPr lang="ru-RU" sz="1600" kern="1200" dirty="0"/>
        </a:p>
      </dsp:txBody>
      <dsp:txXfrm>
        <a:off x="4336049" y="2448271"/>
        <a:ext cx="3562614" cy="2410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1ED20-773A-41E8-AAFB-19BB216D0A0E}">
      <dsp:nvSpPr>
        <dsp:cNvPr id="0" name=""/>
        <dsp:cNvSpPr/>
      </dsp:nvSpPr>
      <dsp:spPr>
        <a:xfrm>
          <a:off x="1964263" y="0"/>
          <a:ext cx="5073427" cy="507342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EDD45-820D-469A-AD85-0E3625DAF013}">
      <dsp:nvSpPr>
        <dsp:cNvPr id="0" name=""/>
        <dsp:cNvSpPr/>
      </dsp:nvSpPr>
      <dsp:spPr>
        <a:xfrm>
          <a:off x="1691678" y="144024"/>
          <a:ext cx="2607416" cy="2029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операция счёта в пределах первого десятка,  абстрактные символы — буквы и цифры </a:t>
          </a:r>
          <a:endParaRPr lang="ru-RU" sz="2400" kern="1200" dirty="0"/>
        </a:p>
      </dsp:txBody>
      <dsp:txXfrm>
        <a:off x="1691678" y="144024"/>
        <a:ext cx="2607416" cy="2029370"/>
      </dsp:txXfrm>
    </dsp:sp>
    <dsp:sp modelId="{AAE0B64B-8971-4006-AE91-576F1C7C0EF1}">
      <dsp:nvSpPr>
        <dsp:cNvPr id="0" name=""/>
        <dsp:cNvSpPr/>
      </dsp:nvSpPr>
      <dsp:spPr>
        <a:xfrm>
          <a:off x="4716009" y="216026"/>
          <a:ext cx="2577179" cy="202937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знаково-символическая функция  </a:t>
          </a:r>
          <a:endParaRPr lang="ru-RU" sz="2400" kern="1200" dirty="0"/>
        </a:p>
      </dsp:txBody>
      <dsp:txXfrm>
        <a:off x="4716009" y="216026"/>
        <a:ext cx="2577179" cy="2029370"/>
      </dsp:txXfrm>
    </dsp:sp>
    <dsp:sp modelId="{3D8F9933-EAD0-444C-86B7-0274D4647C96}">
      <dsp:nvSpPr>
        <dsp:cNvPr id="0" name=""/>
        <dsp:cNvSpPr/>
      </dsp:nvSpPr>
      <dsp:spPr>
        <a:xfrm>
          <a:off x="250530" y="2736302"/>
          <a:ext cx="3905544" cy="202937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познавательная деятельность,  в самостоятельной организации ими совместной деятельности со сверстниками - игры.</a:t>
          </a:r>
          <a:endParaRPr lang="ru-RU" sz="2400" kern="1200" dirty="0"/>
        </a:p>
      </dsp:txBody>
      <dsp:txXfrm>
        <a:off x="250530" y="2736302"/>
        <a:ext cx="3905544" cy="2029370"/>
      </dsp:txXfrm>
    </dsp:sp>
    <dsp:sp modelId="{8BFA9127-DAEB-479C-AE3E-BBC57F96807C}">
      <dsp:nvSpPr>
        <dsp:cNvPr id="0" name=""/>
        <dsp:cNvSpPr/>
      </dsp:nvSpPr>
      <dsp:spPr>
        <a:xfrm>
          <a:off x="4789005" y="2736302"/>
          <a:ext cx="4189636" cy="202937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воспринимает и воображает себе на основе словесного описания различные «миры» например, замок принцессы, саму принцессу, принца, события, волшебников </a:t>
          </a:r>
          <a:endParaRPr lang="ru-RU" sz="2400" kern="1200" dirty="0"/>
        </a:p>
      </dsp:txBody>
      <dsp:txXfrm>
        <a:off x="4789005" y="2736302"/>
        <a:ext cx="4189636" cy="20293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E3D12-5613-4F06-A628-7290FCB16211}">
      <dsp:nvSpPr>
        <dsp:cNvPr id="0" name=""/>
        <dsp:cNvSpPr/>
      </dsp:nvSpPr>
      <dsp:spPr>
        <a:xfrm>
          <a:off x="2987845" y="-420286"/>
          <a:ext cx="2549029" cy="2712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Сюжеты игр  новые, неожиданные, иногда и непонятные:</a:t>
          </a:r>
          <a:endParaRPr lang="ru-RU" sz="2000" kern="1200" dirty="0"/>
        </a:p>
      </dsp:txBody>
      <dsp:txXfrm>
        <a:off x="2987845" y="-420286"/>
        <a:ext cx="2549029" cy="2712598"/>
      </dsp:txXfrm>
    </dsp:sp>
    <dsp:sp modelId="{F6F54685-D9BE-4C00-BEC9-46FA9F4195D4}">
      <dsp:nvSpPr>
        <dsp:cNvPr id="0" name=""/>
        <dsp:cNvSpPr/>
      </dsp:nvSpPr>
      <dsp:spPr>
        <a:xfrm rot="2840225">
          <a:off x="5210270" y="1869669"/>
          <a:ext cx="462026" cy="6911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840225">
        <a:off x="5210270" y="1869669"/>
        <a:ext cx="462026" cy="691179"/>
      </dsp:txXfrm>
    </dsp:sp>
    <dsp:sp modelId="{D7460B89-58B5-4ADC-A8D7-FC7FB4D53B8F}">
      <dsp:nvSpPr>
        <dsp:cNvPr id="0" name=""/>
        <dsp:cNvSpPr/>
      </dsp:nvSpPr>
      <dsp:spPr>
        <a:xfrm>
          <a:off x="5420646" y="2069542"/>
          <a:ext cx="2474771" cy="293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переодеваться, наряжаться,                                        ролевых играх  строить для себя дом. </a:t>
          </a:r>
          <a:endParaRPr lang="ru-RU" sz="2000" kern="1200" dirty="0"/>
        </a:p>
      </dsp:txBody>
      <dsp:txXfrm>
        <a:off x="5420646" y="2069542"/>
        <a:ext cx="2474771" cy="2932015"/>
      </dsp:txXfrm>
    </dsp:sp>
    <dsp:sp modelId="{AC239ADC-A659-453B-ADC0-2EF59C2CB785}">
      <dsp:nvSpPr>
        <dsp:cNvPr id="0" name=""/>
        <dsp:cNvSpPr/>
      </dsp:nvSpPr>
      <dsp:spPr>
        <a:xfrm rot="10879970">
          <a:off x="3691954" y="3135165"/>
          <a:ext cx="1221991" cy="6911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79970">
        <a:off x="3691954" y="3135165"/>
        <a:ext cx="1221991" cy="691179"/>
      </dsp:txXfrm>
    </dsp:sp>
    <dsp:sp modelId="{7C08E82B-0CCE-40F0-B764-0C2285B4D268}">
      <dsp:nvSpPr>
        <dsp:cNvPr id="0" name=""/>
        <dsp:cNvSpPr/>
      </dsp:nvSpPr>
      <dsp:spPr>
        <a:xfrm>
          <a:off x="318508" y="1886526"/>
          <a:ext cx="2797670" cy="3068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воспроизводят не игровые действия, а игровые ситуации, в которых всегда есть какие-то переживания.</a:t>
          </a:r>
          <a:endParaRPr lang="ru-RU" sz="2000" kern="1200" dirty="0"/>
        </a:p>
      </dsp:txBody>
      <dsp:txXfrm>
        <a:off x="318508" y="1886526"/>
        <a:ext cx="2797670" cy="3068141"/>
      </dsp:txXfrm>
    </dsp:sp>
    <dsp:sp modelId="{09048312-4B56-4AE4-B2AA-CE8C7783EDFE}">
      <dsp:nvSpPr>
        <dsp:cNvPr id="0" name=""/>
        <dsp:cNvSpPr/>
      </dsp:nvSpPr>
      <dsp:spPr>
        <a:xfrm rot="18941303">
          <a:off x="2826493" y="1789360"/>
          <a:ext cx="415536" cy="6911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941303">
        <a:off x="2826493" y="1789360"/>
        <a:ext cx="415536" cy="6911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0159E-F094-48A0-9814-7B8302843934}">
      <dsp:nvSpPr>
        <dsp:cNvPr id="0" name=""/>
        <dsp:cNvSpPr/>
      </dsp:nvSpPr>
      <dsp:spPr>
        <a:xfrm>
          <a:off x="4015" y="1413"/>
          <a:ext cx="8208927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Недопустимо диктовать детям, как и во что они должны играть, навязывать им сюжеты игры</a:t>
          </a:r>
          <a:endParaRPr lang="ru-RU" sz="1600" kern="1200" dirty="0"/>
        </a:p>
      </dsp:txBody>
      <dsp:txXfrm>
        <a:off x="4015" y="1413"/>
        <a:ext cx="8208927" cy="822817"/>
      </dsp:txXfrm>
    </dsp:sp>
    <dsp:sp modelId="{74D3A830-2587-44FD-A0D4-259B96C5CCAF}">
      <dsp:nvSpPr>
        <dsp:cNvPr id="0" name=""/>
        <dsp:cNvSpPr/>
      </dsp:nvSpPr>
      <dsp:spPr>
        <a:xfrm>
          <a:off x="4015" y="865371"/>
          <a:ext cx="8221569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Развивающий потенциал игры определяется тем, что это самостоятельная, организуемая самими детьми деятельность:   путешествия и приключения, создать что -то новое ( не покатать игрушечную машинку, а самому построить её из кубиков).</a:t>
          </a:r>
          <a:endParaRPr lang="ru-RU" sz="1600" kern="1200" dirty="0"/>
        </a:p>
      </dsp:txBody>
      <dsp:txXfrm>
        <a:off x="4015" y="865371"/>
        <a:ext cx="8221569" cy="822817"/>
      </dsp:txXfrm>
    </dsp:sp>
    <dsp:sp modelId="{767FB1FC-CC3A-4AB5-B052-9751906592AA}">
      <dsp:nvSpPr>
        <dsp:cNvPr id="0" name=""/>
        <dsp:cNvSpPr/>
      </dsp:nvSpPr>
      <dsp:spPr>
        <a:xfrm>
          <a:off x="4015" y="1729329"/>
          <a:ext cx="8139186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Это новообразование означает, что до начала действия у ребёнка появляется представление о том, что он хочет сделать и что должно стать результатом его усилий. Показателем этого новообразования в деятельности является один ответ на два вопроса: «Что ты хочешь сделать?» (до начала работы) и «Что ты сделал?» (по её окончании). Совпадение ответов свидетельствует о том, что у ребёнка было предварительное представление о цели и что он удерживал его до конца работы.</a:t>
          </a:r>
          <a:endParaRPr lang="ru-RU" sz="1400" kern="1200" dirty="0"/>
        </a:p>
      </dsp:txBody>
      <dsp:txXfrm>
        <a:off x="4015" y="1729329"/>
        <a:ext cx="8139186" cy="822817"/>
      </dsp:txXfrm>
    </dsp:sp>
    <dsp:sp modelId="{F060F3C3-A00E-4DA4-A09F-1586FE7F46E2}">
      <dsp:nvSpPr>
        <dsp:cNvPr id="0" name=""/>
        <dsp:cNvSpPr/>
      </dsp:nvSpPr>
      <dsp:spPr>
        <a:xfrm>
          <a:off x="4015" y="2593287"/>
          <a:ext cx="8221569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Дальнейшее развитие </a:t>
          </a:r>
          <a:r>
            <a:rPr lang="ru-RU" sz="1600" kern="1200" dirty="0" err="1" smtClean="0"/>
            <a:t>целеполагания</a:t>
          </a:r>
          <a:r>
            <a:rPr lang="ru-RU" sz="1600" kern="1200" dirty="0" smtClean="0"/>
            <a:t> идёт по линии появления цепочки связанных между собой целей: чтобы играть в поезд, надо построить его из модулей </a:t>
          </a:r>
          <a:endParaRPr lang="ru-RU" sz="1600" kern="1200" dirty="0"/>
        </a:p>
      </dsp:txBody>
      <dsp:txXfrm>
        <a:off x="4015" y="2593287"/>
        <a:ext cx="8221569" cy="822817"/>
      </dsp:txXfrm>
    </dsp:sp>
    <dsp:sp modelId="{63C43F64-BEBF-484A-825C-706C70A9C22E}">
      <dsp:nvSpPr>
        <dsp:cNvPr id="0" name=""/>
        <dsp:cNvSpPr/>
      </dsp:nvSpPr>
      <dsp:spPr>
        <a:xfrm>
          <a:off x="4015" y="3457246"/>
          <a:ext cx="8221569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Построив гараж для машины,  решает построить дорогу, а потом ещё и бензоколонку. Одновременно появляется способность в течение относительно длительного времени (нескольких дней и даже недель) разворачивать и удерживать систему взаимосвязанных целей.</a:t>
          </a:r>
          <a:endParaRPr lang="ru-RU" sz="1500" kern="1200" dirty="0"/>
        </a:p>
      </dsp:txBody>
      <dsp:txXfrm>
        <a:off x="4015" y="3457246"/>
        <a:ext cx="8221569" cy="822817"/>
      </dsp:txXfrm>
    </dsp:sp>
    <dsp:sp modelId="{C79AD45D-3FF2-43C8-9A21-9472FCB45A5D}">
      <dsp:nvSpPr>
        <dsp:cNvPr id="0" name=""/>
        <dsp:cNvSpPr/>
      </dsp:nvSpPr>
      <dsp:spPr>
        <a:xfrm>
          <a:off x="4015" y="4321204"/>
          <a:ext cx="8221569" cy="822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Усовершенствование уже сделанной работы за счёт постановки дальнейших целей.  Сделанный рисунок можно усовершенствовать в разных направлениях — более тщательно дорисовывая или дополняя новыми деталями и предметами.</a:t>
          </a:r>
          <a:endParaRPr lang="ru-RU" sz="1500" kern="1200" dirty="0"/>
        </a:p>
      </dsp:txBody>
      <dsp:txXfrm>
        <a:off x="4015" y="4321204"/>
        <a:ext cx="8221569" cy="8228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B680A-D80D-4DCB-BAF1-DB0AEEF92009}">
      <dsp:nvSpPr>
        <dsp:cNvPr id="0" name=""/>
        <dsp:cNvSpPr/>
      </dsp:nvSpPr>
      <dsp:spPr>
        <a:xfrm>
          <a:off x="4015" y="2209"/>
          <a:ext cx="734480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могут постепенно накапливать фактические знания о самых разных предметах, которые они не видели и о которых узнают только со слов взрослого</a:t>
          </a:r>
          <a:endParaRPr lang="ru-RU" sz="2300" kern="1200" dirty="0"/>
        </a:p>
      </dsp:txBody>
      <dsp:txXfrm>
        <a:off x="4015" y="2209"/>
        <a:ext cx="7344809" cy="1458562"/>
      </dsp:txXfrm>
    </dsp:sp>
    <dsp:sp modelId="{CC12629B-EAC9-48E3-B006-FED7060FECD4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Способность по словесному описанию представить себе предметы, явления, события и действовать уже не с реальными предметами, а со своими представлениями о них играет решающую роль в развитии детей.</a:t>
          </a:r>
          <a:endParaRPr lang="ru-RU" sz="2300" kern="1200" dirty="0"/>
        </a:p>
      </dsp:txBody>
      <dsp:txXfrm>
        <a:off x="4015" y="1533700"/>
        <a:ext cx="8221569" cy="1458562"/>
      </dsp:txXfrm>
    </dsp:sp>
    <dsp:sp modelId="{A789C177-46D2-4CA8-BD34-504D3B0FECBB}">
      <dsp:nvSpPr>
        <dsp:cNvPr id="0" name=""/>
        <dsp:cNvSpPr/>
      </dsp:nvSpPr>
      <dsp:spPr>
        <a:xfrm>
          <a:off x="4015" y="3065190"/>
          <a:ext cx="822156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волшебных сказках даны </a:t>
          </a:r>
          <a:r>
            <a:rPr lang="ru-RU" sz="2300" b="1" kern="1200" dirty="0" smtClean="0"/>
            <a:t>эталонные представления о добре и зле и эти </a:t>
          </a:r>
          <a:r>
            <a:rPr lang="ru-RU" sz="2300" kern="1200" dirty="0" smtClean="0"/>
            <a:t>представления становятся основой формирования у ребёнка способности давать оценку собственным поступкам</a:t>
          </a:r>
          <a:endParaRPr lang="ru-RU" sz="2300" kern="1200" dirty="0"/>
        </a:p>
      </dsp:txBody>
      <dsp:txXfrm>
        <a:off x="4015" y="3065190"/>
        <a:ext cx="8221569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63B2-8394-497C-A03F-7342A70F6C43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CC93-896F-4364-9410-7429630E43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13AD-80DB-4665-B6BD-A30D2B7BDBD9}" type="datetimeFigureOut">
              <a:rPr lang="ru-RU" smtClean="0"/>
              <a:pPr/>
              <a:t>02.05.2016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4F35-EBE1-4628-990F-3E9D30104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3.wav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3.wav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9.png"/><Relationship Id="rId2" Type="http://schemas.openxmlformats.org/officeDocument/2006/relationships/audio" Target="file:///C:\Users\&#1040;&#1076;&#1084;&#1080;&#1085;\Music\&#1084;&#1080;&#1085;&#1091;&#1089;&#1086;&#1074;&#1082;&#1072;%20&#1044;&#1086;&#1088;&#1086;&#1075;&#1086;&#1102;%20&#1076;&#1086;&#1073;&#1088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3672407"/>
          </a:xfrm>
        </p:spPr>
        <p:txBody>
          <a:bodyPr>
            <a:normAutofit/>
          </a:bodyPr>
          <a:lstStyle/>
          <a:p>
            <a:r>
              <a:rPr lang="ru-RU" sz="1300" dirty="0" smtClean="0"/>
              <a:t>Муниципальное  бюджетное дошкольное образовательное учреждение  детский сад «Родничок» г.Волгодонска</a:t>
            </a:r>
            <a:br>
              <a:rPr lang="ru-RU" sz="1300" dirty="0" smtClean="0"/>
            </a:br>
            <a:r>
              <a:rPr lang="ru-RU" b="1" dirty="0" smtClean="0"/>
              <a:t>возрастные и психологические </a:t>
            </a:r>
            <a:r>
              <a:rPr lang="ru-RU" b="1" dirty="0"/>
              <a:t>особенности детей 4-5 </a:t>
            </a:r>
            <a:r>
              <a:rPr lang="ru-RU" b="1" dirty="0" smtClean="0"/>
              <a:t>ЛЕТ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4032448" cy="30243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«РАДУГА</a:t>
            </a:r>
            <a:r>
              <a:rPr lang="ru-RU" sz="2800" dirty="0" smtClean="0">
                <a:solidFill>
                  <a:srgbClr val="FF0000"/>
                </a:solidFill>
              </a:rPr>
              <a:t>» Примерная основная образовательная программа дошкольного образования 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научный </a:t>
            </a:r>
            <a:r>
              <a:rPr lang="ru-RU" sz="2800" dirty="0" smtClean="0">
                <a:solidFill>
                  <a:srgbClr val="FF0000"/>
                </a:solidFill>
              </a:rPr>
              <a:t>руководитель    Е.В. Соловьёва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Админ\Desktop\медиа продукт\блестяшки\g05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851920" cy="4104456"/>
          </a:xfrm>
          <a:prstGeom prst="rect">
            <a:avLst/>
          </a:prstGeom>
          <a:noFill/>
        </p:spPr>
      </p:pic>
      <p:pic>
        <p:nvPicPr>
          <p:cNvPr id="6" name="~PP3228.WAV">
            <a:hlinkClick r:id="" action="ppaction://media"/>
          </p:cNvPr>
          <p:cNvPicPr>
            <a:picLocks noRot="1" noChangeAspect="1"/>
          </p:cNvPicPr>
          <p:nvPr>
            <a:wavAudioFile r:embed="rId1" name="~PP3228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Мышление - развивается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3239.WAV">
            <a:hlinkClick r:id="" action="ppaction://media"/>
          </p:cNvPr>
          <p:cNvPicPr>
            <a:picLocks noRot="1" noChangeAspect="1"/>
          </p:cNvPicPr>
          <p:nvPr>
            <a:wavAudioFile r:embed="rId1" name="~PP3239.WAV"/>
          </p:nvPr>
        </p:nvPicPr>
        <p:blipFill>
          <a:blip r:embed="rId8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– смена лидера</a:t>
            </a:r>
            <a:endParaRPr lang="ru-RU" dirty="0"/>
          </a:p>
        </p:txBody>
      </p:sp>
      <p:pic>
        <p:nvPicPr>
          <p:cNvPr id="4" name="Picture 2" descr="C:\Users\user\Documents\Новая папка\DSCF45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43683"/>
            <a:ext cx="7920879" cy="4438996"/>
          </a:xfrm>
          <a:prstGeom prst="rect">
            <a:avLst/>
          </a:prstGeom>
          <a:noFill/>
        </p:spPr>
      </p:pic>
      <p:pic>
        <p:nvPicPr>
          <p:cNvPr id="6" name="~PP1031.WAV">
            <a:hlinkClick r:id="" action="ppaction://media"/>
          </p:cNvPr>
          <p:cNvPicPr>
            <a:picLocks noRot="1" noChangeAspect="1"/>
          </p:cNvPicPr>
          <p:nvPr>
            <a:wavAudioFile r:embed="rId1" name="~PP1031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 </a:t>
            </a:r>
            <a:r>
              <a:rPr lang="ru-RU" sz="9600" dirty="0"/>
              <a:t>Игра </a:t>
            </a:r>
            <a:r>
              <a:rPr lang="ru-RU" sz="9600" dirty="0" smtClean="0"/>
              <a:t>ведущая деятельность. </a:t>
            </a:r>
          </a:p>
          <a:p>
            <a:r>
              <a:rPr lang="ru-RU" sz="9600" dirty="0" smtClean="0">
                <a:solidFill>
                  <a:srgbClr val="C00000"/>
                </a:solidFill>
              </a:rPr>
              <a:t> </a:t>
            </a:r>
            <a:r>
              <a:rPr lang="ru-RU" sz="9600" dirty="0">
                <a:solidFill>
                  <a:srgbClr val="C00000"/>
                </a:solidFill>
              </a:rPr>
              <a:t>игра, воспроизводящая бытовую ситуацию (поход в магазин, посещение доктора, приготовление обеда для семьи), передаёт опыт ребёнка и задействует его память и репродуктивное, воспроизводящее воображение, в то время как игра в волшебный сюжет требует активной работы продуктивного, созидающего воображения. В этом смысле они не заменяют друг друга. Сюжеты игр детей отражают их собственный опыт, а также черпаются из литературы, фильмов и телепрограмм, поэтому они постоянно меняются.</a:t>
            </a:r>
          </a:p>
          <a:p>
            <a:r>
              <a:rPr lang="ru-RU" sz="9600" dirty="0" smtClean="0"/>
              <a:t>Речь </a:t>
            </a:r>
            <a:r>
              <a:rPr lang="ru-RU" sz="9600" dirty="0"/>
              <a:t>детей обретает интонационное выразительное богатство, в ней появляются различные оттенки. Всевозможные позы, жесты, мимика передают разнообразные эмоции персонажа, которого изображает ребёнок. Возникает ролевой диалог. Участие взрослого в играх детей полезно при выполнении следующих условий: дети сами приглашают взрослого в игру или добровольно соглашаются на его участие; сюжет и ход игры, а также роль, которую взрослый будет играть, определяют дети, а не педагог; характер исполнения роли также определяется детьми («Значит, я буду дочка?</a:t>
            </a:r>
          </a:p>
          <a:p>
            <a:endParaRPr lang="ru-RU" dirty="0"/>
          </a:p>
        </p:txBody>
      </p:sp>
      <p:pic>
        <p:nvPicPr>
          <p:cNvPr id="5" name="~PP1764.WAV">
            <a:hlinkClick r:id="" action="ppaction://media"/>
          </p:cNvPr>
          <p:cNvPicPr>
            <a:picLocks noRot="1" noChangeAspect="1"/>
          </p:cNvPicPr>
          <p:nvPr>
            <a:wavAudioFile r:embed="rId1" name="~PP1764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18934"/>
            <a:ext cx="5486400" cy="81837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805264"/>
            <a:ext cx="54006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сопереживание</a:t>
            </a:r>
            <a:endParaRPr lang="ru-RU" sz="3200" dirty="0"/>
          </a:p>
        </p:txBody>
      </p:sp>
      <p:pic>
        <p:nvPicPr>
          <p:cNvPr id="9" name="Picture 2" descr="C:\Users\user\Documents\Новая папка\DSCF45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12775"/>
            <a:ext cx="7776864" cy="5912569"/>
          </a:xfrm>
          <a:prstGeom prst="rect">
            <a:avLst/>
          </a:prstGeom>
          <a:noFill/>
        </p:spPr>
      </p:pic>
      <p:pic>
        <p:nvPicPr>
          <p:cNvPr id="6" name="~PP3246.WAV">
            <a:hlinkClick r:id="" action="ppaction://media"/>
          </p:cNvPr>
          <p:cNvPicPr>
            <a:picLocks noRot="1" noChangeAspect="1"/>
          </p:cNvPicPr>
          <p:nvPr>
            <a:wavAudioFile r:embed="rId1" name="~PP3246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36327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1163.WAV">
            <a:hlinkClick r:id="" action="ppaction://media"/>
          </p:cNvPr>
          <p:cNvPicPr>
            <a:picLocks noRot="1" noChangeAspect="1"/>
          </p:cNvPicPr>
          <p:nvPr>
            <a:wavAudioFile r:embed="rId1" name="~PP1163.WAV"/>
          </p:nvPr>
        </p:nvPicPr>
        <p:blipFill>
          <a:blip r:embed="rId8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продуктивное целеполагание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~PP1521.WAV">
            <a:hlinkClick r:id="" action="ppaction://media"/>
          </p:cNvPr>
          <p:cNvPicPr>
            <a:picLocks noRot="1" noChangeAspect="1"/>
          </p:cNvPicPr>
          <p:nvPr>
            <a:wavAudioFile r:embed="rId1" name="~PP1521.WAV"/>
          </p:nvPr>
        </p:nvPicPr>
        <p:blipFill>
          <a:blip r:embed="rId8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СОЗНАНИЕ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~PP2598.WAV">
            <a:hlinkClick r:id="" action="ppaction://media"/>
          </p:cNvPr>
          <p:cNvPicPr>
            <a:picLocks noRot="1" noChangeAspect="1"/>
          </p:cNvPicPr>
          <p:nvPr>
            <a:wavAudioFile r:embed="rId1" name="~PP2598.WAV"/>
          </p:nvPr>
        </p:nvPicPr>
        <p:blipFill>
          <a:blip r:embed="rId8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становится эффективным способом расширения кругозора детей — наряду с практическим наблюдением и </a:t>
            </a:r>
            <a:r>
              <a:rPr lang="ru-RU" dirty="0" smtClean="0"/>
              <a:t>экспериментированием</a:t>
            </a:r>
            <a:endParaRPr lang="ru-RU" dirty="0"/>
          </a:p>
          <a:p>
            <a:r>
              <a:rPr lang="ru-RU" dirty="0" smtClean="0"/>
              <a:t> просмотром видеофильмов </a:t>
            </a:r>
            <a:r>
              <a:rPr lang="ru-RU" dirty="0"/>
              <a:t>ребёнок отрывается от мира «здесь и теперь» и активно интересуется животными, которых он видел только по телевизору или на картинке, слушает рассказ воспитателя об океане и о пустыне, о Москве — столице России, о других странах и людях, которые в них живут, а также интересуются жизнью </a:t>
            </a:r>
            <a:r>
              <a:rPr lang="ru-RU" dirty="0" smtClean="0"/>
              <a:t>динозавров, </a:t>
            </a:r>
            <a:r>
              <a:rPr lang="ru-RU" dirty="0"/>
              <a:t>с удовольствием слушают и истории из жизни воспитателей или других людей.</a:t>
            </a:r>
          </a:p>
          <a:p>
            <a:r>
              <a:rPr lang="ru-RU" dirty="0" smtClean="0"/>
              <a:t>средство </a:t>
            </a:r>
            <a:r>
              <a:rPr lang="ru-RU" dirty="0"/>
              <a:t>общения и </a:t>
            </a:r>
            <a:r>
              <a:rPr lang="ru-RU" dirty="0" smtClean="0"/>
              <a:t> </a:t>
            </a:r>
            <a:r>
              <a:rPr lang="ru-RU" dirty="0"/>
              <a:t>выражения его мыслей и </a:t>
            </a:r>
            <a:r>
              <a:rPr lang="ru-RU" dirty="0" smtClean="0"/>
              <a:t>рассуждения, способ передачи  разнообразной информации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~PP436.WAV">
            <a:hlinkClick r:id="" action="ppaction://media"/>
          </p:cNvPr>
          <p:cNvPicPr>
            <a:picLocks noRot="1" noChangeAspect="1"/>
          </p:cNvPicPr>
          <p:nvPr>
            <a:wavAudioFile r:embed="rId1" name="~PP436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формирование в психике ребёнка созидательного отношения, выражающегося в стремлении создавать что то нужное, интересное и </a:t>
            </a:r>
            <a:r>
              <a:rPr lang="ru-RU" dirty="0" smtClean="0">
                <a:solidFill>
                  <a:srgbClr val="C00000"/>
                </a:solidFill>
              </a:rPr>
              <a:t>красивое </a:t>
            </a:r>
          </a:p>
          <a:p>
            <a:r>
              <a:rPr lang="ru-RU" dirty="0" smtClean="0"/>
              <a:t>Атмосфера </a:t>
            </a:r>
            <a:r>
              <a:rPr lang="ru-RU" dirty="0"/>
              <a:t>успеха и одобрения результатов продуктивной </a:t>
            </a:r>
            <a:r>
              <a:rPr lang="ru-RU" dirty="0" smtClean="0"/>
              <a:t>деятельности, подчёркивание </a:t>
            </a:r>
            <a:r>
              <a:rPr lang="ru-RU" dirty="0"/>
              <a:t>новых возможностей </a:t>
            </a:r>
            <a:r>
              <a:rPr lang="ru-RU" dirty="0" smtClean="0">
                <a:solidFill>
                  <a:srgbClr val="C00000"/>
                </a:solidFill>
              </a:rPr>
              <a:t>- основа </a:t>
            </a:r>
            <a:r>
              <a:rPr lang="ru-RU" dirty="0">
                <a:solidFill>
                  <a:srgbClr val="C00000"/>
                </a:solidFill>
              </a:rPr>
              <a:t>созидательного отношения.</a:t>
            </a:r>
          </a:p>
          <a:p>
            <a:r>
              <a:rPr lang="ru-RU" dirty="0"/>
              <a:t>р</a:t>
            </a:r>
            <a:r>
              <a:rPr lang="ru-RU" dirty="0" smtClean="0"/>
              <a:t>асширение </a:t>
            </a:r>
            <a:r>
              <a:rPr lang="ru-RU" dirty="0"/>
              <a:t>объёма знаний и кругозора ребёнка 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 </a:t>
            </a:r>
            <a:r>
              <a:rPr lang="ru-RU" dirty="0"/>
              <a:t>познавательного отношения к миру, бескорыстной потребности в знаниях.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уважительное отношение к </a:t>
            </a:r>
            <a:r>
              <a:rPr lang="ru-RU" dirty="0" smtClean="0"/>
              <a:t> </a:t>
            </a:r>
            <a:r>
              <a:rPr lang="ru-RU" dirty="0"/>
              <a:t>собственным умственным поискам и их результатам.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 оценивать детей, а обсуждать с ними их соображения и возражать им на равных, а не свысока.</a:t>
            </a:r>
          </a:p>
          <a:p>
            <a:endParaRPr lang="ru-RU" dirty="0"/>
          </a:p>
        </p:txBody>
      </p:sp>
      <p:pic>
        <p:nvPicPr>
          <p:cNvPr id="5" name="~PP873.WAV">
            <a:hlinkClick r:id="" action="ppaction://media"/>
          </p:cNvPr>
          <p:cNvPicPr>
            <a:picLocks noRot="1" noChangeAspect="1"/>
          </p:cNvPicPr>
          <p:nvPr>
            <a:wavAudioFile r:embed="rId1" name="~PP873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Отношение к взрослому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/>
              <a:t>Формируется авторитет </a:t>
            </a:r>
            <a:r>
              <a:rPr lang="ru-RU" dirty="0" smtClean="0"/>
              <a:t>взрослого</a:t>
            </a:r>
          </a:p>
          <a:p>
            <a:endParaRPr lang="ru-RU" dirty="0"/>
          </a:p>
        </p:txBody>
      </p:sp>
      <p:pic>
        <p:nvPicPr>
          <p:cNvPr id="5" name="~PP2995.WAV">
            <a:hlinkClick r:id="" action="ppaction://media"/>
          </p:cNvPr>
          <p:cNvPicPr>
            <a:picLocks noRot="1" noChangeAspect="1"/>
          </p:cNvPicPr>
          <p:nvPr>
            <a:wavAudioFile r:embed="rId1" name="~PP2995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/>
              <a:t>ПОЧЕМУЧКИ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Становятся </a:t>
            </a:r>
            <a:r>
              <a:rPr lang="ru-RU" sz="4400" dirty="0">
                <a:solidFill>
                  <a:srgbClr val="FF0000"/>
                </a:solidFill>
              </a:rPr>
              <a:t>интересны связи явлений</a:t>
            </a:r>
            <a:r>
              <a:rPr lang="ru-RU" sz="4400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</a:rPr>
              <a:t>причинно-следственные </a:t>
            </a:r>
            <a:r>
              <a:rPr lang="ru-RU" sz="4400" dirty="0" smtClean="0">
                <a:solidFill>
                  <a:srgbClr val="FF0000"/>
                </a:solidFill>
              </a:rPr>
              <a:t>отношения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~PP1706.WAV">
            <a:hlinkClick r:id="" action="ppaction://media"/>
          </p:cNvPr>
          <p:cNvPicPr>
            <a:picLocks noRot="1" noChangeAspect="1"/>
          </p:cNvPicPr>
          <p:nvPr>
            <a:wavAudioFile r:embed="rId1" name="~PP1706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 и уважение к взрослому,  </a:t>
            </a:r>
            <a:br>
              <a:rPr lang="ru-RU" dirty="0" smtClean="0"/>
            </a:br>
            <a:r>
              <a:rPr lang="ru-RU" b="1" dirty="0" smtClean="0"/>
              <a:t>      к источнику новых знаний </a:t>
            </a:r>
            <a:br>
              <a:rPr lang="ru-RU" b="1" dirty="0" smtClean="0"/>
            </a:br>
            <a:endParaRPr lang="ru-RU" i="1" dirty="0"/>
          </a:p>
        </p:txBody>
      </p:sp>
      <p:pic>
        <p:nvPicPr>
          <p:cNvPr id="12291" name="Picture 3" descr="C:\Users\user\Documents\Новая папка\DSCF45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pic>
        <p:nvPicPr>
          <p:cNvPr id="4" name="Picture 3" descr="C:\Users\user\Documents\Новая папка\DSCF4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803444" cy="4389437"/>
          </a:xfrm>
          <a:prstGeom prst="rect">
            <a:avLst/>
          </a:prstGeom>
          <a:noFill/>
        </p:spPr>
      </p:pic>
      <p:pic>
        <p:nvPicPr>
          <p:cNvPr id="6" name="~PP1379.WAV">
            <a:hlinkClick r:id="" action="ppaction://media"/>
          </p:cNvPr>
          <p:cNvPicPr>
            <a:picLocks noRot="1" noChangeAspect="1"/>
          </p:cNvPicPr>
          <p:nvPr>
            <a:wavAudioFile r:embed="rId1" name="~PP1379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Новая папка\DSCF45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60648"/>
            <a:ext cx="8496944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тактичному помощнику в его собственных интеллектуальных поисках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pic>
        <p:nvPicPr>
          <p:cNvPr id="5" name="~PP1611.WAV">
            <a:hlinkClick r:id="" action="ppaction://media"/>
          </p:cNvPr>
          <p:cNvPicPr>
            <a:picLocks noRot="1" noChangeAspect="1"/>
          </p:cNvPicPr>
          <p:nvPr>
            <a:wavAudioFile r:embed="rId1" name="~PP1611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Отношение к сверстникам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первые друзья — те дети, с которыми у ребёнка лучше всего налаживается взаимопонимание, интересен </a:t>
            </a:r>
            <a:r>
              <a:rPr lang="ru-RU" dirty="0"/>
              <a:t>как партнёр по </a:t>
            </a:r>
            <a:r>
              <a:rPr lang="ru-RU" dirty="0" smtClean="0"/>
              <a:t>играм</a:t>
            </a:r>
          </a:p>
          <a:p>
            <a:r>
              <a:rPr lang="ru-RU" dirty="0" smtClean="0"/>
              <a:t> играют  группами от двух до пяти человек, возможно постоянной по составу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страдает, если никто не хочет с ним </a:t>
            </a:r>
            <a:r>
              <a:rPr lang="ru-RU" dirty="0" smtClean="0"/>
              <a:t>играть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r>
              <a:rPr lang="ru-RU" dirty="0">
                <a:solidFill>
                  <a:srgbClr val="C00000"/>
                </a:solidFill>
              </a:rPr>
              <a:t>социального статуса каждого ребёнка во многом определяется тем, какие оценки ему дают </a:t>
            </a:r>
            <a:r>
              <a:rPr lang="ru-RU" dirty="0" smtClean="0">
                <a:solidFill>
                  <a:srgbClr val="C00000"/>
                </a:solidFill>
              </a:rPr>
              <a:t>воспитатели</a:t>
            </a:r>
          </a:p>
          <a:p>
            <a:pPr>
              <a:buNone/>
            </a:pPr>
            <a:r>
              <a:rPr lang="ru-RU" dirty="0" smtClean="0"/>
              <a:t>Необходимо </a:t>
            </a:r>
            <a:r>
              <a:rPr lang="ru-RU" dirty="0"/>
              <a:t>подчёркивать </a:t>
            </a:r>
            <a:r>
              <a:rPr lang="ru-RU" dirty="0" smtClean="0"/>
              <a:t> хорошее в детях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больше порицаний и негативных оценок, чем </a:t>
            </a:r>
            <a:r>
              <a:rPr lang="ru-RU" dirty="0" smtClean="0"/>
              <a:t>другие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Негативные оценки можно давать только поступкам</a:t>
            </a:r>
          </a:p>
          <a:p>
            <a:pPr>
              <a:buNone/>
            </a:pPr>
            <a:r>
              <a:rPr lang="ru-RU" dirty="0" smtClean="0"/>
              <a:t>Ругать ребёнка </a:t>
            </a:r>
            <a:r>
              <a:rPr lang="ru-RU" dirty="0"/>
              <a:t>и только с глазу на глаз, а не перед всей группой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~PP2070.WAV">
            <a:hlinkClick r:id="" action="ppaction://media"/>
          </p:cNvPr>
          <p:cNvPicPr>
            <a:picLocks noRot="1" noChangeAspect="1"/>
          </p:cNvPicPr>
          <p:nvPr>
            <a:wavAudioFile r:embed="rId1" name="~PP2070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5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402832" cy="5001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Недостатки воспитания оформляются в устойчивые неприятные черты характера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Важно воспринимать эти черты именно как следствие неправильного воспитания.</a:t>
            </a:r>
          </a:p>
          <a:p>
            <a:pPr>
              <a:buNone/>
            </a:pPr>
            <a:r>
              <a:rPr lang="ru-RU" dirty="0" smtClean="0"/>
              <a:t>Мягко и неагрессивно корректируйте негативные проявления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Учитывайте индивидуальные особенности темперамента, наследственность и принимайте каждого ребёнка.</a:t>
            </a:r>
            <a:endParaRPr lang="ru-RU" dirty="0"/>
          </a:p>
        </p:txBody>
      </p:sp>
      <p:pic>
        <p:nvPicPr>
          <p:cNvPr id="1026" name="Picture 2" descr="C:\Users\Админ\Desktop\медиа продукт\блестяшки\g0528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960439" cy="4968552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Dot"/>
          </a:ln>
        </p:spPr>
      </p:pic>
      <p:pic>
        <p:nvPicPr>
          <p:cNvPr id="6" name="~PP2679.WAV">
            <a:hlinkClick r:id="" action="ppaction://media"/>
          </p:cNvPr>
          <p:cNvPicPr>
            <a:picLocks noRot="1" noChangeAspect="1"/>
          </p:cNvPicPr>
          <p:nvPr>
            <a:wavAudioFile r:embed="rId2" name="~PP2679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развития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внеситуативность </a:t>
            </a:r>
            <a:r>
              <a:rPr lang="ru-RU" sz="3400" dirty="0"/>
              <a:t>общения;</a:t>
            </a:r>
          </a:p>
          <a:p>
            <a:pPr lvl="0"/>
            <a:r>
              <a:rPr lang="ru-RU" sz="3400" dirty="0"/>
              <a:t>ведущий вид деятельности – игра, которая носит условный характер;</a:t>
            </a:r>
          </a:p>
          <a:p>
            <a:pPr lvl="0"/>
            <a:r>
              <a:rPr lang="ru-RU" sz="3400" dirty="0"/>
              <a:t>совершенствование владения сенсорными эталонами (дифференциация по сенсорному признаку – величине, цвету; освоение параметров - высота, длина и ширина</a:t>
            </a:r>
            <a:r>
              <a:rPr lang="ru-RU" sz="3400" dirty="0" smtClean="0"/>
              <a:t>);</a:t>
            </a:r>
            <a:endParaRPr lang="ru-RU" sz="3400" dirty="0"/>
          </a:p>
          <a:p>
            <a:pPr lvl="0"/>
            <a:r>
              <a:rPr lang="ru-RU" sz="3400" dirty="0"/>
              <a:t>развитие произвольности  памяти, увеличение ее объема;</a:t>
            </a:r>
          </a:p>
          <a:p>
            <a:pPr lvl="0"/>
            <a:r>
              <a:rPr lang="ru-RU" sz="3400" dirty="0"/>
              <a:t>увеличение объема, концентрации, устойчивости, переключения, распределения внимания;</a:t>
            </a:r>
          </a:p>
          <a:p>
            <a:pPr lvl="0"/>
            <a:r>
              <a:rPr lang="ru-RU" sz="3400" dirty="0"/>
              <a:t>развитие воображения (оригинальность и произвольность);</a:t>
            </a:r>
          </a:p>
          <a:p>
            <a:pPr lvl="0"/>
            <a:r>
              <a:rPr lang="ru-RU" sz="3400" dirty="0"/>
              <a:t>формирование устойчивой избирательности  во взаимоотношениях;</a:t>
            </a:r>
          </a:p>
          <a:p>
            <a:pPr lvl="0"/>
            <a:r>
              <a:rPr lang="ru-RU" sz="3400" dirty="0"/>
              <a:t>развитие ролевого взаимодействия;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~PP314.WAV">
            <a:hlinkClick r:id="" action="ppaction://media"/>
          </p:cNvPr>
          <p:cNvPicPr>
            <a:picLocks noRot="1" noChangeAspect="1"/>
          </p:cNvPicPr>
          <p:nvPr>
            <a:wavAudioFile r:embed="rId1" name="~PP314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развитие образного мышления;</a:t>
            </a:r>
          </a:p>
          <a:p>
            <a:pPr lvl="0"/>
            <a:r>
              <a:rPr lang="ru-RU" dirty="0" smtClean="0"/>
              <a:t>развитие грамматической стороны речи;</a:t>
            </a:r>
          </a:p>
          <a:p>
            <a:pPr lvl="0"/>
            <a:r>
              <a:rPr lang="ru-RU" dirty="0" smtClean="0"/>
              <a:t>развитие мелкой и крупной моторики;</a:t>
            </a:r>
          </a:p>
          <a:p>
            <a:pPr lvl="0"/>
            <a:r>
              <a:rPr lang="ru-RU" dirty="0" smtClean="0"/>
              <a:t>развитие ловкости и координации движений;</a:t>
            </a:r>
          </a:p>
          <a:p>
            <a:pPr lvl="0"/>
            <a:r>
              <a:rPr lang="ru-RU" dirty="0" smtClean="0"/>
              <a:t>формирование познавательного мотива в общении со взрослым;</a:t>
            </a:r>
          </a:p>
          <a:p>
            <a:endParaRPr lang="ru-RU" dirty="0"/>
          </a:p>
        </p:txBody>
      </p:sp>
      <p:pic>
        <p:nvPicPr>
          <p:cNvPr id="5" name="~PP626.WAV">
            <a:hlinkClick r:id="" action="ppaction://media"/>
          </p:cNvPr>
          <p:cNvPicPr>
            <a:picLocks noRot="1" noChangeAspect="1"/>
          </p:cNvPicPr>
          <p:nvPr>
            <a:wavAudioFile r:embed="rId1" name="~PP626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формирование навыков планирования последовательности действий;</a:t>
            </a:r>
          </a:p>
          <a:p>
            <a:pPr lvl="0"/>
            <a:r>
              <a:rPr lang="ru-RU" dirty="0" smtClean="0"/>
              <a:t>проявление соревновательности;</a:t>
            </a:r>
          </a:p>
          <a:p>
            <a:pPr lvl="0"/>
            <a:r>
              <a:rPr lang="ru-RU" dirty="0" smtClean="0"/>
              <a:t>развитие ролевого поведения в игре;</a:t>
            </a:r>
          </a:p>
          <a:p>
            <a:pPr lvl="0"/>
            <a:r>
              <a:rPr lang="ru-RU" dirty="0" smtClean="0"/>
              <a:t>проявление разнообразности игровых действий;</a:t>
            </a:r>
          </a:p>
          <a:p>
            <a:pPr lvl="0"/>
            <a:r>
              <a:rPr lang="ru-RU" dirty="0" smtClean="0"/>
              <a:t>формирование мыслительных операций: анализ, синтез, сравнение, обобщение, конкретизация, классификация, сериация.</a:t>
            </a:r>
            <a:endParaRPr lang="ru-RU" dirty="0"/>
          </a:p>
        </p:txBody>
      </p:sp>
      <p:pic>
        <p:nvPicPr>
          <p:cNvPr id="6" name="~PP2233.WAV">
            <a:hlinkClick r:id="" action="ppaction://media"/>
          </p:cNvPr>
          <p:cNvPicPr>
            <a:picLocks noRot="1" noChangeAspect="1"/>
          </p:cNvPicPr>
          <p:nvPr>
            <a:wavAudioFile r:embed="rId1" name="~PP2233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Примерная </a:t>
            </a:r>
            <a:r>
              <a:rPr lang="ru-RU" sz="2200" dirty="0" smtClean="0"/>
              <a:t>основная образовательная программа дошкольного </a:t>
            </a:r>
            <a:r>
              <a:rPr lang="ru-RU" sz="2200" dirty="0" smtClean="0"/>
              <a:t>образования   «РАДУГА</a:t>
            </a:r>
            <a:r>
              <a:rPr lang="ru-RU" sz="2200" dirty="0" smtClean="0"/>
              <a:t>» </a:t>
            </a:r>
          </a:p>
          <a:p>
            <a:pPr>
              <a:buNone/>
            </a:pPr>
            <a:r>
              <a:rPr lang="ru-RU" sz="2200" dirty="0" smtClean="0"/>
              <a:t>Научный руководитель  </a:t>
            </a:r>
            <a:r>
              <a:rPr lang="ru-RU" sz="2200" dirty="0" smtClean="0"/>
              <a:t>  </a:t>
            </a:r>
            <a:r>
              <a:rPr lang="ru-RU" sz="2200" dirty="0" smtClean="0"/>
              <a:t>Е.В. </a:t>
            </a:r>
            <a:r>
              <a:rPr lang="ru-RU" sz="2200" dirty="0" smtClean="0"/>
              <a:t>Соловьёва</a:t>
            </a:r>
            <a:endParaRPr lang="ru-RU" dirty="0" smtClean="0"/>
          </a:p>
          <a:p>
            <a:pPr lvl="0"/>
            <a:r>
              <a:rPr lang="ru-RU" b="1" dirty="0" smtClean="0"/>
              <a:t> Божович</a:t>
            </a:r>
            <a:r>
              <a:rPr lang="ru-RU" dirty="0" smtClean="0"/>
              <a:t> </a:t>
            </a:r>
            <a:r>
              <a:rPr lang="ru-RU" b="1" dirty="0" smtClean="0"/>
              <a:t>Л</a:t>
            </a:r>
            <a:r>
              <a:rPr lang="ru-RU" dirty="0" smtClean="0"/>
              <a:t>. </a:t>
            </a:r>
            <a:r>
              <a:rPr lang="ru-RU" b="1" dirty="0" smtClean="0"/>
              <a:t>И</a:t>
            </a:r>
            <a:r>
              <a:rPr lang="ru-RU" dirty="0" smtClean="0"/>
              <a:t>.  </a:t>
            </a:r>
            <a:r>
              <a:rPr lang="ru-RU" b="1" dirty="0" smtClean="0"/>
              <a:t>Личность</a:t>
            </a:r>
            <a:r>
              <a:rPr lang="ru-RU" dirty="0" smtClean="0"/>
              <a:t> </a:t>
            </a:r>
            <a:r>
              <a:rPr lang="ru-RU" b="1" dirty="0" smtClean="0"/>
              <a:t>и</a:t>
            </a:r>
            <a:r>
              <a:rPr lang="ru-RU" dirty="0" smtClean="0"/>
              <a:t> </a:t>
            </a:r>
            <a:r>
              <a:rPr lang="ru-RU" b="1" dirty="0" smtClean="0"/>
              <a:t>ее</a:t>
            </a:r>
            <a:r>
              <a:rPr lang="ru-RU" dirty="0" smtClean="0"/>
              <a:t> </a:t>
            </a:r>
            <a:r>
              <a:rPr lang="ru-RU" b="1" dirty="0" smtClean="0"/>
              <a:t>формирование</a:t>
            </a:r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детском</a:t>
            </a:r>
            <a:r>
              <a:rPr lang="ru-RU" dirty="0" smtClean="0"/>
              <a:t> </a:t>
            </a:r>
            <a:r>
              <a:rPr lang="ru-RU" b="1" dirty="0" smtClean="0"/>
              <a:t>возрасте</a:t>
            </a:r>
            <a:r>
              <a:rPr lang="ru-RU" dirty="0" smtClean="0"/>
              <a:t>  Санкт-Петербург издательство: Питер : 2008г </a:t>
            </a:r>
            <a:endParaRPr lang="ru-RU" dirty="0"/>
          </a:p>
        </p:txBody>
      </p:sp>
      <p:pic>
        <p:nvPicPr>
          <p:cNvPr id="2050" name="Picture 2" descr="C:\Users\Админ\Desktop\медиа продукт\блестяшки\g05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816424" cy="2636912"/>
          </a:xfrm>
          <a:prstGeom prst="rect">
            <a:avLst/>
          </a:prstGeom>
          <a:noFill/>
        </p:spPr>
      </p:pic>
      <p:pic>
        <p:nvPicPr>
          <p:cNvPr id="6" name="~PP446.WAV">
            <a:hlinkClick r:id="" action="ppaction://media"/>
          </p:cNvPr>
          <p:cNvPicPr>
            <a:picLocks noRot="1" noChangeAspect="1"/>
          </p:cNvPicPr>
          <p:nvPr>
            <a:wavAudioFile r:embed="rId1" name="~PP446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746650"/>
          </a:xfr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ПРЕЗЕНТАЦИЮ  </a:t>
            </a:r>
            <a:r>
              <a:rPr lang="ru-RU" sz="2000" dirty="0" smtClean="0"/>
              <a:t>ПОДГОТОВИЛА                                                        </a:t>
            </a:r>
            <a:r>
              <a:rPr lang="ru-RU" sz="3600" dirty="0" smtClean="0"/>
              <a:t>ПЕДАГОГ – ПСИХОЛОГ     </a:t>
            </a:r>
            <a:r>
              <a:rPr lang="ru-RU" sz="3600" dirty="0" smtClean="0"/>
              <a:t>                                           </a:t>
            </a:r>
            <a:r>
              <a:rPr lang="ru-RU" sz="3600" dirty="0" smtClean="0"/>
              <a:t>Л.В. КИРНОВА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</a:t>
            </a:r>
            <a:r>
              <a:rPr lang="ru-RU" sz="2800" b="1" dirty="0" smtClean="0"/>
              <a:t>КОНСУЛЬТАЦИИ  </a:t>
            </a:r>
            <a:r>
              <a:rPr lang="ru-RU" sz="2800" b="1" dirty="0" smtClean="0"/>
              <a:t> </a:t>
            </a:r>
            <a:r>
              <a:rPr lang="ru-RU" sz="2800" b="1" dirty="0" smtClean="0"/>
              <a:t>ДЛЯ РОДИТЕЛЕЙ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sz="2400" dirty="0" smtClean="0"/>
              <a:t>ЧЕТВЕРГ          16:00 – </a:t>
            </a:r>
            <a:r>
              <a:rPr lang="ru-RU" sz="2400" dirty="0" smtClean="0"/>
              <a:t>18:00</a:t>
            </a:r>
            <a:br>
              <a:rPr lang="ru-RU" sz="2400" dirty="0" smtClean="0"/>
            </a:br>
            <a:r>
              <a:rPr lang="ru-RU" sz="2400" dirty="0" smtClean="0"/>
              <a:t>СОТ.ТЕЛЕФОН     </a:t>
            </a:r>
            <a:endParaRPr lang="ru-RU" sz="2400" dirty="0"/>
          </a:p>
        </p:txBody>
      </p:sp>
      <p:pic>
        <p:nvPicPr>
          <p:cNvPr id="4" name="~PP914.WAV">
            <a:hlinkClick r:id="" action="ppaction://media"/>
          </p:cNvPr>
          <p:cNvPicPr>
            <a:picLocks noRot="1" noChangeAspect="1"/>
          </p:cNvPicPr>
          <p:nvPr>
            <a:wavAudioFile r:embed="rId1" name="~PP914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937" y="-459432"/>
            <a:ext cx="9239937" cy="73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937" y="-459431"/>
            <a:ext cx="9239937" cy="73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006.WAV">
            <a:hlinkClick r:id="" action="ppaction://media"/>
          </p:cNvPr>
          <p:cNvPicPr>
            <a:picLocks noRot="1" noChangeAspect="1"/>
          </p:cNvPicPr>
          <p:nvPr>
            <a:wavAudioFile r:embed="rId1" name="~PP2006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Эмоции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стабильные, уравновешенные:  если  </a:t>
            </a:r>
            <a:r>
              <a:rPr lang="ru-RU" dirty="0">
                <a:solidFill>
                  <a:srgbClr val="C00000"/>
                </a:solidFill>
              </a:rPr>
              <a:t>нет актуальных причин для переживаний, он — жизнерадостный человек, который преимущественно пребывает в хорошем расположении </a:t>
            </a:r>
            <a:r>
              <a:rPr lang="ru-RU" dirty="0" smtClean="0">
                <a:solidFill>
                  <a:srgbClr val="C00000"/>
                </a:solidFill>
              </a:rPr>
              <a:t>духа.</a:t>
            </a:r>
          </a:p>
          <a:p>
            <a:r>
              <a:rPr lang="ru-RU" dirty="0" smtClean="0"/>
              <a:t>  </a:t>
            </a:r>
            <a:r>
              <a:rPr lang="ru-RU" dirty="0"/>
              <a:t>психически </a:t>
            </a:r>
            <a:r>
              <a:rPr lang="ru-RU" dirty="0" smtClean="0"/>
              <a:t>выносливее </a:t>
            </a:r>
            <a:r>
              <a:rPr lang="ru-RU" dirty="0"/>
              <a:t>(что связано в том числе и с возрастающей физической выносливостью</a:t>
            </a:r>
            <a:r>
              <a:rPr lang="ru-RU" dirty="0" smtClean="0"/>
              <a:t>),                                                     </a:t>
            </a:r>
            <a:r>
              <a:rPr lang="ru-RU" dirty="0"/>
              <a:t>настроение меньше зависит от состояния </a:t>
            </a:r>
            <a:r>
              <a:rPr lang="ru-RU" dirty="0" smtClean="0"/>
              <a:t>организма.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новая </a:t>
            </a:r>
            <a:r>
              <a:rPr lang="ru-RU" dirty="0"/>
              <a:t>способность: сопереживать вымышленным персонажам, </a:t>
            </a:r>
            <a:r>
              <a:rPr lang="ru-RU" dirty="0" smtClean="0"/>
              <a:t> </a:t>
            </a:r>
            <a:r>
              <a:rPr lang="ru-RU" dirty="0"/>
              <a:t>героям </a:t>
            </a:r>
            <a:r>
              <a:rPr lang="ru-RU" dirty="0" smtClean="0"/>
              <a:t>сказок, </a:t>
            </a:r>
            <a:r>
              <a:rPr lang="ru-RU" dirty="0"/>
              <a:t>доступна внутренняя жизнь другого человека.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сопереживание </a:t>
            </a:r>
            <a:r>
              <a:rPr lang="ru-RU" dirty="0">
                <a:solidFill>
                  <a:srgbClr val="C00000"/>
                </a:solidFill>
              </a:rPr>
              <a:t>разным живым существам, готовность помогать им, защищать, беречь.</a:t>
            </a:r>
          </a:p>
          <a:p>
            <a:endParaRPr lang="ru-RU" dirty="0"/>
          </a:p>
        </p:txBody>
      </p:sp>
      <p:pic>
        <p:nvPicPr>
          <p:cNvPr id="5" name="~PP496.WAV">
            <a:hlinkClick r:id="" action="ppaction://media"/>
          </p:cNvPr>
          <p:cNvPicPr>
            <a:picLocks noRot="1" noChangeAspect="1"/>
          </p:cNvPicPr>
          <p:nvPr>
            <a:wavAudioFile r:embed="rId1" name="~PP496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8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Новая папка\DSCF45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9552" y="260648"/>
            <a:ext cx="8208912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Художественные образы развивают у ребёнка способность в принципе воспринимать чувства другого человека и сопереживать им</a:t>
            </a:r>
            <a:endParaRPr lang="ru-RU" sz="3200" i="1" dirty="0"/>
          </a:p>
        </p:txBody>
      </p:sp>
      <p:pic>
        <p:nvPicPr>
          <p:cNvPr id="5" name="~PP2461.WAV">
            <a:hlinkClick r:id="" action="ppaction://media"/>
          </p:cNvPr>
          <p:cNvPicPr>
            <a:picLocks noRot="1" noChangeAspect="1"/>
          </p:cNvPicPr>
          <p:nvPr>
            <a:wavAudioFile r:embed="rId1" name="~PP2461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ВОСПРИЯТИЕ</a:t>
            </a:r>
            <a:br>
              <a:rPr lang="ru-RU" dirty="0" smtClean="0"/>
            </a:br>
            <a:r>
              <a:rPr lang="ru-RU" dirty="0" smtClean="0"/>
              <a:t>                          внимание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960440" cy="4929411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Отделяется от предметной деятельности.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Процессы сенсорного ознакомления с предметами становятся более точными и дифференцированными.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Продолжает расти острота зрения и способность к цветоразличению.</a:t>
            </a:r>
          </a:p>
          <a:p>
            <a:endParaRPr lang="ru-RU" sz="2000" dirty="0" smtClean="0"/>
          </a:p>
          <a:p>
            <a:r>
              <a:rPr lang="ru-RU" sz="2000" dirty="0" smtClean="0"/>
              <a:t>Улучшается ориентация в пространстве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Picture 3" descr="C:\Users\user\Documents\Новая папка\DSCF457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764704"/>
            <a:ext cx="4752528" cy="5472608"/>
          </a:xfrm>
          <a:prstGeom prst="rect">
            <a:avLst/>
          </a:prstGeom>
          <a:noFill/>
          <a:effectLst/>
        </p:spPr>
      </p:pic>
      <p:pic>
        <p:nvPicPr>
          <p:cNvPr id="8" name="минусовка Дорогою добр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~PP4084.WAV">
            <a:hlinkClick r:id="" action="ppaction://media"/>
          </p:cNvPr>
          <p:cNvPicPr>
            <a:picLocks noRot="1" noChangeAspect="1"/>
          </p:cNvPicPr>
          <p:nvPr>
            <a:wavAudioFile r:embed="rId3" name="~PP4084.WAV"/>
          </p:nvPr>
        </p:nvPicPr>
        <p:blipFill>
          <a:blip r:embed="rId7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8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медиа продукт\блестяшки\g05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17032"/>
            <a:ext cx="142875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pic>
        <p:nvPicPr>
          <p:cNvPr id="4" name="~PP1610.WAV">
            <a:hlinkClick r:id="" action="ppaction://media"/>
          </p:cNvPr>
          <p:cNvPicPr>
            <a:picLocks noRot="1" noChangeAspect="1"/>
          </p:cNvPicPr>
          <p:nvPr>
            <a:wavAudioFile r:embed="rId1" name="~PP1610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Задачи на припоминание и запоминание принимаются и решаются детьми лучше,                                    когда они включены в игру.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user\Documents\Новая папка\DSCF45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032448" cy="4797971"/>
          </a:xfrm>
          <a:prstGeom prst="rect">
            <a:avLst/>
          </a:prstGeom>
          <a:noFill/>
        </p:spPr>
      </p:pic>
      <p:pic>
        <p:nvPicPr>
          <p:cNvPr id="5124" name="Picture 4" descr="C:\Users\user\Documents\Новая папка\DSCF45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248472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06895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~PP3248.WAV">
            <a:hlinkClick r:id="" action="ppaction://media"/>
          </p:cNvPr>
          <p:cNvPicPr>
            <a:picLocks noRot="1" noChangeAspect="1"/>
          </p:cNvPicPr>
          <p:nvPr>
            <a:wavAudioFile r:embed="rId1" name="~PP3248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Увеличивается словарь</a:t>
            </a:r>
          </a:p>
          <a:p>
            <a:r>
              <a:rPr lang="ru-RU" dirty="0" smtClean="0"/>
              <a:t>Заметно возрастает количество </a:t>
            </a:r>
            <a:r>
              <a:rPr lang="ru-RU" dirty="0"/>
              <a:t>сложных </a:t>
            </a:r>
            <a:r>
              <a:rPr lang="ru-RU" dirty="0" smtClean="0"/>
              <a:t>предложений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Разные </a:t>
            </a:r>
            <a:r>
              <a:rPr lang="ru-RU" dirty="0">
                <a:solidFill>
                  <a:srgbClr val="C00000"/>
                </a:solidFill>
              </a:rPr>
              <a:t>формы словотворчества</a:t>
            </a:r>
            <a:r>
              <a:rPr lang="ru-RU" dirty="0" smtClean="0">
                <a:solidFill>
                  <a:srgbClr val="C00000"/>
                </a:solidFill>
              </a:rPr>
              <a:t>.                              </a:t>
            </a:r>
            <a:r>
              <a:rPr lang="ru-RU" dirty="0">
                <a:solidFill>
                  <a:srgbClr val="C00000"/>
                </a:solidFill>
              </a:rPr>
              <a:t>Это создание новых слов по аналогии со знакомыми словами (необычные отглагольные прилагательные, нетрадиционное употребление уменьшительных </a:t>
            </a:r>
            <a:r>
              <a:rPr lang="ru-RU" dirty="0" smtClean="0">
                <a:solidFill>
                  <a:srgbClr val="C00000"/>
                </a:solidFill>
              </a:rPr>
              <a:t>суффиксов).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~PP821.WAV">
            <a:hlinkClick r:id="" action="ppaction://media"/>
          </p:cNvPr>
          <p:cNvPicPr>
            <a:picLocks noRot="1" noChangeAspect="1"/>
          </p:cNvPicPr>
          <p:nvPr>
            <a:wavAudioFile r:embed="rId1" name="~PP821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МЫШЛЕНИЕ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~PP2537.WAV">
            <a:hlinkClick r:id="" action="ppaction://media"/>
          </p:cNvPr>
          <p:cNvPicPr>
            <a:picLocks noRot="1" noChangeAspect="1"/>
          </p:cNvPicPr>
          <p:nvPr>
            <a:wavAudioFile r:embed="rId1" name="~PP2537.WAV"/>
          </p:nvPr>
        </p:nvPicPr>
        <p:blipFill>
          <a:blip r:embed="rId8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1384</Words>
  <Application>Microsoft Office PowerPoint</Application>
  <PresentationFormat>Экран (4:3)</PresentationFormat>
  <Paragraphs>126</Paragraphs>
  <Slides>29</Slides>
  <Notes>0</Notes>
  <HiddenSlides>0</HiddenSlides>
  <MMClips>30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 бюджетное дошкольное образовательное учреждение  детский сад «Родничок» г.Волгодонска возрастные и психологические особенности детей 4-5 ЛЕТ</vt:lpstr>
      <vt:lpstr>ПОЧЕМУЧКИ</vt:lpstr>
      <vt:lpstr>Эмоции</vt:lpstr>
      <vt:lpstr>Художественные образы развивают у ребёнка способность в принципе воспринимать чувства другого человека и сопереживать им</vt:lpstr>
      <vt:lpstr>ВОСПРИЯТИЕ                           внимание</vt:lpstr>
      <vt:lpstr>ПАМЯТЬ</vt:lpstr>
      <vt:lpstr> Задачи на припоминание и запоминание принимаются и решаются детьми лучше,                                    когда они включены в игру.  </vt:lpstr>
      <vt:lpstr>РЕЧЬ</vt:lpstr>
      <vt:lpstr>МЫШЛЕНИЕ</vt:lpstr>
      <vt:lpstr>Мышление - развивается</vt:lpstr>
      <vt:lpstr>Игра – смена лидера</vt:lpstr>
      <vt:lpstr>деятельность</vt:lpstr>
      <vt:lpstr>Слайд 13</vt:lpstr>
      <vt:lpstr>игра</vt:lpstr>
      <vt:lpstr>продуктивное целеполагание </vt:lpstr>
      <vt:lpstr>СОЗНАНИЕ</vt:lpstr>
      <vt:lpstr>РЕЧЕВОЕ РАЗВИТИЕ</vt:lpstr>
      <vt:lpstr>ЛИЧНОСТЬ</vt:lpstr>
      <vt:lpstr>Отношение к взрослому</vt:lpstr>
      <vt:lpstr> интерес и уважение к взрослому,         к источнику новых знаний  </vt:lpstr>
      <vt:lpstr>  тактичному помощнику в его собственных интеллектуальных поисках </vt:lpstr>
      <vt:lpstr>Отношение к сверстникам</vt:lpstr>
      <vt:lpstr>воспитание</vt:lpstr>
      <vt:lpstr>Основные направления развития  </vt:lpstr>
      <vt:lpstr>Слайд 25</vt:lpstr>
      <vt:lpstr>Слайд 26</vt:lpstr>
      <vt:lpstr>литература</vt:lpstr>
      <vt:lpstr>ПРЕЗЕНТАЦИЮ  ПОДГОТОВИЛА                                                        ПЕДАГОГ – ПСИХОЛОГ                                                Л.В. КИРНОВА    КОНСУЛЬТАЦИИ   ДЛЯ РОДИТЕЛЕЙ –  ЧЕТВЕРГ          16:00 – 18:00 СОТ.ТЕЛЕФОН     </vt:lpstr>
      <vt:lpstr>БЛАГОДАРИМ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41</cp:revision>
  <dcterms:created xsi:type="dcterms:W3CDTF">2015-09-12T19:44:22Z</dcterms:created>
  <dcterms:modified xsi:type="dcterms:W3CDTF">2016-05-02T09:39:00Z</dcterms:modified>
</cp:coreProperties>
</file>