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9" r:id="rId2"/>
    <p:sldId id="280" r:id="rId3"/>
    <p:sldId id="281" r:id="rId4"/>
    <p:sldId id="282" r:id="rId5"/>
    <p:sldId id="304" r:id="rId6"/>
    <p:sldId id="285" r:id="rId7"/>
    <p:sldId id="283" r:id="rId8"/>
    <p:sldId id="284" r:id="rId9"/>
    <p:sldId id="305" r:id="rId10"/>
    <p:sldId id="286" r:id="rId11"/>
    <p:sldId id="287" r:id="rId12"/>
    <p:sldId id="302" r:id="rId13"/>
    <p:sldId id="288" r:id="rId14"/>
    <p:sldId id="289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6" r:id="rId24"/>
    <p:sldId id="303" r:id="rId25"/>
    <p:sldId id="307" r:id="rId26"/>
    <p:sldId id="300" r:id="rId27"/>
    <p:sldId id="308" r:id="rId28"/>
    <p:sldId id="309" r:id="rId29"/>
    <p:sldId id="290" r:id="rId30"/>
    <p:sldId id="310" r:id="rId31"/>
    <p:sldId id="311" r:id="rId32"/>
    <p:sldId id="312" r:id="rId33"/>
    <p:sldId id="313" r:id="rId34"/>
    <p:sldId id="291" r:id="rId35"/>
  </p:sldIdLst>
  <p:sldSz cx="9906000" cy="6858000" type="A4"/>
  <p:notesSz cx="6881813" cy="10002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510" y="-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500141"/>
          </a:xfrm>
          <a:prstGeom prst="rect">
            <a:avLst/>
          </a:prstGeom>
        </p:spPr>
        <p:txBody>
          <a:bodyPr vert="horz" lIns="96476" tIns="48237" rIns="96476" bIns="48237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500141"/>
          </a:xfrm>
          <a:prstGeom prst="rect">
            <a:avLst/>
          </a:prstGeom>
        </p:spPr>
        <p:txBody>
          <a:bodyPr vert="horz" lIns="96476" tIns="48237" rIns="96476" bIns="48237" rtlCol="0"/>
          <a:lstStyle>
            <a:lvl1pPr algn="r">
              <a:defRPr sz="1300"/>
            </a:lvl1pPr>
          </a:lstStyle>
          <a:p>
            <a:fld id="{C9D109F4-90E8-467E-A5F1-33A17B0A8AC5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750888"/>
            <a:ext cx="541337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6" tIns="48237" rIns="96476" bIns="482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8"/>
          </a:xfrm>
          <a:prstGeom prst="rect">
            <a:avLst/>
          </a:prstGeom>
        </p:spPr>
        <p:txBody>
          <a:bodyPr vert="horz" lIns="96476" tIns="48237" rIns="96476" bIns="4823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00961"/>
            <a:ext cx="2982119" cy="500141"/>
          </a:xfrm>
          <a:prstGeom prst="rect">
            <a:avLst/>
          </a:prstGeom>
        </p:spPr>
        <p:txBody>
          <a:bodyPr vert="horz" lIns="96476" tIns="48237" rIns="96476" bIns="48237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8103" y="9500961"/>
            <a:ext cx="2982119" cy="500141"/>
          </a:xfrm>
          <a:prstGeom prst="rect">
            <a:avLst/>
          </a:prstGeom>
        </p:spPr>
        <p:txBody>
          <a:bodyPr vert="horz" lIns="96476" tIns="48237" rIns="96476" bIns="48237" rtlCol="0" anchor="b"/>
          <a:lstStyle>
            <a:lvl1pPr algn="r">
              <a:defRPr sz="1300"/>
            </a:lvl1pPr>
          </a:lstStyle>
          <a:p>
            <a:fld id="{A4C7188E-EDFD-45DF-BE08-0DCCA22471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5013" y="750888"/>
            <a:ext cx="5413375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7188E-EDFD-45DF-BE08-0DCCA224714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16.png"/><Relationship Id="rId5" Type="http://schemas.microsoft.com/office/2007/relationships/media" Target="../media/media1.mp3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openxmlformats.org/officeDocument/2006/relationships/image" Target="../media/image18.png"/><Relationship Id="rId5" Type="http://schemas.microsoft.com/office/2007/relationships/media" Target="../media/media2.mp3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86;&#1087;&#1083;&#1103;&#1085;&#1086;&#1074;&#1072;\&#1089;&#1095;&#1072;&#1089;&#1090;&#1083;&#1080;&#1074;&#1099;&#1077;%20&#1073;&#1072;&#1096;&#1084;&#1072;&#1082;&#1080;.mp3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0;&#1086;&#1084;&#1087;&#1086;&#1079;&#1080;&#1090;&#1086;&#1088;&#1099;%20&#1059;&#1088;&#1072;&#1083;&#1072;%20-%20&#1076;&#1077;&#1090;&#1103;&#1084;\&#1087;&#1086;&#1087;&#1083;&#1103;&#1085;&#1086;&#1074;&#1072;\&#1087;&#1077;&#1089;&#1085;&#1080;%20&#1080;%20&#1084;&#1091;&#1079;&#1099;&#1082;&#1072;\&#1083;&#1103;&#1075;&#1091;&#1096;&#1082;&#1072;-&#1093;&#1086;&#1093;&#1086;&#1090;&#1091;&#1096;&#1082;&#1072;\&#1083;&#1103;&#1075;&#1091;&#1096;&#1082;&#1072;-&#1093;&#1086;&#1093;&#1086;&#1090;&#1091;&#1096;&#1082;&#1072;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86;&#1087;&#1083;&#1103;&#1085;&#1086;&#1074;&#1072;\&#1082;&#1091;&#1076;&#1072;,%20&#1085;&#1086;&#1078;&#1082;&#1080;,%20&#1074;&#1099;%20&#1080;&#1076;&#1077;&#1090;&#1077;.mp3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86;&#1087;&#1083;&#1103;&#1085;&#1086;&#1074;&#1072;\&#1079;&#1072;&#1081;&#1082;&#1072;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86;&#1087;&#1083;&#1103;&#1085;&#1086;&#1074;&#1072;\&#1091;&#1090;&#1088;&#1077;&#1085;&#1085;&#1103;&#1103;%20&#1087;&#1077;&#1089;&#1077;&#1085;&#1082;&#1072;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86;&#1087;&#1083;&#1103;&#1085;&#1086;&#1074;&#1072;\&#1089;&#1090;&#1088;&#1086;&#1080;&#1084;%20&#1076;&#1086;&#1084;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86;&#1087;&#1083;&#1103;&#1085;&#1086;&#1074;&#1072;\&#1087;&#1077;&#1089;&#1085;&#1080;%20&#1080;%20&#1084;&#1091;&#1079;&#1099;&#1082;&#1072;\&#1059;&#1090;&#1103;&#1090;&#1072;.mp3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2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87;&#1086;&#1087;&#1083;&#1103;&#1085;&#1086;&#1074;&#1072;\&#1087;&#1077;&#1089;&#1085;&#1080;%20&#1080;%20&#1084;&#1091;&#1079;&#1099;&#1082;&#1072;\&#1076;&#1077;&#1074;&#1086;&#1095;&#1082;&#1080;%20&#1080;%20&#1084;&#1072;&#1083;&#1100;&#1095;&#1080;&#1082;&#1080;\&#1076;&#1077;&#1074;&#1086;&#1095;&#1082;&#1080;%20&#1080;%20&#1084;&#1072;&#1083;&#1100;&#1095;&#1080;&#1082;&#1080;%20(&#1084;&#1080;&#1085;&#1091;&#1089;).mp3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80792" y="692697"/>
            <a:ext cx="63187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C00000"/>
                </a:solidFill>
                <a:latin typeface="Gabriola" pitchFamily="82" charset="0"/>
              </a:rPr>
              <a:t>Поплянова</a:t>
            </a:r>
            <a: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  <a:t> Елена Михайловна </a:t>
            </a:r>
            <a:b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  <a:t/>
            </a:r>
            <a:b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6000" b="1" i="1" dirty="0" smtClean="0">
                <a:solidFill>
                  <a:srgbClr val="0000FF"/>
                </a:solidFill>
                <a:latin typeface="Gabriola" pitchFamily="82" charset="0"/>
              </a:rPr>
              <a:t>Композитор, педагог</a:t>
            </a:r>
            <a:r>
              <a:rPr lang="ru-RU" sz="6000" b="1" i="1" dirty="0" smtClean="0">
                <a:solidFill>
                  <a:srgbClr val="0000FF"/>
                </a:solidFill>
              </a:rPr>
              <a:t/>
            </a:r>
            <a:br>
              <a:rPr lang="ru-RU" sz="6000" b="1" i="1" dirty="0" smtClean="0">
                <a:solidFill>
                  <a:srgbClr val="0000FF"/>
                </a:solidFill>
              </a:rPr>
            </a:b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76500" y="332657"/>
            <a:ext cx="71570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 </a:t>
            </a:r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 Основные произведения, созданные с 2003 -2008 гг.: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«Уральские посиделки» (Русская тетрадь №1) - сюита для фортепиано, 2003;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«50 фортепианных пьес» для чтения с листа и домашнего </a:t>
            </a:r>
            <a:r>
              <a:rPr lang="ru-RU" sz="2400" b="1" dirty="0" err="1" smtClean="0">
                <a:latin typeface="Gabriola" pitchFamily="82" charset="0"/>
              </a:rPr>
              <a:t>музицирования</a:t>
            </a:r>
            <a:r>
              <a:rPr lang="ru-RU" sz="2400" b="1" dirty="0" smtClean="0">
                <a:latin typeface="Gabriola" pitchFamily="82" charset="0"/>
              </a:rPr>
              <a:t>, 2003;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Десять пьес для ансамбля гитар (трио и квартет) -  2004;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«Давай, Земля, покружимся» - 50 песен и танцев народов мира (Переложения и обработки для фортепиано) -  2004;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«Анна», балет на стихи А. Ахматовой в 2-х действиях (либретто Е. </a:t>
            </a:r>
            <a:r>
              <a:rPr lang="ru-RU" sz="2400" b="1" dirty="0" err="1" smtClean="0">
                <a:latin typeface="Gabriola" pitchFamily="82" charset="0"/>
              </a:rPr>
              <a:t>Попляновой</a:t>
            </a:r>
            <a:r>
              <a:rPr lang="ru-RU" sz="2400" b="1" dirty="0" smtClean="0">
                <a:latin typeface="Gabriola" pitchFamily="82" charset="0"/>
              </a:rPr>
              <a:t>), 2005;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«60 лет после войны» -  цикл песен на стихи А. Дементьева для баритона, детского хора и фортепиано, 2005;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«Хоровые акварели леса», - цикл хоровых миниатюр на стихи А. Дементьева для смешанного хора </a:t>
            </a:r>
            <a:r>
              <a:rPr lang="ru-RU" sz="2400" b="1" dirty="0" err="1" smtClean="0">
                <a:latin typeface="Gabriola" pitchFamily="82" charset="0"/>
              </a:rPr>
              <a:t>а'capella</a:t>
            </a:r>
            <a:r>
              <a:rPr lang="ru-RU" sz="2400" b="1" dirty="0" smtClean="0">
                <a:latin typeface="Gabriola" pitchFamily="82" charset="0"/>
              </a:rPr>
              <a:t>, 2005;</a:t>
            </a:r>
            <a:endParaRPr lang="ru-RU" sz="2400" b="1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6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60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40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760"/>
                            </p:stCondLst>
                            <p:childTnLst>
                              <p:par>
                                <p:cTn id="4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640"/>
                            </p:stCondLst>
                            <p:childTnLst>
                              <p:par>
                                <p:cTn id="4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160"/>
                            </p:stCondLst>
                            <p:childTnLst>
                              <p:par>
                                <p:cTn id="5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76500" y="332657"/>
            <a:ext cx="707901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«Пять монологов Ф.И. Тютчева», стихи А. Дементьева для баритона и фортепиано, 2006;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«Четыре стихотворения Анны Ахматовой» для меццо-сопрано и фортепиано, 2006;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Струнный квартет в пяти частях памяти Д. Д. Шостаковича, 2006;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«Три дождя тому назад», цикл детских песен на стихи Н. Шилова, 2007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</a:t>
            </a:r>
            <a:r>
              <a:rPr lang="ru-RU" sz="2400" b="1" dirty="0" err="1" smtClean="0">
                <a:latin typeface="Gabriola" pitchFamily="82" charset="0"/>
              </a:rPr>
              <a:t>Эники-Беники</a:t>
            </a:r>
            <a:r>
              <a:rPr lang="ru-RU" sz="2400" b="1" dirty="0" smtClean="0">
                <a:latin typeface="Gabriola" pitchFamily="82" charset="0"/>
              </a:rPr>
              <a:t>» -  цикл песен на стихи В. Татаринова, 2007;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Музыка к спектаклю «Весёлый мельник» Челябинского Театра кукол по сценарию Е. Радченко,  стихи Н. Шилова, 2007.</a:t>
            </a:r>
            <a:endParaRPr lang="ru-RU" sz="2400" b="1" dirty="0">
              <a:latin typeface="Gabriola" pitchFamily="82" charset="0"/>
            </a:endParaRPr>
          </a:p>
        </p:txBody>
      </p:sp>
      <p:pic>
        <p:nvPicPr>
          <p:cNvPr id="54274" name="Picture 2" descr="http://www.ukazka.ru/img/b/uk103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5035" y="4399668"/>
            <a:ext cx="1799601" cy="2239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4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8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8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8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76500" y="332656"/>
            <a:ext cx="70790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 smtClean="0">
                <a:latin typeface="Gabriola" pitchFamily="82" charset="0"/>
              </a:rPr>
              <a:t>Десятки песен и музыкальных игр вошли в </a:t>
            </a:r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четыре отдельных книги: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«Жили – были </a:t>
            </a:r>
            <a:r>
              <a:rPr lang="ru-RU" sz="2400" b="1" dirty="0" err="1" smtClean="0">
                <a:latin typeface="Gabriola" pitchFamily="82" charset="0"/>
              </a:rPr>
              <a:t>Трали</a:t>
            </a:r>
            <a:r>
              <a:rPr lang="ru-RU" sz="2400" b="1" dirty="0" smtClean="0">
                <a:latin typeface="Gabriola" pitchFamily="82" charset="0"/>
              </a:rPr>
              <a:t> - Вали» - песни и музыкальные игры (1996);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«Ой, какие мы большие!» (1996);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«Ой, </a:t>
            </a:r>
            <a:r>
              <a:rPr lang="ru-RU" sz="2400" b="1" dirty="0" err="1" smtClean="0">
                <a:latin typeface="Gabriola" pitchFamily="82" charset="0"/>
              </a:rPr>
              <a:t>люшеньки</a:t>
            </a:r>
            <a:r>
              <a:rPr lang="ru-RU" sz="2400" b="1" dirty="0" smtClean="0">
                <a:latin typeface="Gabriola" pitchFamily="82" charset="0"/>
              </a:rPr>
              <a:t> – </a:t>
            </a:r>
            <a:r>
              <a:rPr lang="ru-RU" sz="2400" b="1" dirty="0" err="1" smtClean="0">
                <a:latin typeface="Gabriola" pitchFamily="82" charset="0"/>
              </a:rPr>
              <a:t>люшки</a:t>
            </a:r>
            <a:r>
              <a:rPr lang="ru-RU" sz="2400" b="1" dirty="0" smtClean="0">
                <a:latin typeface="Gabriola" pitchFamily="82" charset="0"/>
              </a:rPr>
              <a:t> « (1998);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«В нашем садике народ припеваючи живет» - сценарии детских праздников» (1999). </a:t>
            </a:r>
            <a:endParaRPr lang="ru-RU" sz="2400" b="1" dirty="0">
              <a:latin typeface="Gabriola" pitchFamily="82" charset="0"/>
            </a:endParaRPr>
          </a:p>
        </p:txBody>
      </p:sp>
      <p:pic>
        <p:nvPicPr>
          <p:cNvPr id="5" name="Picture 2" descr="C:\Users\Ирина\Desktop\14039.jpg"/>
          <p:cNvPicPr>
            <a:picLocks noChangeAspect="1" noChangeArrowheads="1"/>
          </p:cNvPicPr>
          <p:nvPr/>
        </p:nvPicPr>
        <p:blipFill>
          <a:blip r:embed="rId3" cstate="print"/>
          <a:srcRect l="7545" t="7943" r="10376"/>
          <a:stretch>
            <a:fillRect/>
          </a:stretch>
        </p:blipFill>
        <p:spPr bwMode="auto">
          <a:xfrm>
            <a:off x="2768758" y="3429000"/>
            <a:ext cx="2964329" cy="3068960"/>
          </a:xfrm>
          <a:prstGeom prst="rect">
            <a:avLst/>
          </a:prstGeom>
          <a:noFill/>
        </p:spPr>
      </p:pic>
      <p:pic>
        <p:nvPicPr>
          <p:cNvPr id="7" name="Picture 4" descr="http://pikuleva.ru/uploads/images/projects/1_oi_kakie_my_bolshie_kopirov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3217" y="3356993"/>
            <a:ext cx="2632517" cy="3189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4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60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40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76500" y="332657"/>
            <a:ext cx="7079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Звания и награды</a:t>
            </a:r>
          </a:p>
          <a:p>
            <a:pPr indent="457200"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Лауреат 1-й премии в городском конкурсе «Педагог-внешкольник – 2003»</a:t>
            </a:r>
          </a:p>
        </p:txBody>
      </p:sp>
      <p:pic>
        <p:nvPicPr>
          <p:cNvPr id="53252" name="Picture 4" descr="http://www.kapitoshka-74.ru/sites/default/files/bezimeni-5_0.jpg"/>
          <p:cNvPicPr>
            <a:picLocks noChangeAspect="1" noChangeArrowheads="1"/>
          </p:cNvPicPr>
          <p:nvPr/>
        </p:nvPicPr>
        <p:blipFill>
          <a:blip r:embed="rId3" cstate="print"/>
          <a:srcRect l="2105" r="5249"/>
          <a:stretch>
            <a:fillRect/>
          </a:stretch>
        </p:blipFill>
        <p:spPr bwMode="auto">
          <a:xfrm>
            <a:off x="6083575" y="1302413"/>
            <a:ext cx="3549945" cy="52949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76500" y="1443841"/>
            <a:ext cx="356862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Грамота Королевского Посольства Дании за участие в юбилейных конкурсах и торжествах, посвящённых 200-летию Х.К. Андерсена</a:t>
            </a:r>
          </a:p>
          <a:p>
            <a:pPr indent="457200"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Диплом и Медаль Виктора Розова за вклад в </a:t>
            </a:r>
            <a:r>
              <a:rPr lang="ru-RU" sz="2400" b="1" dirty="0" err="1" smtClean="0">
                <a:latin typeface="Gabriola" pitchFamily="82" charset="0"/>
              </a:rPr>
              <a:t>Отечествен-ную</a:t>
            </a:r>
            <a:r>
              <a:rPr lang="ru-RU" sz="2400" b="1" dirty="0" smtClean="0">
                <a:latin typeface="Gabriola" pitchFamily="82" charset="0"/>
              </a:rPr>
              <a:t> культуру за серию книг «Давай, Земля, покружимся!» (V Всероссийский конкурс «Хрустальная роза Виктора Розова». Номинация «Просветительская деятельность».</a:t>
            </a:r>
            <a:endParaRPr lang="ru-RU" sz="2400" dirty="0" smtClean="0"/>
          </a:p>
          <a:p>
            <a:pPr indent="457200">
              <a:buFont typeface="Wingdings" pitchFamily="2" charset="2"/>
              <a:buChar char="Ø"/>
            </a:pPr>
            <a:endParaRPr lang="ru-RU" sz="2400" b="1" dirty="0" smtClean="0">
              <a:latin typeface="Gabriola" pitchFamily="82" charset="0"/>
            </a:endParaRPr>
          </a:p>
          <a:p>
            <a:pPr indent="457200">
              <a:buFont typeface="Wingdings" pitchFamily="2" charset="2"/>
              <a:buChar char="Ø"/>
            </a:pPr>
            <a:endParaRPr lang="ru-RU" sz="2400" b="1" dirty="0" smtClean="0">
              <a:latin typeface="Gabriola" pitchFamily="82" charset="0"/>
            </a:endParaRP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 </a:t>
            </a:r>
          </a:p>
          <a:p>
            <a:pPr indent="457200">
              <a:buFont typeface="Wingdings" pitchFamily="2" charset="2"/>
              <a:buChar char="Ø"/>
            </a:pPr>
            <a:endParaRPr lang="ru-RU" sz="2400" b="1" dirty="0" smtClean="0">
              <a:latin typeface="Gabriola" pitchFamily="82" charset="0"/>
            </a:endParaRPr>
          </a:p>
          <a:p>
            <a:pPr indent="457200">
              <a:buFont typeface="Wingdings" pitchFamily="2" charset="2"/>
              <a:buChar char="Ø"/>
            </a:pPr>
            <a:endParaRPr lang="ru-RU" sz="2400" b="1" dirty="0" smtClean="0">
              <a:latin typeface="Gabriola" pitchFamily="82" charset="0"/>
            </a:endParaRPr>
          </a:p>
          <a:p>
            <a:pPr indent="457200">
              <a:buFont typeface="Wingdings" pitchFamily="2" charset="2"/>
              <a:buChar char="Ø"/>
            </a:pPr>
            <a:endParaRPr lang="ru-RU" sz="2400" b="1" dirty="0" smtClean="0">
              <a:latin typeface="Gabriola" pitchFamily="82" charset="0"/>
            </a:endParaRPr>
          </a:p>
          <a:p>
            <a:pPr indent="457200">
              <a:buFont typeface="Wingdings" pitchFamily="2" charset="2"/>
              <a:buChar char="Ø"/>
            </a:pPr>
            <a:endParaRPr lang="ru-RU" sz="2400" b="1" dirty="0" smtClean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00705" y="332656"/>
            <a:ext cx="73328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Ученики-лауреаты:</a:t>
            </a: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А. Ли – Лауреат конкурса «Я – композитор» (Санкт-Петербург, 2003);</a:t>
            </a: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А. </a:t>
            </a:r>
            <a:r>
              <a:rPr lang="ru-RU" sz="2400" b="1" dirty="0" err="1" smtClean="0">
                <a:latin typeface="Gabriola" pitchFamily="82" charset="0"/>
              </a:rPr>
              <a:t>Жижина</a:t>
            </a:r>
            <a:r>
              <a:rPr lang="ru-RU" sz="2400" b="1" dirty="0" smtClean="0">
                <a:latin typeface="Gabriola" pitchFamily="82" charset="0"/>
              </a:rPr>
              <a:t> – Лауреат 17-го открытого Республиканского конкурса юных композиторов (Республика Башкортостан, Уфа, 2005).</a:t>
            </a:r>
            <a:endParaRPr lang="ru-RU" sz="2400" b="1" dirty="0">
              <a:latin typeface="Gabriola" pitchFamily="82" charset="0"/>
            </a:endParaRPr>
          </a:p>
        </p:txBody>
      </p:sp>
      <p:pic>
        <p:nvPicPr>
          <p:cNvPr id="52226" name="Picture 2" descr="http://www.cheltv.ru/archive/news/2004/01-Jan/06/b_3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861" y="2420889"/>
            <a:ext cx="4524503" cy="313234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094905" y="5589240"/>
            <a:ext cx="3432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abriola" pitchFamily="82" charset="0"/>
              </a:rPr>
              <a:t>  А. </a:t>
            </a:r>
            <a:r>
              <a:rPr lang="ru-RU" b="1" dirty="0" err="1" smtClean="0">
                <a:latin typeface="Gabriola" pitchFamily="82" charset="0"/>
              </a:rPr>
              <a:t>Жижина</a:t>
            </a:r>
            <a:r>
              <a:rPr lang="ru-RU" b="1" dirty="0" smtClean="0">
                <a:latin typeface="Gabriola" pitchFamily="82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http://www.directmedia.ru/file/b6/b650341121ddf5f6a70cdd8bbfec3782r2xrgrm482/26805_el40dx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714" y="2132857"/>
            <a:ext cx="3668626" cy="345415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34732" y="476673"/>
            <a:ext cx="6864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  <a:t>ПЕСНИ ДЛЯ ДЕТЕЙ</a:t>
            </a:r>
            <a:endParaRPr lang="ru-RU" sz="6000" dirty="0"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3130" y="2060848"/>
            <a:ext cx="35103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Gabriola" pitchFamily="82" charset="0"/>
              </a:rPr>
              <a:t>«Шла коза на каблуках»</a:t>
            </a:r>
          </a:p>
          <a:p>
            <a:pPr algn="ctr"/>
            <a:r>
              <a:rPr lang="ru-RU" sz="3200" b="1" i="1" dirty="0" smtClean="0">
                <a:latin typeface="Gabriola" pitchFamily="82" charset="0"/>
              </a:rPr>
              <a:t>Из цикла «Палочки – скакалочки»</a:t>
            </a:r>
          </a:p>
          <a:p>
            <a:pPr algn="ctr"/>
            <a:r>
              <a:rPr lang="ru-RU" sz="3200" b="1" i="1" dirty="0" smtClean="0">
                <a:latin typeface="Gabriola" pitchFamily="82" charset="0"/>
              </a:rPr>
              <a:t>Исполнитель Елена </a:t>
            </a:r>
            <a:r>
              <a:rPr lang="ru-RU" sz="3200" b="1" i="1" dirty="0" err="1" smtClean="0">
                <a:latin typeface="Gabriola" pitchFamily="82" charset="0"/>
              </a:rPr>
              <a:t>Поплянова</a:t>
            </a:r>
            <a:r>
              <a:rPr lang="ru-RU" sz="3200" b="1" i="1" dirty="0" smtClean="0">
                <a:latin typeface="Gabriola" pitchFamily="82" charset="0"/>
              </a:rPr>
              <a:t> (фортепиано)</a:t>
            </a:r>
            <a:endParaRPr lang="ru-RU" sz="3200" b="1" i="1" dirty="0">
              <a:latin typeface="Gabriola" pitchFamily="82" charset="0"/>
            </a:endParaRPr>
          </a:p>
        </p:txBody>
      </p:sp>
      <p:pic>
        <p:nvPicPr>
          <p:cNvPr id="6" name="ШЛА КОЗА НА КОБЛУКАХ (ПАЛОЧКИ СЧИТАЛОЧ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49277" y="5733256"/>
            <a:ext cx="972435" cy="89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http://ukr-web.org.ua/uploads/posts/2012-08/1345124322_gre9qyzorhmxld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0706" y="908720"/>
            <a:ext cx="4146576" cy="52565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513173" y="1196752"/>
            <a:ext cx="31203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Песня «ЗООСАД»</a:t>
            </a:r>
          </a:p>
          <a:p>
            <a:pPr algn="ctr"/>
            <a:r>
              <a:rPr lang="ru-RU" sz="3200" b="1" i="1" dirty="0" smtClean="0">
                <a:latin typeface="Gabriola" pitchFamily="82" charset="0"/>
              </a:rPr>
              <a:t>Из цикла «Палочки – скакалочки»</a:t>
            </a:r>
          </a:p>
          <a:p>
            <a:pPr algn="ctr"/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Исполнитель Елена </a:t>
            </a:r>
            <a:r>
              <a:rPr lang="ru-RU" sz="3200" b="1" i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 (фортепиано)</a:t>
            </a:r>
            <a:endParaRPr lang="ru-RU" sz="3200" b="1" dirty="0">
              <a:solidFill>
                <a:srgbClr val="0000FF"/>
              </a:solidFill>
              <a:latin typeface="Gabriola" pitchFamily="82" charset="0"/>
            </a:endParaRPr>
          </a:p>
        </p:txBody>
      </p:sp>
      <p:pic>
        <p:nvPicPr>
          <p:cNvPr id="5" name="зоосад палочки-считалоч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49278" y="5805264"/>
            <a:ext cx="880962" cy="81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Downloads\ФОТО ПОПЛЯНОВОЙ\images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14" y="836712"/>
            <a:ext cx="4153962" cy="5112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1182" y="1124745"/>
            <a:ext cx="29643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Песня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 « Счастливые башмаки»</a:t>
            </a:r>
          </a:p>
          <a:p>
            <a:pPr algn="ctr"/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Исполнитель Елена </a:t>
            </a:r>
            <a:r>
              <a:rPr lang="ru-RU" sz="3200" b="1" i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 (фортепиано)</a:t>
            </a:r>
            <a:endParaRPr lang="ru-RU" sz="3200" b="1" dirty="0">
              <a:solidFill>
                <a:srgbClr val="0000FF"/>
              </a:solidFill>
              <a:latin typeface="Gabriola" pitchFamily="82" charset="0"/>
            </a:endParaRPr>
          </a:p>
        </p:txBody>
      </p:sp>
      <p:pic>
        <p:nvPicPr>
          <p:cNvPr id="6" name="счастливые башма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917329" y="6093296"/>
            <a:ext cx="330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http://i.ytimg.com/vi/haAanKBqDg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4732" y="1484785"/>
            <a:ext cx="4134459" cy="3429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669191" y="1124744"/>
            <a:ext cx="28863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Песня «Лягушка –</a:t>
            </a:r>
            <a:b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хохотушка»</a:t>
            </a:r>
            <a:b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200" b="1" i="1" dirty="0" smtClean="0">
                <a:latin typeface="Gabriola" pitchFamily="82" charset="0"/>
              </a:rPr>
              <a:t>Из цикла «Палочки – скакалочки»</a:t>
            </a:r>
            <a:br>
              <a:rPr lang="ru-RU" sz="3200" b="1" i="1" dirty="0" smtClean="0">
                <a:latin typeface="Gabriola" pitchFamily="82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Исполнитель Елена </a:t>
            </a:r>
            <a:r>
              <a:rPr lang="ru-RU" sz="3200" b="1" i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 (фортепиано)</a:t>
            </a:r>
            <a:endParaRPr lang="ru-RU" sz="3200" b="1" dirty="0">
              <a:latin typeface="Gabriola" pitchFamily="82" charset="0"/>
            </a:endParaRPr>
          </a:p>
        </p:txBody>
      </p:sp>
      <p:pic>
        <p:nvPicPr>
          <p:cNvPr id="9" name="лягушка-хохотуш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39321" y="6021288"/>
            <a:ext cx="330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4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45058" name="Picture 2" descr="http://www.stihi.ru/pics/2011/10/22/5702.jpg?93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714" y="260648"/>
            <a:ext cx="5324475" cy="31432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48844" y="3429000"/>
            <a:ext cx="54606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Песня «Куда, ножки, вы идёте»</a:t>
            </a:r>
            <a:b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200" b="1" i="1" dirty="0" smtClean="0">
                <a:latin typeface="Gabriola" pitchFamily="82" charset="0"/>
              </a:rPr>
              <a:t>Из цикла «Палочки – скакалочки»</a:t>
            </a:r>
            <a:br>
              <a:rPr lang="ru-RU" sz="3200" b="1" i="1" dirty="0" smtClean="0">
                <a:latin typeface="Gabriola" pitchFamily="82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Исполнитель Елена </a:t>
            </a:r>
            <a:r>
              <a:rPr lang="ru-RU" sz="3200" b="1" i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 (фортепиано)</a:t>
            </a:r>
            <a:r>
              <a:rPr lang="ru-RU" sz="3200" b="1" dirty="0" smtClean="0">
                <a:solidFill>
                  <a:srgbClr val="0000FF"/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rgbClr val="0000FF"/>
                </a:solidFill>
                <a:latin typeface="Gabriola" pitchFamily="82" charset="0"/>
              </a:rPr>
            </a:br>
            <a:endParaRPr lang="ru-RU" sz="3200" b="1" dirty="0">
              <a:latin typeface="Gabriola" pitchFamily="82" charset="0"/>
            </a:endParaRPr>
          </a:p>
        </p:txBody>
      </p:sp>
      <p:pic>
        <p:nvPicPr>
          <p:cNvPr id="6" name="куда, ножки, вы идет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39321" y="6165304"/>
            <a:ext cx="330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58191" y="260649"/>
            <a:ext cx="4283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  <a:t>Биография</a:t>
            </a:r>
            <a:endParaRPr lang="ru-RU" sz="6000" dirty="0">
              <a:latin typeface="Gabriola" pitchFamily="82" charset="0"/>
            </a:endParaRPr>
          </a:p>
        </p:txBody>
      </p:sp>
      <p:pic>
        <p:nvPicPr>
          <p:cNvPr id="4" name="Picture 2" descr="http://gimn10.ucoz.ru/_si/2/85210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714" y="1916832"/>
            <a:ext cx="3314818" cy="42930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33087" y="1268761"/>
            <a:ext cx="39004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Е. М. </a:t>
            </a:r>
            <a:r>
              <a:rPr lang="ru-RU" sz="2400" b="1" dirty="0" err="1" smtClean="0">
                <a:solidFill>
                  <a:srgbClr val="C00000"/>
                </a:solidFill>
                <a:latin typeface="Gabriola" pitchFamily="82" charset="0"/>
              </a:rPr>
              <a:t>Поплянова</a:t>
            </a:r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 </a:t>
            </a:r>
            <a:r>
              <a:rPr lang="ru-RU" sz="2400" b="1" dirty="0" smtClean="0">
                <a:latin typeface="Gabriola" pitchFamily="82" charset="0"/>
              </a:rPr>
              <a:t>родилась </a:t>
            </a:r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11 июля 1961 г. в Челябинске</a:t>
            </a:r>
            <a:r>
              <a:rPr lang="ru-RU" sz="2400" b="1" dirty="0" smtClean="0">
                <a:latin typeface="Gabriola" pitchFamily="82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В 1980 г</a:t>
            </a:r>
            <a:r>
              <a:rPr lang="ru-RU" sz="2400" b="1" dirty="0" smtClean="0">
                <a:latin typeface="Gabriola" pitchFamily="82" charset="0"/>
              </a:rPr>
              <a:t>. окончила теоретическое отделение Челябинского музыкального училища им. П. И. Чайковского, где занималась композицией в классе Ю. Е. Гальперина. </a:t>
            </a:r>
          </a:p>
          <a:p>
            <a:pPr indent="457200"/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С 1981 по 1986 гг. </a:t>
            </a:r>
            <a:r>
              <a:rPr lang="ru-RU" sz="2400" b="1" dirty="0" smtClean="0">
                <a:latin typeface="Gabriola" pitchFamily="82" charset="0"/>
              </a:rPr>
              <a:t>училась в Ленинградской государственной консерватории имени Н. А. Римского-Корсакова .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</a:p>
          <a:p>
            <a:pPr indent="457200"/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С 1986 г. </a:t>
            </a:r>
            <a:r>
              <a:rPr lang="ru-RU" sz="2400" b="1" dirty="0" smtClean="0">
                <a:latin typeface="Gabriola" pitchFamily="82" charset="0"/>
              </a:rPr>
              <a:t>–  в Челябинске. </a:t>
            </a:r>
          </a:p>
          <a:p>
            <a:pPr indent="457200"/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Downloads\ФОТО ПОПЛЯНОВОЙ\ima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06" y="764704"/>
            <a:ext cx="4131352" cy="5157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9191" y="332656"/>
            <a:ext cx="28863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Песня –игра</a:t>
            </a:r>
            <a:b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«ЗАЙКА»</a:t>
            </a:r>
            <a:b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Исполнитель Елена </a:t>
            </a:r>
            <a:r>
              <a:rPr lang="ru-RU" sz="3200" b="1" i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 (фортепиано)</a:t>
            </a:r>
            <a:r>
              <a:rPr lang="ru-RU" sz="3200" b="1" dirty="0" smtClean="0">
                <a:solidFill>
                  <a:srgbClr val="0000FF"/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rgbClr val="0000FF"/>
                </a:solidFill>
                <a:latin typeface="Gabriola" pitchFamily="82" charset="0"/>
              </a:rPr>
            </a:br>
            <a:endParaRPr lang="ru-RU" sz="3200" b="1" dirty="0">
              <a:latin typeface="Gabriola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69191" y="2967335"/>
            <a:ext cx="2964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FF00FF"/>
                </a:solidFill>
                <a:latin typeface="Gabriola" pitchFamily="82" charset="0"/>
              </a:rPr>
              <a:t>ЗАДАНИЕ:</a:t>
            </a:r>
          </a:p>
          <a:p>
            <a:pPr algn="ctr"/>
            <a:r>
              <a:rPr lang="ru-RU" sz="2400" b="1" dirty="0" smtClean="0">
                <a:latin typeface="Gabriola" pitchFamily="82" charset="0"/>
              </a:rPr>
              <a:t>Слова песни показываем, движением, жестами, мимикой.</a:t>
            </a:r>
            <a:endParaRPr lang="ru-RU" sz="2400" b="1" dirty="0">
              <a:latin typeface="Gabriola" pitchFamily="82" charset="0"/>
            </a:endParaRPr>
          </a:p>
        </p:txBody>
      </p:sp>
      <p:pic>
        <p:nvPicPr>
          <p:cNvPr id="7" name="зай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683303" y="6093296"/>
            <a:ext cx="330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7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http://music-fantasy.ru/files/pictures/song-poplyanova-palochki-schitaloch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715" y="980728"/>
            <a:ext cx="3622932" cy="4536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045121" y="1484784"/>
            <a:ext cx="3588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«Утренняя песенка»</a:t>
            </a: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 Исполнитель Елена </a:t>
            </a:r>
            <a:r>
              <a:rPr lang="ru-RU" sz="3200" b="1" i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 (фортепиано)</a:t>
            </a:r>
            <a:endParaRPr lang="ru-RU" sz="3200" b="1" dirty="0" smtClean="0">
              <a:latin typeface="Gabriola" pitchFamily="82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Gabriola" pitchFamily="82" charset="0"/>
            </a:endParaRPr>
          </a:p>
          <a:p>
            <a:pPr algn="ctr"/>
            <a:endParaRPr lang="ru-RU" sz="3200" b="1" dirty="0">
              <a:latin typeface="Gabriola" pitchFamily="82" charset="0"/>
            </a:endParaRPr>
          </a:p>
        </p:txBody>
      </p:sp>
      <p:pic>
        <p:nvPicPr>
          <p:cNvPr id="7" name="утренняя песен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39321" y="6165304"/>
            <a:ext cx="330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967113" y="1412776"/>
            <a:ext cx="3666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Песня –игра</a:t>
            </a:r>
            <a:b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>«Строим дом»</a:t>
            </a:r>
            <a:b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Gabriola" pitchFamily="82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Исполнитель Елена </a:t>
            </a:r>
            <a:r>
              <a:rPr lang="ru-RU" sz="3200" b="1" i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3200" b="1" i="1" dirty="0" smtClean="0">
                <a:solidFill>
                  <a:srgbClr val="0000FF"/>
                </a:solidFill>
                <a:latin typeface="Gabriola" pitchFamily="82" charset="0"/>
              </a:rPr>
              <a:t> (фортепиано)</a:t>
            </a:r>
            <a:r>
              <a:rPr lang="ru-RU" sz="3200" b="1" dirty="0" smtClean="0">
                <a:solidFill>
                  <a:srgbClr val="0000FF"/>
                </a:solidFill>
                <a:latin typeface="Gabriola" pitchFamily="82" charset="0"/>
              </a:rPr>
              <a:t/>
            </a:r>
            <a:br>
              <a:rPr lang="ru-RU" sz="3200" b="1" dirty="0" smtClean="0">
                <a:solidFill>
                  <a:srgbClr val="0000FF"/>
                </a:solidFill>
                <a:latin typeface="Gabriola" pitchFamily="82" charset="0"/>
              </a:rPr>
            </a:br>
            <a:endParaRPr lang="ru-RU" sz="3200" b="1" dirty="0">
              <a:latin typeface="Gabriola" pitchFamily="82" charset="0"/>
            </a:endParaRPr>
          </a:p>
        </p:txBody>
      </p:sp>
      <p:pic>
        <p:nvPicPr>
          <p:cNvPr id="41986" name="Picture 2" descr="http://www.youplaymusic.ru/upload/resize_cache/iblock/ef3/250_350_1/ef38703b3d8bc687dc25c8a821b10e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0706" y="1196752"/>
            <a:ext cx="3631033" cy="4464496"/>
          </a:xfrm>
          <a:prstGeom prst="rect">
            <a:avLst/>
          </a:prstGeom>
          <a:noFill/>
        </p:spPr>
      </p:pic>
      <p:pic>
        <p:nvPicPr>
          <p:cNvPr id="6" name="строим дом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39321" y="6021288"/>
            <a:ext cx="330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94905" y="332657"/>
            <a:ext cx="33345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УТЯТЯ</a:t>
            </a:r>
          </a:p>
          <a:p>
            <a:r>
              <a:rPr lang="ru-RU" dirty="0" smtClean="0"/>
              <a:t>1.Весёлый Утёнок</a:t>
            </a:r>
            <a:br>
              <a:rPr lang="ru-RU" dirty="0" smtClean="0"/>
            </a:br>
            <a:r>
              <a:rPr lang="ru-RU" dirty="0" smtClean="0"/>
              <a:t>По лужам шагал,</a:t>
            </a:r>
            <a:br>
              <a:rPr lang="ru-RU" dirty="0" smtClean="0"/>
            </a:br>
            <a:r>
              <a:rPr lang="ru-RU" dirty="0" smtClean="0"/>
              <a:t>Весёлую песенку</a:t>
            </a:r>
            <a:br>
              <a:rPr lang="ru-RU" dirty="0" smtClean="0"/>
            </a:br>
            <a:r>
              <a:rPr lang="ru-RU" dirty="0" smtClean="0"/>
              <a:t>Так напевал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кря-кря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 </a:t>
            </a:r>
            <a:r>
              <a:rPr lang="ru-RU" dirty="0" err="1" smtClean="0"/>
              <a:t>Кря</a:t>
            </a:r>
            <a:r>
              <a:rPr lang="ru-RU" dirty="0" smtClean="0"/>
              <a:t> </a:t>
            </a:r>
            <a:r>
              <a:rPr lang="ru-RU" dirty="0" err="1" smtClean="0"/>
              <a:t>Кря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2.А Грустный Утёнок</a:t>
            </a:r>
            <a:br>
              <a:rPr lang="ru-RU" dirty="0" smtClean="0"/>
            </a:br>
            <a:r>
              <a:rPr lang="ru-RU" dirty="0" smtClean="0"/>
              <a:t>По лужам шагал</a:t>
            </a:r>
            <a:br>
              <a:rPr lang="ru-RU" dirty="0" smtClean="0"/>
            </a:br>
            <a:r>
              <a:rPr lang="ru-RU" dirty="0" smtClean="0"/>
              <a:t>И грустную песенку</a:t>
            </a:r>
            <a:br>
              <a:rPr lang="ru-RU" dirty="0" smtClean="0"/>
            </a:br>
            <a:r>
              <a:rPr lang="ru-RU" dirty="0" smtClean="0"/>
              <a:t>Так напевал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кря-кря,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03217" y="620688"/>
            <a:ext cx="27303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3.Весёлый Утёнок</a:t>
            </a:r>
            <a:br>
              <a:rPr lang="ru-RU" dirty="0" smtClean="0"/>
            </a:br>
            <a:r>
              <a:rPr lang="ru-RU" dirty="0" smtClean="0"/>
              <a:t>К нему подошёл</a:t>
            </a:r>
            <a:br>
              <a:rPr lang="ru-RU" dirty="0" smtClean="0"/>
            </a:br>
            <a:r>
              <a:rPr lang="ru-RU" dirty="0" smtClean="0"/>
              <a:t>Смотри, червячка я</a:t>
            </a:r>
            <a:br>
              <a:rPr lang="ru-RU" dirty="0" smtClean="0"/>
            </a:br>
            <a:r>
              <a:rPr lang="ru-RU" dirty="0" smtClean="0"/>
              <a:t>Какого нашёл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кря-кря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 </a:t>
            </a:r>
            <a:r>
              <a:rPr lang="ru-RU" dirty="0" err="1" smtClean="0"/>
              <a:t>Кря</a:t>
            </a:r>
            <a:r>
              <a:rPr lang="ru-RU" dirty="0" smtClean="0"/>
              <a:t> </a:t>
            </a:r>
            <a:r>
              <a:rPr lang="ru-RU" dirty="0" err="1" smtClean="0"/>
              <a:t>Кря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4.А грустный Утёнок</a:t>
            </a:r>
            <a:br>
              <a:rPr lang="ru-RU" dirty="0" smtClean="0"/>
            </a:br>
            <a:r>
              <a:rPr lang="ru-RU" dirty="0" smtClean="0"/>
              <a:t>Ответил ему</a:t>
            </a:r>
            <a:br>
              <a:rPr lang="ru-RU" dirty="0" smtClean="0"/>
            </a:br>
            <a:r>
              <a:rPr lang="ru-RU" dirty="0" smtClean="0"/>
              <a:t>А мне никогда</a:t>
            </a:r>
            <a:br>
              <a:rPr lang="ru-RU" dirty="0" smtClean="0"/>
            </a:br>
            <a:r>
              <a:rPr lang="ru-RU" dirty="0" smtClean="0"/>
              <a:t>Не найти самому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кря-кря,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60879" y="4509120"/>
            <a:ext cx="3568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5.Весёлый Утёнок</a:t>
            </a:r>
            <a:br>
              <a:rPr lang="ru-RU" dirty="0" smtClean="0"/>
            </a:br>
            <a:r>
              <a:rPr lang="ru-RU" dirty="0" smtClean="0"/>
              <a:t>Сказал ему Зря</a:t>
            </a:r>
            <a:br>
              <a:rPr lang="ru-RU" dirty="0" smtClean="0"/>
            </a:br>
            <a:r>
              <a:rPr lang="ru-RU" dirty="0" smtClean="0"/>
              <a:t>Не надо грустить,</a:t>
            </a:r>
            <a:br>
              <a:rPr lang="ru-RU" dirty="0" smtClean="0"/>
            </a:br>
            <a:r>
              <a:rPr lang="ru-RU" dirty="0" smtClean="0"/>
              <a:t>Если рядом друзья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кря-кря</a:t>
            </a:r>
            <a:br>
              <a:rPr lang="ru-RU" dirty="0" smtClean="0"/>
            </a:b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r>
              <a:rPr lang="ru-RU" dirty="0" smtClean="0"/>
              <a:t>, </a:t>
            </a:r>
            <a:r>
              <a:rPr lang="ru-RU" dirty="0" err="1" smtClean="0"/>
              <a:t>кря</a:t>
            </a:r>
            <a:endParaRPr lang="ru-RU" dirty="0"/>
          </a:p>
        </p:txBody>
      </p:sp>
      <p:pic>
        <p:nvPicPr>
          <p:cNvPr id="7" name="Утят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83303" y="5949280"/>
            <a:ext cx="330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5" name="Picture 2" descr="C:\Documents and Settings\User\Мои документы\Downloads\ФОТО ПОПЛЯНОВОЙ\загруженное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8" y="260649"/>
            <a:ext cx="1828861" cy="21936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Documents and Settings\User\Мои документы\Downloads\ФОТО ПОПЛЯНОВОЙ\загруженное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04" y="260648"/>
            <a:ext cx="1759349" cy="2148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User\Мои документы\Downloads\ФОТО ПОПЛЯНОВОЙ\images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13" y="260649"/>
            <a:ext cx="1794199" cy="21374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Documents and Settings\User\Мои документы\Downloads\ФОТО ПОПЛЯНОВОЙ\загруженное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321" y="260649"/>
            <a:ext cx="1801847" cy="21200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76500" y="2492896"/>
            <a:ext cx="71570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«Елена </a:t>
            </a:r>
            <a:r>
              <a:rPr lang="ru-RU" sz="2400" b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– замечательный цветок в букете талантливых композиторов Южного Урала. Она сделала огромные успехи, стала настоящим композитором, педагогом, музыкально-общественным деятелем. Она прекрасно понимает свое предназначение: служить своей музыкой людям, воспитывать детей – наших будущих слушателей, пытаясь вырвать их из окружающей нас звуковой порнографии… Ее музыка ярка, театральна, образна, ее сочинения высокопрофессиональны», </a:t>
            </a:r>
            <a:r>
              <a:rPr lang="ru-RU" sz="2400" dirty="0" smtClean="0">
                <a:latin typeface="Gabriola" pitchFamily="82" charset="0"/>
              </a:rPr>
              <a:t>– </a:t>
            </a:r>
            <a:r>
              <a:rPr lang="ru-RU" sz="2400" b="1" dirty="0" smtClean="0">
                <a:latin typeface="Gabriola" pitchFamily="82" charset="0"/>
              </a:rPr>
              <a:t>так сказал о ней известный композитор и педагог </a:t>
            </a:r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В. А. Успенский</a:t>
            </a:r>
            <a:r>
              <a:rPr lang="ru-RU" sz="2400" b="1" dirty="0" smtClean="0">
                <a:latin typeface="Gabriola" pitchFamily="82" charset="0"/>
              </a:rPr>
              <a:t>, и трудно с ним не согласиться.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http://orff-schulwerk.narod.ru/poplano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715" y="260648"/>
            <a:ext cx="2492731" cy="26642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76500" y="404665"/>
            <a:ext cx="71570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abriola" pitchFamily="82" charset="0"/>
              </a:rPr>
              <a:t>                                                 Самое главное, что есть сегодня в </a:t>
            </a:r>
          </a:p>
          <a:p>
            <a:r>
              <a:rPr lang="ru-RU" sz="2400" b="1" dirty="0" smtClean="0">
                <a:latin typeface="Gabriola" pitchFamily="82" charset="0"/>
              </a:rPr>
              <a:t>                                          творческой жизни Е. </a:t>
            </a:r>
            <a:r>
              <a:rPr lang="ru-RU" sz="2400" b="1" dirty="0" err="1" smtClean="0">
                <a:latin typeface="Gabriola" pitchFamily="82" charset="0"/>
              </a:rPr>
              <a:t>Попляновой</a:t>
            </a:r>
            <a:r>
              <a:rPr lang="ru-RU" sz="2400" b="1" dirty="0" smtClean="0">
                <a:latin typeface="Gabriola" pitchFamily="82" charset="0"/>
              </a:rPr>
              <a:t> – это ее </a:t>
            </a:r>
          </a:p>
          <a:p>
            <a:r>
              <a:rPr lang="ru-RU" sz="2400" b="1" dirty="0" smtClean="0">
                <a:latin typeface="Gabriola" pitchFamily="82" charset="0"/>
              </a:rPr>
              <a:t>                                          </a:t>
            </a:r>
            <a:r>
              <a:rPr lang="ru-RU" sz="2400" b="1" dirty="0" err="1" smtClean="0">
                <a:latin typeface="Gabriola" pitchFamily="82" charset="0"/>
              </a:rPr>
              <a:t>востребованность</a:t>
            </a:r>
            <a:r>
              <a:rPr lang="ru-RU" sz="2400" b="1" dirty="0" smtClean="0">
                <a:latin typeface="Gabriola" pitchFamily="82" charset="0"/>
              </a:rPr>
              <a:t>. Ее музыка звучит в </a:t>
            </a:r>
          </a:p>
          <a:p>
            <a:r>
              <a:rPr lang="ru-RU" sz="2400" b="1" dirty="0" smtClean="0">
                <a:latin typeface="Gabriola" pitchFamily="82" charset="0"/>
              </a:rPr>
              <a:t>                                          разных городах на фестивалях, авторских  </a:t>
            </a:r>
          </a:p>
          <a:p>
            <a:r>
              <a:rPr lang="ru-RU" sz="2400" b="1" dirty="0" smtClean="0">
                <a:latin typeface="Gabriola" pitchFamily="82" charset="0"/>
              </a:rPr>
              <a:t>                                          концертах, конкурсах; ее книги,                                  </a:t>
            </a:r>
          </a:p>
          <a:p>
            <a:r>
              <a:rPr lang="ru-RU" sz="2400" b="1" dirty="0" smtClean="0">
                <a:latin typeface="Gabriola" pitchFamily="82" charset="0"/>
              </a:rPr>
              <a:t>                                          музыкальные произведения издаются в </a:t>
            </a:r>
          </a:p>
          <a:p>
            <a:r>
              <a:rPr lang="ru-RU" sz="2400" b="1" dirty="0" smtClean="0">
                <a:latin typeface="Gabriola" pitchFamily="82" charset="0"/>
              </a:rPr>
              <a:t>                                          России и за рубежом. </a:t>
            </a: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Каждая творческая поездка обогащает композитора новыми встречами, музыкальными и жизненными впечатлениями; позволяет сопоставить развитие музыкальной культуры на Южном Урале и в других городах и странах</a:t>
            </a:r>
            <a:r>
              <a:rPr lang="ru-RU" sz="2400" dirty="0" smtClean="0">
                <a:latin typeface="Gabriola" pitchFamily="82" charset="0"/>
              </a:rPr>
              <a:t>. 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456723" y="332658"/>
            <a:ext cx="71767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abriola" pitchFamily="82" charset="0"/>
              </a:rPr>
              <a:t>СЕМЕЙНЫЙ АЛЬБОМ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11" name="Picture 2" descr="http://classic-online.ru/uploads/43800/43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799" y="1621471"/>
            <a:ext cx="2851262" cy="3696671"/>
          </a:xfrm>
          <a:prstGeom prst="rect">
            <a:avLst/>
          </a:prstGeom>
          <a:noFill/>
        </p:spPr>
      </p:pic>
      <p:pic>
        <p:nvPicPr>
          <p:cNvPr id="12" name="Picture 2" descr="http://old.chelreglib.ru:6005/el_izdan/kalend2001/pic/Poplia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3130" y="1628800"/>
            <a:ext cx="3322638" cy="4324351"/>
          </a:xfrm>
          <a:prstGeom prst="rect">
            <a:avLst/>
          </a:prstGeom>
          <a:noFill/>
        </p:spPr>
      </p:pic>
      <p:pic>
        <p:nvPicPr>
          <p:cNvPr id="15" name="девочки и мальчики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121352" y="6237312"/>
            <a:ext cx="3302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4" name="Picture 6" descr="http://mv74.ru/files/2013/10/kompoz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698" y="260648"/>
            <a:ext cx="3276364" cy="4725144"/>
          </a:xfrm>
          <a:prstGeom prst="rect">
            <a:avLst/>
          </a:prstGeom>
          <a:noFill/>
        </p:spPr>
      </p:pic>
      <p:pic>
        <p:nvPicPr>
          <p:cNvPr id="5" name="Picture 2" descr="http://new.ozersk-kultura.ru/wp-content/uploads/2015/11/1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061" y="1556792"/>
            <a:ext cx="4172913" cy="50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76500" y="332657"/>
            <a:ext cx="7001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Творческий семейный дуэт Елены </a:t>
            </a:r>
            <a:r>
              <a:rPr lang="ru-RU" sz="2400" b="1" dirty="0" err="1" smtClean="0">
                <a:solidFill>
                  <a:srgbClr val="FF0000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Попляновой</a:t>
            </a:r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и Виктора Козлова</a:t>
            </a:r>
            <a:endParaRPr lang="ru-RU" sz="2400" b="1" dirty="0" smtClean="0">
              <a:solidFill>
                <a:srgbClr val="FF0000"/>
              </a:solidFill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4" name="Picture 6" descr="http://mediazavod.ru.images.1c-bitrix-cdn.ru/upload/iblock/e88/e8899808c9d6c5a45afd8a5de1b42cac.jpg?144160454475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651" y="1340768"/>
            <a:ext cx="7235869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51204" name="Picture 4" descr="http://dostup1.ru/netcat_files/Image/2015/10/23/poplyan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0705" y="260648"/>
            <a:ext cx="3903952" cy="3456384"/>
          </a:xfrm>
          <a:prstGeom prst="rect">
            <a:avLst/>
          </a:prstGeom>
          <a:noFill/>
        </p:spPr>
      </p:pic>
      <p:pic>
        <p:nvPicPr>
          <p:cNvPr id="7" name="Picture 8" descr="http://www.culture-chel.ru/Storage/Image/PublicationItem/Image/big/11505/%D0%BC%D0%B0%D0%B3%D0%BD%D0%B8%D1%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1139" y="2060848"/>
            <a:ext cx="3445908" cy="4507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76500" y="476672"/>
            <a:ext cx="70010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latin typeface="Gabriola" pitchFamily="82" charset="0"/>
              </a:rPr>
              <a:t>Много лет работает в гимназии № 10, где успешно занимается композицией и развитием творческих способностей детей. Имеет множество поощрений за личный вклад в воспитание юных дарований. </a:t>
            </a:r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В 2008 г. </a:t>
            </a:r>
            <a:r>
              <a:rPr lang="ru-RU" sz="2400" b="1" dirty="0" smtClean="0">
                <a:latin typeface="Gabriola" pitchFamily="82" charset="0"/>
              </a:rPr>
              <a:t>ей присвоено почетное звание </a:t>
            </a:r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«Заслуженный работник культуры Российской Федерации».</a:t>
            </a:r>
            <a:endParaRPr lang="ru-RU" sz="2400" b="1" dirty="0">
              <a:latin typeface="Gabriola" pitchFamily="82" charset="0"/>
            </a:endParaRPr>
          </a:p>
        </p:txBody>
      </p:sp>
      <p:pic>
        <p:nvPicPr>
          <p:cNvPr id="4" name="Picture 2" descr="http://chelyabinsk.rfn.ru/p/m_79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809" y="3356992"/>
            <a:ext cx="5382598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4" descr="http://mv74.ru/files/2013/06/souzk4-700x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4862" y="260648"/>
            <a:ext cx="4570034" cy="2808312"/>
          </a:xfrm>
          <a:prstGeom prst="rect">
            <a:avLst/>
          </a:prstGeom>
          <a:noFill/>
        </p:spPr>
      </p:pic>
      <p:pic>
        <p:nvPicPr>
          <p:cNvPr id="4" name="Picture 6" descr="http://cs629527.vk.me/v629527534/2d749/FtCbRuty9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5078" y="3068960"/>
            <a:ext cx="4007007" cy="3554760"/>
          </a:xfrm>
          <a:prstGeom prst="rect">
            <a:avLst/>
          </a:prstGeom>
          <a:noFill/>
        </p:spPr>
      </p:pic>
      <p:pic>
        <p:nvPicPr>
          <p:cNvPr id="5" name="Picture 4" descr="http://chelyabinsk.rfn.ru/p/m_81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0706" y="3645024"/>
            <a:ext cx="3198355" cy="2214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https://image.jimcdn.com/app/cms/image/transf/dimension=299x1024:format=jpg/path/sca69a16c0e5c894e/image/i5a16084bb7ad4e59/version/1424886818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705" y="260648"/>
            <a:ext cx="4914546" cy="3312368"/>
          </a:xfrm>
          <a:prstGeom prst="rect">
            <a:avLst/>
          </a:prstGeom>
          <a:noFill/>
        </p:spPr>
      </p:pic>
      <p:pic>
        <p:nvPicPr>
          <p:cNvPr id="68610" name="Picture 2" descr="http://www.kapitoshka-74.ru/sites/default/files/imagecache/big_photo_2/img_746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2914" y="3356992"/>
            <a:ext cx="5458619" cy="325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http://mv74.ru/files/2013/06/souzk1-700x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714" y="260649"/>
            <a:ext cx="7223125" cy="44386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6810" y="4941169"/>
            <a:ext cx="5538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Елена </a:t>
            </a:r>
            <a:r>
              <a:rPr lang="ru-RU" sz="2400" b="1" dirty="0" err="1" smtClean="0">
                <a:latin typeface="Gabriola" pitchFamily="82" charset="0"/>
                <a:cs typeface="Times New Roman" pitchFamily="18" charset="0"/>
              </a:rPr>
              <a:t>Поплянова</a:t>
            </a: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 в офисе Союза композиторов, Челябинск</a:t>
            </a:r>
            <a:endParaRPr lang="ru-RU" sz="2400" b="1" dirty="0">
              <a:latin typeface="Gabriola" pitchFamily="8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6" descr="Малая Герце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706" y="188640"/>
            <a:ext cx="4807050" cy="29523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37243" y="260649"/>
            <a:ext cx="24962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Малая </a:t>
            </a:r>
            <a:r>
              <a:rPr lang="ru-RU" sz="2000" b="1" dirty="0" err="1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Герценка</a:t>
            </a:r>
            <a:r>
              <a:rPr lang="ru-RU" sz="2000" b="1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 (библиотека в г. Екатеринбург. Считается, что здесь обитают духи прошлого и призраки ночами играют на рояле)</a:t>
            </a:r>
            <a:endParaRPr lang="ru-RU" sz="2000" b="1" dirty="0" smtClean="0">
              <a:latin typeface="Gabriola" pitchFamily="82" charset="0"/>
              <a:cs typeface="Arial" pitchFamily="34" charset="0"/>
            </a:endParaRPr>
          </a:p>
        </p:txBody>
      </p:sp>
      <p:pic>
        <p:nvPicPr>
          <p:cNvPr id="5" name="Picture 2" descr="http://mv74.ru/files/2012/10/krpremiya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6983" y="3284985"/>
            <a:ext cx="4874991" cy="319451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76500" y="3789040"/>
            <a:ext cx="2320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Рояль Малой </a:t>
            </a:r>
            <a:r>
              <a:rPr lang="ru-RU" sz="2400" b="1" dirty="0" err="1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Герценки</a:t>
            </a:r>
            <a:r>
              <a:rPr lang="ru-RU" sz="2400" b="1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 и Елена </a:t>
            </a:r>
            <a:r>
              <a:rPr lang="ru-RU" sz="2400" b="1" dirty="0" err="1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Поплянова</a:t>
            </a:r>
            <a:r>
              <a:rPr lang="ru-RU" sz="2400" b="1" dirty="0" smtClean="0">
                <a:latin typeface="Gabriola" pitchFamily="82" charset="0"/>
                <a:ea typeface="Calibri" pitchFamily="34" charset="0"/>
                <a:cs typeface="Times New Roman" pitchFamily="18" charset="0"/>
              </a:rPr>
              <a:t> за ним</a:t>
            </a:r>
            <a:endParaRPr lang="ru-RU" sz="2400" b="1" dirty="0" smtClean="0">
              <a:latin typeface="Gabriola" pitchFamily="8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7" name="Picture 2" descr="http://www.culture-chel.ru/Storage/Image/PublicationItemImage/Image/big/187/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714" y="260649"/>
            <a:ext cx="7223125" cy="446449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76500" y="4797152"/>
            <a:ext cx="7157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24 октября  2012 г. в Магнитогорской консерватории в рамках III международного фестиваля-конкурса «Космическая симфония» состоялась творческая встреча с Заслуженным работником культуры, членом союза композиторов России Еленой Михайловной </a:t>
            </a:r>
            <a:r>
              <a:rPr lang="ru-RU" sz="2400" b="1" dirty="0" err="1" smtClean="0">
                <a:latin typeface="Gabriola" pitchFamily="82" charset="0"/>
                <a:cs typeface="Times New Roman" pitchFamily="18" charset="0"/>
              </a:rPr>
              <a:t>Попляновой</a:t>
            </a:r>
            <a:r>
              <a:rPr lang="ru-RU" sz="2400" b="1" dirty="0" smtClean="0">
                <a:latin typeface="Gabriola" pitchFamily="82" charset="0"/>
                <a:cs typeface="Times New Roman" pitchFamily="18" charset="0"/>
              </a:rPr>
              <a:t>.</a:t>
            </a:r>
            <a:endParaRPr lang="ru-RU" sz="2400" b="1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Downloads\ФОТО ПОПЛЯНОВОЙ\загруженное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707" y="2492896"/>
            <a:ext cx="3156350" cy="4116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76500" y="1"/>
            <a:ext cx="707901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Gabriola" pitchFamily="82" charset="0"/>
              </a:rPr>
              <a:t>Творческая деятельность</a:t>
            </a:r>
          </a:p>
          <a:p>
            <a:pPr indent="457200" algn="just"/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Елена </a:t>
            </a:r>
            <a:r>
              <a:rPr lang="ru-RU" sz="2400" b="1" dirty="0" err="1" smtClean="0">
                <a:solidFill>
                  <a:srgbClr val="0000FF"/>
                </a:solidFill>
                <a:latin typeface="Gabriola" pitchFamily="82" charset="0"/>
              </a:rPr>
              <a:t>Поплянова</a:t>
            </a:r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 </a:t>
            </a:r>
            <a:r>
              <a:rPr lang="ru-RU" sz="2400" b="1" dirty="0" smtClean="0">
                <a:latin typeface="Gabriola" pitchFamily="82" charset="0"/>
              </a:rPr>
              <a:t>– один из самых солнечных композиторов Южного Урала. Имя Елены Михайловны известно профессионалам и любителям музыки не только в России.       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Композитор, педагог,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заслуженный работник культуры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РФ, лауреат Всероссийского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конкурса композиторов, 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дипломат Всероссийского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конкурса «Хрустальная роза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Виктора Розова» в номинации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«просветительская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деятельность»,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обладатель медали имени В.Розова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 «За вклад в Отечественную                                      </a:t>
            </a:r>
          </a:p>
          <a:p>
            <a:pPr indent="457200" algn="just"/>
            <a:r>
              <a:rPr lang="ru-RU" sz="2400" b="1" dirty="0" smtClean="0">
                <a:latin typeface="Gabriola" pitchFamily="82" charset="0"/>
              </a:rPr>
              <a:t>                                                культуру».</a:t>
            </a:r>
            <a:endParaRPr lang="ru-RU" sz="2400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76500" y="260649"/>
            <a:ext cx="71570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latin typeface="Gabriola" pitchFamily="82" charset="0"/>
              </a:rPr>
              <a:t>Перу Е. </a:t>
            </a:r>
            <a:r>
              <a:rPr lang="ru-RU" sz="2400" b="1" dirty="0" err="1" smtClean="0">
                <a:latin typeface="Gabriola" pitchFamily="82" charset="0"/>
              </a:rPr>
              <a:t>Попляновой</a:t>
            </a:r>
            <a:r>
              <a:rPr lang="ru-RU" sz="2400" b="1" dirty="0" smtClean="0">
                <a:latin typeface="Gabriola" pitchFamily="82" charset="0"/>
              </a:rPr>
              <a:t> принадлежат </a:t>
            </a:r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музыкально-сценические сочинения: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 «Шагал один Чудак» (1976, 2001) - опера-сказка для детей на ст. Л. Кузьмина;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«Смерть чиновника» (1984) - одноактная опера по мотивам рассказов А.П. Чехова;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</a:t>
            </a:r>
            <a:r>
              <a:rPr lang="ru-RU" sz="2400" b="1" dirty="0" err="1" smtClean="0">
                <a:latin typeface="Gabriola" pitchFamily="82" charset="0"/>
              </a:rPr>
              <a:t>Дюймовочка</a:t>
            </a:r>
            <a:r>
              <a:rPr lang="ru-RU" sz="2400" b="1" dirty="0" smtClean="0">
                <a:latin typeface="Gabriola" pitchFamily="82" charset="0"/>
              </a:rPr>
              <a:t>» (1993) - муз. сказка для струнного квартета и чтеца;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              оркестровые произведения: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Симфония (1986, 1995),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Концерт для гитары и камерного орк. (1994),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«Адажио для Антонио </a:t>
            </a:r>
            <a:r>
              <a:rPr lang="ru-RU" sz="2400" b="1" dirty="0" err="1" smtClean="0">
                <a:latin typeface="Gabriola" pitchFamily="82" charset="0"/>
              </a:rPr>
              <a:t>Вивальди</a:t>
            </a:r>
            <a:r>
              <a:rPr lang="ru-RU" sz="2400" b="1" dirty="0" smtClean="0">
                <a:latin typeface="Gabriola" pitchFamily="82" charset="0"/>
              </a:rPr>
              <a:t>» для 2-х флейт и камерного оркестра(1995),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«Карусель» (1995, 1998) -  музыкальная шутка для флейты, свистка и камерного оркестра; </a:t>
            </a:r>
            <a:endParaRPr lang="ru-RU" sz="2400" b="1" dirty="0">
              <a:latin typeface="Gabriola" pitchFamily="82" charset="0"/>
            </a:endParaRPr>
          </a:p>
        </p:txBody>
      </p:sp>
      <p:pic>
        <p:nvPicPr>
          <p:cNvPr id="5" name="Picture 2" descr="http://www.cheltv.ru/archive/news/2009/06-Jun/29/b_97815.jpg"/>
          <p:cNvPicPr>
            <a:picLocks noChangeAspect="1" noChangeArrowheads="1"/>
          </p:cNvPicPr>
          <p:nvPr/>
        </p:nvPicPr>
        <p:blipFill>
          <a:blip r:embed="rId3" cstate="print"/>
          <a:srcRect r="-3949" b="20852"/>
          <a:stretch>
            <a:fillRect/>
          </a:stretch>
        </p:blipFill>
        <p:spPr bwMode="auto">
          <a:xfrm>
            <a:off x="6969224" y="5229200"/>
            <a:ext cx="2778511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0"/>
                            </p:stCondLst>
                            <p:childTnLst>
                              <p:par>
                                <p:cTn id="2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60"/>
                            </p:stCondLst>
                            <p:childTnLst>
                              <p:par>
                                <p:cTn id="3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64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640"/>
                            </p:stCondLst>
                            <p:childTnLst>
                              <p:par>
                                <p:cTn id="4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480"/>
                            </p:stCondLst>
                            <p:childTnLst>
                              <p:par>
                                <p:cTn id="5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520"/>
                            </p:stCondLst>
                            <p:childTnLst>
                              <p:par>
                                <p:cTn id="6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76500" y="404665"/>
            <a:ext cx="70790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400" b="1" dirty="0" smtClean="0">
                <a:latin typeface="Gabriola" pitchFamily="82" charset="0"/>
              </a:rPr>
              <a:t>«Русский концерт» (2000)  - для фортепиано и камерного оркестра;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сонаты для гитары, фортепиано, флейты;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инструментальные миниатюры для разных составов и сольных инструментов;</a:t>
            </a:r>
          </a:p>
          <a:p>
            <a:r>
              <a:rPr lang="ru-RU" sz="2400" b="1" dirty="0" smtClean="0">
                <a:latin typeface="Gabriola" pitchFamily="82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романсы: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 на стихи А. С. Пушкина «Песня Мери»;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М. Цветаевой «Три песни </a:t>
            </a:r>
            <a:r>
              <a:rPr lang="ru-RU" sz="2400" b="1" dirty="0" err="1" smtClean="0">
                <a:latin typeface="Gabriola" pitchFamily="82" charset="0"/>
              </a:rPr>
              <a:t>Лауры</a:t>
            </a:r>
            <a:r>
              <a:rPr lang="ru-RU" sz="2400" b="1" dirty="0" smtClean="0">
                <a:latin typeface="Gabriola" pitchFamily="82" charset="0"/>
              </a:rPr>
              <a:t>»;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А. Ахматовой «Шесть стихотворений Анны Ахматовой»;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А. Середы «Души открытое окно» -  цикл песен;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Gabriola" pitchFamily="82" charset="0"/>
              </a:rPr>
              <a:t>произведения для хора.</a:t>
            </a:r>
            <a:endParaRPr lang="ru-RU" sz="2400" b="1" dirty="0">
              <a:latin typeface="Gabriola" pitchFamily="82" charset="0"/>
            </a:endParaRPr>
          </a:p>
        </p:txBody>
      </p:sp>
      <p:pic>
        <p:nvPicPr>
          <p:cNvPr id="56324" name="Picture 4" descr="http://www.musicbook.ru/img/ru/books/2115/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7069" y="4221089"/>
            <a:ext cx="2028225" cy="2496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4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00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440"/>
                            </p:stCondLst>
                            <p:childTnLst>
                              <p:par>
                                <p:cTn id="4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60"/>
                            </p:stCondLst>
                            <p:childTnLst>
                              <p:par>
                                <p:cTn id="4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400"/>
                            </p:stCondLst>
                            <p:childTnLst>
                              <p:par>
                                <p:cTn id="5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920"/>
                            </p:stCondLst>
                            <p:childTnLst>
                              <p:par>
                                <p:cTn id="5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60"/>
                            </p:stCondLst>
                            <p:childTnLst>
                              <p:par>
                                <p:cTn id="6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Downloads\ФОТО ПОПЛЯНОВОЙ\загруженное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165" y="260648"/>
            <a:ext cx="3182409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00705" y="260648"/>
            <a:ext cx="42124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Gabriola" pitchFamily="82" charset="0"/>
              </a:rPr>
              <a:t>Особое место в творчестве композитора занимает музыка для детей.</a:t>
            </a:r>
            <a:r>
              <a:rPr lang="ru-RU" sz="2400" dirty="0" smtClean="0"/>
              <a:t> </a:t>
            </a: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Обширен круг авторов, на стихи которых Е. </a:t>
            </a:r>
            <a:r>
              <a:rPr lang="ru-RU" sz="2400" b="1" dirty="0" err="1" smtClean="0">
                <a:latin typeface="Gabriola" pitchFamily="82" charset="0"/>
              </a:rPr>
              <a:t>Поплянова</a:t>
            </a:r>
            <a:r>
              <a:rPr lang="ru-RU" sz="2400" b="1" dirty="0" smtClean="0">
                <a:latin typeface="Gabriola" pitchFamily="82" charset="0"/>
              </a:rPr>
              <a:t> написала песни:       А. </a:t>
            </a:r>
            <a:r>
              <a:rPr lang="ru-RU" sz="2400" b="1" dirty="0" err="1" smtClean="0">
                <a:latin typeface="Gabriola" pitchFamily="82" charset="0"/>
              </a:rPr>
              <a:t>Барто</a:t>
            </a:r>
            <a:r>
              <a:rPr lang="ru-RU" sz="2400" b="1" dirty="0" smtClean="0">
                <a:latin typeface="Gabriola" pitchFamily="82" charset="0"/>
              </a:rPr>
              <a:t>,  Л. Кузьмин, Э. Успенский, Г. </a:t>
            </a:r>
            <a:r>
              <a:rPr lang="ru-RU" sz="2400" b="1" dirty="0" err="1" smtClean="0">
                <a:latin typeface="Gabriola" pitchFamily="82" charset="0"/>
              </a:rPr>
              <a:t>Владычина</a:t>
            </a:r>
            <a:r>
              <a:rPr lang="ru-RU" sz="2400" b="1" dirty="0" smtClean="0">
                <a:latin typeface="Gabriola" pitchFamily="82" charset="0"/>
              </a:rPr>
              <a:t>, Н. </a:t>
            </a:r>
            <a:r>
              <a:rPr lang="ru-RU" sz="2400" b="1" dirty="0" err="1" smtClean="0">
                <a:latin typeface="Gabriola" pitchFamily="82" charset="0"/>
              </a:rPr>
              <a:t>Пикулева</a:t>
            </a:r>
            <a:r>
              <a:rPr lang="ru-RU" sz="2400" b="1" dirty="0" smtClean="0">
                <a:latin typeface="Gabriola" pitchFamily="82" charset="0"/>
              </a:rPr>
              <a:t>, В. Татаринов, Ю. </a:t>
            </a:r>
            <a:r>
              <a:rPr lang="ru-RU" sz="2400" b="1" dirty="0" err="1" smtClean="0">
                <a:latin typeface="Gabriola" pitchFamily="82" charset="0"/>
              </a:rPr>
              <a:t>Мориц</a:t>
            </a:r>
            <a:r>
              <a:rPr lang="ru-RU" sz="2400" b="1" dirty="0" smtClean="0">
                <a:latin typeface="Gabriola" pitchFamily="82" charset="0"/>
              </a:rPr>
              <a:t>, Б. </a:t>
            </a:r>
            <a:r>
              <a:rPr lang="ru-RU" sz="2400" b="1" dirty="0" err="1" smtClean="0">
                <a:latin typeface="Gabriola" pitchFamily="82" charset="0"/>
              </a:rPr>
              <a:t>Заходер</a:t>
            </a:r>
            <a:r>
              <a:rPr lang="ru-RU" sz="2400" b="1" dirty="0" smtClean="0">
                <a:latin typeface="Gabriola" pitchFamily="82" charset="0"/>
              </a:rPr>
              <a:t>, А. Горская, М. </a:t>
            </a:r>
            <a:r>
              <a:rPr lang="ru-RU" sz="2400" b="1" dirty="0" err="1" smtClean="0">
                <a:latin typeface="Gabriola" pitchFamily="82" charset="0"/>
              </a:rPr>
              <a:t>Бородицкая</a:t>
            </a:r>
            <a:r>
              <a:rPr lang="ru-RU" sz="2400" b="1" dirty="0" smtClean="0">
                <a:latin typeface="Gabriola" pitchFamily="82" charset="0"/>
              </a:rPr>
              <a:t>, Н. Шилов и др.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76500" y="3933056"/>
            <a:ext cx="7079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latin typeface="Gabriola" pitchFamily="82" charset="0"/>
              </a:rPr>
              <a:t>Елена </a:t>
            </a:r>
            <a:r>
              <a:rPr lang="ru-RU" sz="2400" b="1" dirty="0" err="1" smtClean="0">
                <a:latin typeface="Gabriola" pitchFamily="82" charset="0"/>
              </a:rPr>
              <a:t>Поплянова</a:t>
            </a:r>
            <a:r>
              <a:rPr lang="ru-RU" sz="2400" b="1" dirty="0" smtClean="0">
                <a:latin typeface="Gabriola" pitchFamily="82" charset="0"/>
              </a:rPr>
              <a:t> является создателем авторской программы воспитания ребёнка </a:t>
            </a:r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«Подари мне музыку».</a:t>
            </a: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 Большим успехом у практических работников образовательных учреждений пользуются её книги по муз. педагогике, сборники муз. игр и песен для детей. Она - постоянный участник международных и всероссийских семинаров педагогов-музыкантов.  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76500" y="332657"/>
            <a:ext cx="7079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latin typeface="Gabriola" pitchFamily="82" charset="0"/>
              </a:rPr>
              <a:t> </a:t>
            </a:r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В 1995 г. </a:t>
            </a:r>
            <a:r>
              <a:rPr lang="ru-RU" sz="2400" b="1" dirty="0" smtClean="0">
                <a:latin typeface="Gabriola" pitchFamily="82" charset="0"/>
              </a:rPr>
              <a:t>Елена </a:t>
            </a:r>
            <a:r>
              <a:rPr lang="ru-RU" sz="2400" b="1" dirty="0" err="1" smtClean="0">
                <a:latin typeface="Gabriola" pitchFamily="82" charset="0"/>
              </a:rPr>
              <a:t>Поплянова</a:t>
            </a:r>
            <a:r>
              <a:rPr lang="ru-RU" sz="2400" b="1" dirty="0" smtClean="0">
                <a:latin typeface="Gabriola" pitchFamily="82" charset="0"/>
              </a:rPr>
              <a:t> открыла школу поэтической педагогики, занятия в которой предстают в виде чётко выстроенной системы, где возможности всех искусств направлены на развитие творческого потенциала ребёнка с первых дней его жизни. </a:t>
            </a:r>
          </a:p>
        </p:txBody>
      </p:sp>
      <p:pic>
        <p:nvPicPr>
          <p:cNvPr id="57346" name="Picture 2" descr="http://www.kapitoshka-74.ru/sites/default/files/imagecache/big_photo_2/p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783" y="2636912"/>
            <a:ext cx="6033127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utsadok.com.ua/clipart/fony/56f22bce1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24000" y="-152400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3" descr="C:\Documents and Settings\User\Мои документы\Downloads\ФОТО ПОПЛЯНОВОЙ\загруженное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22" y="2492896"/>
            <a:ext cx="3198355" cy="3906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76500" y="332657"/>
            <a:ext cx="70790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b="1" dirty="0" smtClean="0">
                <a:latin typeface="Gabriola" pitchFamily="82" charset="0"/>
              </a:rPr>
              <a:t>Семинары «Воспитание творчеством», «Игровое сольфеджио», «Развитие  творческих способностей детей» и другие с успехом проходят в разных городах России.</a:t>
            </a: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Музыкальные произведения и   книги композитора изданы в  Челябинске, Санкт-Петербурге, Москве, Германии, Италии.                                    </a:t>
            </a: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                                                       </a:t>
            </a:r>
          </a:p>
          <a:p>
            <a:pPr indent="457200"/>
            <a:r>
              <a:rPr lang="ru-RU" sz="2400" b="1" dirty="0" smtClean="0">
                <a:latin typeface="Gabriola" pitchFamily="82" charset="0"/>
              </a:rPr>
              <a:t>                                             </a:t>
            </a:r>
          </a:p>
          <a:p>
            <a:r>
              <a:rPr lang="ru-RU" sz="2400" b="1" dirty="0" smtClean="0">
                <a:latin typeface="Gabriola" pitchFamily="82" charset="0"/>
              </a:rPr>
              <a:t>                                                     </a:t>
            </a:r>
          </a:p>
          <a:p>
            <a:r>
              <a:rPr lang="ru-RU" sz="2400" b="1" dirty="0" smtClean="0">
                <a:latin typeface="Gabriola" pitchFamily="82" charset="0"/>
              </a:rPr>
              <a:t>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1124</Words>
  <Application>Microsoft Office PowerPoint</Application>
  <PresentationFormat>Лист A4 (210x297 мм)</PresentationFormat>
  <Paragraphs>119</Paragraphs>
  <Slides>34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Поплянова Елена Михайловна   Композитор, педагог</dc:title>
  <dc:creator>Ирина)</dc:creator>
  <cp:lastModifiedBy>Ирина</cp:lastModifiedBy>
  <cp:revision>84</cp:revision>
  <dcterms:modified xsi:type="dcterms:W3CDTF">2016-04-24T13:32:53Z</dcterms:modified>
</cp:coreProperties>
</file>