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7" r:id="rId3"/>
    <p:sldId id="263" r:id="rId4"/>
    <p:sldId id="265" r:id="rId5"/>
    <p:sldId id="278" r:id="rId6"/>
    <p:sldId id="257" r:id="rId7"/>
    <p:sldId id="258" r:id="rId8"/>
    <p:sldId id="259" r:id="rId9"/>
    <p:sldId id="279" r:id="rId10"/>
    <p:sldId id="280" r:id="rId11"/>
    <p:sldId id="282" r:id="rId12"/>
    <p:sldId id="284" r:id="rId13"/>
    <p:sldId id="286" r:id="rId14"/>
    <p:sldId id="287" r:id="rId15"/>
    <p:sldId id="312" r:id="rId16"/>
    <p:sldId id="309" r:id="rId17"/>
    <p:sldId id="288" r:id="rId18"/>
    <p:sldId id="289" r:id="rId19"/>
    <p:sldId id="291" r:id="rId20"/>
    <p:sldId id="310" r:id="rId21"/>
    <p:sldId id="293" r:id="rId22"/>
    <p:sldId id="294" r:id="rId23"/>
    <p:sldId id="297" r:id="rId24"/>
    <p:sldId id="298" r:id="rId25"/>
    <p:sldId id="316" r:id="rId26"/>
    <p:sldId id="301" r:id="rId27"/>
    <p:sldId id="299" r:id="rId28"/>
    <p:sldId id="300" r:id="rId29"/>
    <p:sldId id="31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13" r:id="rId38"/>
    <p:sldId id="26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4660"/>
  </p:normalViewPr>
  <p:slideViewPr>
    <p:cSldViewPr>
      <p:cViewPr varScale="1">
        <p:scale>
          <a:sx n="106" d="100"/>
          <a:sy n="106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AE7C5A-9D91-41DD-9E0D-733EF3A4EED1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60F794-52C5-4CB5-A3EB-2D7292DE2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44B348-4695-4B76-89B1-B81E44365D94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3BC7-0AF7-4C01-9D7C-9F38E70943C6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6D07-DDF5-40F2-8530-83B1A99CB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5F49-9D54-42D2-9A99-F2365C593AC2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7C72-EAC1-4B39-AB60-0B5A30108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0D84-4B55-4FFA-BC17-B24CBBB3BFBB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608A-2417-4DEC-BFBC-B293A3F7D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1A60-40A5-4480-8E46-1A1C93DEC009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C82E-D1AF-4842-9F88-DCE159EEA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AB8BC-E135-4FE5-86BE-0897241FB74D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7A38-23BF-4EA3-BA28-4A11706CE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DF3A-0F27-4051-937A-023807C0D381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3720-5B51-482A-8BD6-F9BD3DA73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36EB-4981-4A44-BFF8-130616959D1B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BDB4-C42D-4B05-9574-76DDD1085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2717-A2AB-4FD6-929E-5AB294AE49C9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9924-7CF6-49C9-BC5D-4E4CB69F6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7DAD-E5E7-4C1E-B524-D42496956F9C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7901-6F79-4D0A-9ACA-8ABDD3DD3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585E-75A8-47F7-9748-C7D26185444F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5E80-87ED-4F7D-B560-BB5603CC1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6789-43C3-462D-B12F-23ED9315B7D9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AF358-1BAA-41A9-8900-B95C2CEA5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8F398F-41EA-49EB-8B0F-219E2DDD1B56}" type="datetimeFigureOut">
              <a:rPr lang="ru-RU"/>
              <a:pPr>
                <a:defRPr/>
              </a:pPr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DED836-12B3-42DC-8B1B-EC3D27AF6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nikolaimoney.narod.ru/olderfiles/3/Proccenty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914400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285750"/>
            <a:ext cx="6500813" cy="20002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Проектная работа по теме: «Проценты в жизни человека»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838" y="3644900"/>
            <a:ext cx="5364162" cy="31067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Работу выполнил:</a:t>
            </a:r>
          </a:p>
          <a:p>
            <a:pPr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ученица 5 класса «А»</a:t>
            </a:r>
          </a:p>
          <a:p>
            <a:pPr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МБОУ «Средняя школа №5»</a:t>
            </a:r>
          </a:p>
          <a:p>
            <a:pPr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Болдырева А.Р.</a:t>
            </a:r>
          </a:p>
          <a:p>
            <a:pPr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Лукьянчикова Л.И.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41325" y="731838"/>
            <a:ext cx="8229600" cy="173672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3 Глава. Три основных типа задач на проценты из курса математики 5-го класса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§ 1 </a:t>
            </a:r>
            <a:r>
              <a:rPr lang="ru-RU" sz="3200" b="1" u="sng" smtClean="0">
                <a:latin typeface="Times New Roman" pitchFamily="18" charset="0"/>
                <a:cs typeface="Times New Roman" pitchFamily="18" charset="0"/>
              </a:rPr>
              <a:t>Нахождение процентов от числа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</a:t>
            </a: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285750" y="2143125"/>
            <a:ext cx="58578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Стол стоит 400руб. Во время акции магазин предоставляет на него скидку 40%. Сколько будет стоить стол во время акции?</a:t>
            </a:r>
          </a:p>
          <a:p>
            <a:r>
              <a:rPr lang="ru-RU" sz="2400" u="sng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1) 100%  - стоимость товара до акции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100 – 40 = 60% - стоимость товара во время акции.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2) 60% = 0,6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400 0,6 = 240 (руб.) – стоит стол во время акции.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240 рублей.</a:t>
            </a:r>
          </a:p>
          <a:p>
            <a:endParaRPr lang="ru-RU"/>
          </a:p>
        </p:txBody>
      </p:sp>
      <p:pic>
        <p:nvPicPr>
          <p:cNvPr id="23556" name="Рисунок 4" descr="11111111_hu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0" y="2451100"/>
            <a:ext cx="28765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§ 2 </a:t>
            </a:r>
            <a:r>
              <a:rPr lang="ru-RU" sz="3400" b="1" u="sng" smtClean="0">
                <a:latin typeface="Times New Roman" pitchFamily="18" charset="0"/>
                <a:cs typeface="Times New Roman" pitchFamily="18" charset="0"/>
              </a:rPr>
              <a:t>Нахождение числа по его процентам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5186363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Цену энциклопедии увеличили на 20%, и она стала стоить 420 руб. Сколько стоила энциклопедия до подорожания?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1)100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- первоначальная цена энциклопедии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100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+ 20 = 120% - цена энциклопедии после подорожания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120% = 1,2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420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1,2 = 4200 : 12 = 350 (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руб.)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цена энциклопедии после подорожания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Ответ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руб.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24579" name="Рисунок 3" descr="untitl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417638"/>
            <a:ext cx="331311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§ 3 </a:t>
            </a:r>
            <a:r>
              <a:rPr lang="ru-RU" sz="3400" b="1" u="sng" smtClean="0">
                <a:latin typeface="Times New Roman" pitchFamily="18" charset="0"/>
                <a:cs typeface="Times New Roman" pitchFamily="18" charset="0"/>
              </a:rPr>
              <a:t>Процентное отношение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13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</a:t>
            </a:r>
          </a:p>
        </p:txBody>
      </p:sp>
      <p:sp>
        <p:nvSpPr>
          <p:cNvPr id="3137" name="Прямоугольник 3"/>
          <p:cNvSpPr>
            <a:spLocks noChangeArrowheads="1"/>
          </p:cNvSpPr>
          <p:nvPr/>
        </p:nvSpPr>
        <p:spPr bwMode="auto">
          <a:xfrm>
            <a:off x="428625" y="1214438"/>
            <a:ext cx="8429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Задача 3. 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 В 200 г латуни содержится  40 г меди. Каково процентное содержание меди в латуни?</a:t>
            </a:r>
          </a:p>
          <a:p>
            <a:r>
              <a:rPr lang="ru-RU" sz="2600" u="sng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6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 = 0,2 100 = 20 (г) – меди в 200 г латуни</a:t>
            </a:r>
          </a:p>
          <a:p>
            <a:r>
              <a:rPr lang="ru-RU" sz="2600">
                <a:latin typeface="Times New Roman" pitchFamily="18" charset="0"/>
                <a:cs typeface="Times New Roman" pitchFamily="18" charset="0"/>
              </a:rPr>
              <a:t>Ответ: 20 г</a:t>
            </a:r>
          </a:p>
        </p:txBody>
      </p:sp>
      <p:graphicFrame>
        <p:nvGraphicFramePr>
          <p:cNvPr id="3133" name="Object 6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33" name="Уравнение" r:id="rId3" imgW="114151" imgH="215619" progId="Equation.3">
              <p:embed/>
            </p:oleObj>
          </a:graphicData>
        </a:graphic>
      </p:graphicFrame>
      <p:sp>
        <p:nvSpPr>
          <p:cNvPr id="31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34" name="Object 62"/>
          <p:cNvGraphicFramePr>
            <a:graphicFrameLocks noChangeAspect="1"/>
          </p:cNvGraphicFramePr>
          <p:nvPr/>
        </p:nvGraphicFramePr>
        <p:xfrm>
          <a:off x="1968500" y="2870200"/>
          <a:ext cx="114300" cy="215900"/>
        </p:xfrm>
        <a:graphic>
          <a:graphicData uri="http://schemas.openxmlformats.org/presentationml/2006/ole">
            <p:oleObj spid="_x0000_s3134" name="Формула" r:id="rId4" imgW="114151" imgH="215619" progId="Equation.3">
              <p:embed/>
            </p:oleObj>
          </a:graphicData>
        </a:graphic>
      </p:graphicFrame>
      <p:pic>
        <p:nvPicPr>
          <p:cNvPr id="3139" name="Рисунок 8" descr="00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2363" y="3105150"/>
            <a:ext cx="45021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4 Глава. Проценты в жизни человека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0" y="1628775"/>
            <a:ext cx="4284663" cy="48291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Область применения процентов расширилась по сравнению с первоначальным употреблением их в ростовщичестве. Проценты  встречаются в хозяйственных и финансовых расчетах, статистике, науке и технике.</a:t>
            </a:r>
          </a:p>
          <a:p>
            <a:pPr eaLnBrk="1" hangingPunct="1"/>
            <a:endParaRPr lang="ru-RU" smtClean="0"/>
          </a:p>
        </p:txBody>
      </p:sp>
      <p:pic>
        <p:nvPicPr>
          <p:cNvPr id="27651" name="Picture 2" descr="https://im3-tub-ru.yandex.net/i?id=53863a3aa0fa4e94f6a81728acc21f9a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3725" y="2476500"/>
            <a:ext cx="445928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3863" y="1428750"/>
            <a:ext cx="33274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§ 1 Метеорология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846138"/>
            <a:ext cx="5249863" cy="593725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Слово «влажность» мы ежедневно слышим или встречаем, когда слушаем или читаем информацию о погоде. Именно благодаря влажности, мы испытываем ощущения душной комнаты или парилки, в некоторые из летних дней.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Относительная влажность воздуха, о чем мы слышим в сводках Гидрометцентра, измеряется в процентах.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Влажность воздуха – это величина, которая показывает процентное содержание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воды в воздухе.      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4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2150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Ощущение влажности воздуха человеком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(субъективное)</a:t>
            </a:r>
          </a:p>
          <a:p>
            <a:pPr algn="ctr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4000500"/>
            <a:ext cx="2714625" cy="150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СУХОСТЬ </a:t>
            </a:r>
          </a:p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40% и менее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25" y="2143125"/>
            <a:ext cx="2571750" cy="150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НОРМА</a:t>
            </a:r>
          </a:p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60%-70%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50" y="4000500"/>
            <a:ext cx="2571750" cy="150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СЫРОСТЬ</a:t>
            </a:r>
          </a:p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80% и более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88" y="357188"/>
            <a:ext cx="8501062" cy="4071937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влажности воздуха</a:t>
            </a:r>
          </a:p>
          <a:p>
            <a:pPr indent="457200" algn="just" eaLnBrk="1" hangingPunct="1"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не увлажнять воздух искусственным путем, то недостаток влаги будет компенсироваться испарением нашей кожи и слизистых оболочек, а также из растений, мебели и т.д.</a:t>
            </a:r>
          </a:p>
          <a:p>
            <a:pPr indent="457200" algn="just" eaLnBrk="1" hangingPunct="1"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Нормальные условия по санитарным требованиям к учебным помещениям:</a:t>
            </a:r>
          </a:p>
          <a:p>
            <a:pPr indent="457200" algn="just" eaLnBrk="1" hangingPunct="1"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температура  18 – 21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7200" algn="just" eaLnBrk="1" hangingPunct="1"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влажность воздуха 40 – 60%.</a:t>
            </a:r>
          </a:p>
          <a:p>
            <a:pPr eaLnBrk="1" hangingPunct="1">
              <a:defRPr/>
            </a:pPr>
            <a:endParaRPr lang="ru-RU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school34.k-ur.ru/images/image/kabinet12/golu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4429125"/>
            <a:ext cx="378618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250825" y="115888"/>
            <a:ext cx="8535988" cy="3527425"/>
          </a:xfrm>
        </p:spPr>
        <p:txBody>
          <a:bodyPr/>
          <a:lstStyle/>
          <a:p>
            <a:pPr marL="0" indent="4572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Очень важно правильно установить степень влажности многих материалов и продуктов, потому что многие тела могут быть пригодны для использования (например, цемент, зерно) исключительно при определённой влажности. В определенных границах влажности возможна жизнедеятельность растительных и животных организмов. Вес предмета часто зависит от влажности. Килограммы зерна с влажностью 10% и 15% будут иметь разное количество сухих зерен.</a:t>
            </a:r>
          </a:p>
          <a:p>
            <a:pPr marL="0" indent="457200" eaLnBrk="1" hangingPunct="1"/>
            <a:endParaRPr lang="ru-RU" smtClean="0"/>
          </a:p>
        </p:txBody>
      </p:sp>
      <p:pic>
        <p:nvPicPr>
          <p:cNvPr id="32770" name="Picture 2" descr="https://im3-tub-ru.yandex.net/i?id=550d2c3efdf8e5e795718157636137a4&amp;n=33&amp;h=215&amp;w=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643313"/>
            <a:ext cx="4572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28688"/>
          </a:xfrm>
        </p:spPr>
        <p:txBody>
          <a:bodyPr/>
          <a:lstStyle/>
          <a:p>
            <a:pPr eaLnBrk="1" hangingPunct="1"/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§ 2 Проценты в рекламе</a:t>
            </a:r>
            <a:endParaRPr lang="ru-RU" sz="3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500063" y="1071563"/>
            <a:ext cx="5429250" cy="63579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Обычно всякие там математические и прочие наборные знаки живут весьма скучной жизнью. Используются себе в специально отведенных местах, особо сильно не высовываются и не подвергаются всяческим дизайнерским преобразованиям. Но есть у этого правила исключения. Самая интересная судьба наблюдается у знака процента — %. В последнее время он стал почти таким же символом наживы, как знак доллара — $, который уже давно является коротким, но ясным визуальным воплощением всех возможных жилых и не только благ. 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3379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071563"/>
            <a:ext cx="31623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http://image2.yell.ru/responses/2/8/2/r_667897_esue1tuftksgfdk2uz7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4149725"/>
            <a:ext cx="31194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857250"/>
          </a:xfrm>
        </p:spPr>
        <p:txBody>
          <a:bodyPr/>
          <a:lstStyle/>
          <a:p>
            <a:pPr eaLnBrk="1" hangingPunct="1"/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642938" y="714375"/>
            <a:ext cx="7673975" cy="5857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. Введение</a:t>
            </a:r>
          </a:p>
          <a:p>
            <a:pPr eaLnBrk="1" hangingPunct="1">
              <a:buFont typeface="Arial" charset="0"/>
              <a:buNone/>
            </a:pP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. Основное содержание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1 Глава  Определение процента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2 Глава  История возникновения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3 Глава  Три основных типа задач на проценты из курса математики 5 го   класса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§ 1 Нахождение % от числа;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§ 2 Нахождение числа по его %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§ 3 Процентное отношение одного числа к другому 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4 Глава Проценты в жизни человека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§ 1 Метеорология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§ 2 Проценты в рекламе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§ 3 Проценты в характеристике товаров повседневного спроса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§ 4 Проценты в статистике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§ 5 Нужны ли проценты в работе учителя?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§ 6 Использование процентов в технике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§ 7 Нужны ли знания о процентах медицинским работникам?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§ 8 Нужны ли знания процентов в работе  бухгалтера?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§ 9 «Хитрые» проценты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§ 10 Банковский процент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§ 11 Скидки</a:t>
            </a:r>
          </a:p>
          <a:p>
            <a:pPr eaLnBrk="1" hangingPunct="1">
              <a:buFont typeface="Arial" charset="0"/>
              <a:buNone/>
            </a:pP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. Заключение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. Библиография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/>
          </a:p>
          <a:p>
            <a:pPr eaLnBrk="1" hangingPunct="1">
              <a:buFont typeface="Arial" charset="0"/>
              <a:buNone/>
            </a:pPr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2738438"/>
          </a:xfrm>
        </p:spPr>
        <p:txBody>
          <a:bodyPr/>
          <a:lstStyle/>
          <a:p>
            <a:pPr marL="0" indent="3429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Судя по всему, знак % является ключевым сигналом для людей, желающий обрести доход путем преумножения имеющегося состояния либо экономии на тратах. Что и используют рекламодатели. </a:t>
            </a:r>
          </a:p>
          <a:p>
            <a:pPr marL="0" indent="3429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Проценты начинают обладать своими особыми свойствами, с ними можно проводить разные манипуляции. Что только не увидишь в волшебном мире рекламы.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34818" name="Picture 2" descr="http://s4.hostingkartinok.com/uploads/images/2012/10/9f8fda55bb46e04f2625313b21d5f3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181350"/>
            <a:ext cx="8856662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/>
          <a:lstStyle/>
          <a:p>
            <a:pPr eaLnBrk="1" hangingPunct="1"/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§ 3 Проценты в характеристике товаров повседневного спроса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50" y="2000250"/>
          <a:ext cx="8858250" cy="4691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3960"/>
                <a:gridCol w="3864320"/>
              </a:tblGrid>
              <a:tr h="123873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Сгущённое молоко: 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380 гр., 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составе 9 % жира , 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0,9 % молочного 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жира, 525 углеводов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Лекарство</a:t>
                      </a:r>
                    </a:p>
                    <a:p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«Корвалол»: </a:t>
                      </a:r>
                    </a:p>
                    <a:p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составе спирт </a:t>
                      </a:r>
                    </a:p>
                    <a:p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этиловый – 95 %</a:t>
                      </a:r>
                      <a:endParaRPr lang="ru-RU" sz="2400" dirty="0"/>
                    </a:p>
                  </a:txBody>
                  <a:tcPr/>
                </a:tc>
              </a:tr>
              <a:tr h="240460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Майонез «Провансаль»: 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250 гр., 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составе 67% жира </a:t>
                      </a: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Носки: 70% хлопок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+30% эластик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53" name="Прямоугольник 7"/>
          <p:cNvSpPr>
            <a:spLocks noChangeArrowheads="1"/>
          </p:cNvSpPr>
          <p:nvPr/>
        </p:nvSpPr>
        <p:spPr bwMode="auto">
          <a:xfrm>
            <a:off x="3929063" y="1357313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>
                <a:latin typeface="Times New Roman" pitchFamily="18" charset="0"/>
                <a:cs typeface="Times New Roman" pitchFamily="18" charset="0"/>
              </a:rPr>
              <a:t>Этикетки:</a:t>
            </a:r>
            <a:endParaRPr lang="ru-RU" sz="2800"/>
          </a:p>
        </p:txBody>
      </p:sp>
      <p:pic>
        <p:nvPicPr>
          <p:cNvPr id="35854" name="Picture 4" descr="http://www.service77.ru/upload/iblock/941/9416baf0b4798394f2b86f428e45d2e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4500563"/>
            <a:ext cx="14287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6" descr="https://im3-tub-ru.yandex.net/i?id=9ee54608a30f2ad015f470e33a417418&amp;n=33&amp;h=215&amp;w=1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357438"/>
            <a:ext cx="16113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8" descr="http://derazhnja.prolifeme.net/imagi/filosofskie-povesti-volter-5376-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143125"/>
            <a:ext cx="1143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10" descr="http://showrooms.ru/wa-data/public/shop/products/63/59/1835963/images/15161630/15161630.700x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4738" y="4714875"/>
            <a:ext cx="17192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§ 4 Использование процентов в статистике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8572500" cy="2085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Статистика — отрасль знаний, в которой излагаются общие вопросы сбора, измерения и анализа массовых статистических (количественных или качественных) данных; изучение количественной стороны массовых общественных явлений в числовой форме.</a:t>
            </a:r>
          </a:p>
        </p:txBody>
      </p:sp>
      <p:pic>
        <p:nvPicPr>
          <p:cNvPr id="3686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051175"/>
            <a:ext cx="4500562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§ 5 Нужны ли проценты в работе учителя?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341438"/>
            <a:ext cx="8572500" cy="523081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нашем 5А классе 27 человек. Итоговую контрольную работу по математике писали  24 человека. На «5» - 4 человека, на «4» - 15 человек, на «3» - 4 человека, на «2» - 1 человек. Найти % успеваемости; % качества знаний; СОУ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% успеваемости = количество учеников, написавших без «2» : на общее количество учеников 100%</a:t>
            </a: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успеваемости =  96%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% качества знаний = количество учеников, написавших на «4» и «5» : на общее количество учеников и умножить на 100%</a:t>
            </a: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качества знаний =  79%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571500"/>
            <a:ext cx="8229600" cy="5715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СОУ =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 «5»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1                       4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= 4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 «4»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0, 64                 15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 64 = 9,6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 «3»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0, 36                 4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 36 = 1,44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 «2»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0, 14                 1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0,14 = 0, 14</a:t>
            </a: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СОУ =  63%</a:t>
            </a:r>
          </a:p>
          <a:p>
            <a:pPr marL="0" indent="45720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хорошие показатели. Для сравнения в 5В классе: %  успеваемости -78%; %  качества знаний – 35%: СОУ – 47%.</a:t>
            </a:r>
          </a:p>
          <a:p>
            <a:pPr marL="0" indent="4572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для составления отчетов педагогам нужны знания о процентах.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Сравнительная диаграмма результатов контрольной работы по математике </a:t>
            </a:r>
            <a:br>
              <a:rPr lang="ru-RU" sz="3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в 5-х классах</a:t>
            </a:r>
          </a:p>
        </p:txBody>
      </p:sp>
      <p:graphicFrame>
        <p:nvGraphicFramePr>
          <p:cNvPr id="37890" name="Объект 7"/>
          <p:cNvGraphicFramePr>
            <a:graphicFrameLocks noGrp="1"/>
          </p:cNvGraphicFramePr>
          <p:nvPr>
            <p:ph idx="1"/>
          </p:nvPr>
        </p:nvGraphicFramePr>
        <p:xfrm>
          <a:off x="406400" y="1793875"/>
          <a:ext cx="8331200" cy="5114925"/>
        </p:xfrm>
        <a:graphic>
          <a:graphicData uri="http://schemas.openxmlformats.org/presentationml/2006/ole">
            <p:oleObj spid="_x0000_s37890" r:id="rId3" imgW="8327858" imgH="5114987" progId="Excel.Chart.8">
              <p:embed/>
            </p:oleObj>
          </a:graphicData>
        </a:graphic>
      </p:graphicFrame>
      <p:graphicFrame>
        <p:nvGraphicFramePr>
          <p:cNvPr id="37891" name="Диаграмма 10"/>
          <p:cNvGraphicFramePr>
            <a:graphicFrameLocks/>
          </p:cNvGraphicFramePr>
          <p:nvPr/>
        </p:nvGraphicFramePr>
        <p:xfrm>
          <a:off x="1065213" y="1865313"/>
          <a:ext cx="7302500" cy="4567237"/>
        </p:xfrm>
        <a:graphic>
          <a:graphicData uri="http://schemas.openxmlformats.org/presentationml/2006/ole">
            <p:oleObj spid="_x0000_s37891" r:id="rId4" imgW="7303641" imgH="45663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§ 7 Нужны ли знания о процентах медицинским работникам?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15113" cy="4525963"/>
          </a:xfrm>
        </p:spPr>
        <p:txBody>
          <a:bodyPr/>
          <a:lstStyle/>
          <a:p>
            <a:pPr marL="0" indent="4572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обработки инструментов (зеркал, ложки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Фолькмана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шприцов и др.) берут: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- 5% раствор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самаровки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йод – 5 % спиртовой раствор для наружного применения;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раствор аммиака – 10%.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 медицинские работники готовят отчёты по своей работе.</a:t>
            </a:r>
          </a:p>
          <a:p>
            <a:pPr marL="0" indent="4572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знания о процентах очень нужны  медицинским работникам.</a:t>
            </a:r>
          </a:p>
          <a:p>
            <a:pPr marL="0" indent="4572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1987" name="Рисунок 3" descr="joda-spirtovoj-rastvor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000250"/>
            <a:ext cx="17653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 § 6 Использование процентов в технике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4500563" cy="5429250"/>
          </a:xfrm>
        </p:spPr>
        <p:txBody>
          <a:bodyPr/>
          <a:lstStyle/>
          <a:p>
            <a:pPr marL="0" indent="342900" eaLnBrk="1" hangingPunct="1">
              <a:spcBef>
                <a:spcPct val="0"/>
              </a:spcBef>
              <a:buFont typeface="Arial" charset="0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Принято считать, что чем большую часть потребляемой энергии механизм затрачивает для того, чтобы преодолевать полезные  сопротивления, тем более совершенным он является. Степень совершенства </a:t>
            </a:r>
            <a:r>
              <a:rPr lang="ru-RU" sz="2600" i="1" smtClean="0">
                <a:latin typeface="Times New Roman" pitchFamily="18" charset="0"/>
                <a:cs typeface="Times New Roman" pitchFamily="18" charset="0"/>
              </a:rPr>
              <a:t>механизма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математически выражается КПД – коэффициентом полезного действия. </a:t>
            </a:r>
          </a:p>
        </p:txBody>
      </p:sp>
      <p:pic>
        <p:nvPicPr>
          <p:cNvPr id="440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2675" y="1643063"/>
            <a:ext cx="42513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8" name="Picture 2" descr="im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401050" cy="292893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сформировать понимание необходимости знаний процентных вычислений для решения большого круга задач, возникающих в повседневной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3-tub-ru.yandex.net/i?id=0e52bf007e5ae3bfa8d0d714178f2fad&amp;n=33&amp;h=190&amp;w=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13"/>
            <a:ext cx="3214688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://kredist.ru/wp-content/uploads/2014/07/%D1%80%D0%B5%D1%84%D0%B8%D0%BD%D0%B0%D0%BD%D1%81%D0%B8%D1%80%D0%BE%D0%B2%D0%B0%D0%BD%D0%B8%D0%B5-%D1%81-%D0%BF%D0%BB%D0%BE%D1%85%D0%BE%D0%B9-%D0%BA%D1%80%D0%B5%D0%B4%D0%B8%D1%82%D0%BD%D0%BE%D0%B9-%D0%B8%D1%81%D1%82%D0%BE%D1%80%D0%B8%D0%B5%D0%B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4214813"/>
            <a:ext cx="36433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§ 8 Нужны ли знания процентов в работе бухгалтера?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107950" y="1071563"/>
            <a:ext cx="8729663" cy="3436937"/>
          </a:xfrm>
        </p:spPr>
        <p:txBody>
          <a:bodyPr/>
          <a:lstStyle/>
          <a:p>
            <a:pPr marL="0" indent="457200" eaLnBrk="1" hangingPunct="1">
              <a:spcBef>
                <a:spcPct val="0"/>
              </a:spcBef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Я узнала, что отчисления от заработной платы работников в:</a:t>
            </a:r>
          </a:p>
          <a:p>
            <a:pPr marL="0" indent="457200" eaLnBrk="1" hangingPunct="1">
              <a:spcBef>
                <a:spcPct val="0"/>
              </a:spcBef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в ПФР- 22,0 %;</a:t>
            </a:r>
          </a:p>
          <a:p>
            <a:pPr marL="0" indent="457200" eaLnBrk="1" hangingPunct="1">
              <a:spcBef>
                <a:spcPct val="0"/>
              </a:spcBef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ФСС – 2,9%;</a:t>
            </a:r>
          </a:p>
          <a:p>
            <a:pPr marL="0" indent="457200" eaLnBrk="1" hangingPunct="1">
              <a:spcBef>
                <a:spcPct val="0"/>
              </a:spcBef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ФФМС – 5,1%.</a:t>
            </a:r>
          </a:p>
          <a:p>
            <a:pPr marL="0" indent="457200" eaLnBrk="1" hangingPunct="1">
              <a:spcBef>
                <a:spcPct val="0"/>
              </a:spcBef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Вывод: большая часть работы бухгалтера включает математические расчеты,   связанные применением  процентов.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710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3288" y="4757738"/>
            <a:ext cx="4430712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§ 9 «Хитрые» проценты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785813"/>
            <a:ext cx="8501062" cy="5715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Бизнесмен Бубликов получил в 2012 году прибыль в размере 5000 рублей. Каждый следующий год его прибыль увеличивалась на 300% по сравнению с предыдущим годом. Сколько рублей заработал Бубликов за 2015год?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1: можно ли первоначальную прибыль умножить на 900%?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= 45000 руб.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ли ?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2: изменение на 100%, 200%, 300% и т.д. соответствует изменению во сколько раз?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100% - в 2 раза; на 200% - в 3 раза; на 300% - в 4 раза; на 400% - в 5 раз и т.д.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=20000 (руб.) – прибыль в 2013г.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20000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 = 80000 ( руб.) – прибыль в 2014г.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80000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= 32000 (руб.) – прибыль в 2015г.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32000 руб.</a:t>
            </a:r>
          </a:p>
          <a:p>
            <a:pPr eaLnBrk="1" hangingPunct="1">
              <a:defRPr/>
            </a:pPr>
            <a:endParaRPr lang="ru-RU" sz="2000" dirty="0"/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8572500" cy="3429000"/>
          </a:xfrm>
        </p:spPr>
        <p:txBody>
          <a:bodyPr/>
          <a:lstStyle/>
          <a:p>
            <a:pPr marL="0" indent="3429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банках используют 2 вида процентов при расчетах.</a:t>
            </a:r>
          </a:p>
          <a:p>
            <a:pPr marL="0" indent="3429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проценты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это проценты, начисляемые на фактическую сумму за фактический период ее нахождения на депозите.</a:t>
            </a:r>
          </a:p>
          <a:p>
            <a:pPr marL="0" indent="3429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проценты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начисление процентов на проценты, расчет процентов на два или большее число периодов, проводимый таким образом, что процент начисляется не только на исходную сумму, но и на процент, начисленный в предыдущем периоде.</a:t>
            </a:r>
          </a:p>
          <a:p>
            <a:pPr eaLnBrk="1" hangingPunct="1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1357313" y="285750"/>
            <a:ext cx="5646737" cy="615950"/>
          </a:xfrm>
        </p:spPr>
        <p:txBody>
          <a:bodyPr wrap="none">
            <a:spAutoFit/>
          </a:bodyPr>
          <a:lstStyle/>
          <a:p>
            <a:pPr indent="450850" eaLnBrk="1" hangingPunct="1"/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§ 10 Банковский процент</a:t>
            </a:r>
            <a:endParaRPr lang="ru-RU" sz="3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2" descr="http://tobolsk.vsemetri.com/preview/crop/800x600/filespost201509/55f7c4cdaf2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4089400"/>
            <a:ext cx="369093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572500" cy="6143625"/>
          </a:xfrm>
        </p:spPr>
        <p:txBody>
          <a:bodyPr/>
          <a:lstStyle/>
          <a:p>
            <a:pPr marL="0" indent="3429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Мы хотим положить в Сбербанк 10 тыс. рублей, чтобы на них «росли» проценты. Для удобства вычислений будем считать, что банк предлагает 12% годовых, если кладем на 3 месяца, 13% годовых, если на 6 месяцев и 15% годовых, если вклад на год. На какой депозит выгоднее всего положить?</a:t>
            </a:r>
          </a:p>
          <a:p>
            <a:pPr marL="0" indent="3429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marL="0" indent="3429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Если будем класть на 3 месяца, потом еще эту же сумму на 3 месяца и так до конца года. В первый раз прибыль составит 3% от 12% годовых, т.е. Увеличится в 1,03 раза, т.е. на 112,5%. Очень выгодно.</a:t>
            </a:r>
          </a:p>
          <a:p>
            <a:pPr marL="0" indent="3429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Если положим на полгода из расчета 13% годовых, то через полгода доход увеличиться на 6,5%.</a:t>
            </a:r>
          </a:p>
          <a:p>
            <a:pPr marL="0" indent="3429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Если мы откроем вклад на 1год, то наша прибыль составит  1500 рублей.</a:t>
            </a:r>
          </a:p>
          <a:p>
            <a:pPr marL="0" indent="3429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 результате исследования я пришла к выводу, что если открывать вклад на 3 месяца с последующим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пролонгированием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тот же срок в течение года, то мы получим прибыль больше, чем сразу за 12 месяцев.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428625" y="-285750"/>
            <a:ext cx="8229600" cy="1154113"/>
          </a:xfrm>
        </p:spPr>
        <p:txBody>
          <a:bodyPr/>
          <a:lstStyle/>
          <a:p>
            <a:pPr indent="457200" eaLnBrk="1" hangingPunct="1"/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§ 11 Скидки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 § 11 Скидки</a:t>
            </a:r>
            <a:r>
              <a:rPr lang="ru-RU" smtClean="0"/>
              <a:t/>
            </a:r>
            <a:br>
              <a:rPr lang="ru-RU" smtClean="0"/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Обратите внимание! Продавец, предоставляя скидку, преследует две цели: получить дополнительную прибыль или избавиться от немодного, не интересного покупателям товара. Постоянно действующие скидки с течением времени теряют свою актуальность, на них перестают обращать внимание.</a:t>
            </a:r>
            <a:endParaRPr lang="ru-RU" sz="2800" smtClean="0"/>
          </a:p>
        </p:txBody>
      </p:sp>
      <p:pic>
        <p:nvPicPr>
          <p:cNvPr id="51202" name="Picture 2" descr="http://incomemaking.ru/image/aHR0cDovL3plbnZlc3Rvci5ydS93cC1jb250ZW50L3VwbG9hZHMvMjAxMi8wNS93aXRob3V0LWxldmVyYWdlLnBuZw=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4000500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572500" cy="5000625"/>
          </a:xfrm>
        </p:spPr>
        <p:txBody>
          <a:bodyPr/>
          <a:lstStyle/>
          <a:p>
            <a:pPr marL="0" indent="10795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2300" u="sng" smtClean="0">
                <a:latin typeface="Times New Roman" pitchFamily="18" charset="0"/>
                <a:cs typeface="Times New Roman" pitchFamily="18" charset="0"/>
              </a:rPr>
              <a:t>Временные скидки.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 Предоставляются в определенный временной интервал (утро, ночь), в сезон (лето, зима) или в предпраздничные дни.</a:t>
            </a:r>
          </a:p>
          <a:p>
            <a:pPr marL="0" indent="10795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2300" u="sng" smtClean="0">
                <a:latin typeface="Times New Roman" pitchFamily="18" charset="0"/>
                <a:cs typeface="Times New Roman" pitchFamily="18" charset="0"/>
              </a:rPr>
              <a:t>Сегментные скидки.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 Предоставляются определенному кругу лиц или социальной группе (студенты, домохозяйки, пенсионеры).</a:t>
            </a:r>
          </a:p>
          <a:p>
            <a:pPr marL="0" indent="10795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2300" u="sng" smtClean="0">
                <a:latin typeface="Times New Roman" pitchFamily="18" charset="0"/>
                <a:cs typeface="Times New Roman" pitchFamily="18" charset="0"/>
              </a:rPr>
              <a:t>Скрытые, или непоследовательные, скидки.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 Тип скидки, о которой покупатель узнает, только стоя у кассы и собираясь расплачиваться или получая «в подарок» ужасного вида чайник со свистком. Так и хочется спросить: зачем? Есть эта скидка или нет, уже не важно.</a:t>
            </a:r>
          </a:p>
          <a:p>
            <a:pPr marL="0" indent="10795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2300" u="sng" smtClean="0">
                <a:latin typeface="Times New Roman" pitchFamily="18" charset="0"/>
                <a:cs typeface="Times New Roman" pitchFamily="18" charset="0"/>
              </a:rPr>
              <a:t>Спасающие от дополнительных затрат.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 Продажа залежалого, немодного товара или распродажа в связи с окончанием сезона и избавление от затрат на хранение и транспортировку товара.</a:t>
            </a:r>
          </a:p>
          <a:p>
            <a:pPr marL="0" indent="107950" eaLnBrk="1" hangingPunct="1"/>
            <a:endParaRPr lang="ru-RU" sz="2000" smtClean="0"/>
          </a:p>
        </p:txBody>
      </p:sp>
      <p:pic>
        <p:nvPicPr>
          <p:cNvPr id="52226" name="Picture 2" descr="https://im2-tub-ru.yandex.net/i?id=914b43d492142cdb11dd0247cf3d6c35&amp;n=33&amp;h=215&amp;w=3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4913313"/>
            <a:ext cx="350043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. Заключение</a:t>
            </a:r>
            <a:endParaRPr lang="ru-RU" sz="3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572500" cy="5929312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своих исследований я пришла к выводу, что пока понятию «процент» нет альтернативы. 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категории людей обязаны владеть этим понятием, исходя из требований профессии.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Показала широту применения процентных вычислений в реальной жизни.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Среднестатистическому человеку нужно владеть понятием «процент», чтобы уметь правильно считывать и воспринимать различную информацию, и выстраивать свои действия, исходя из этого.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поучила умения:</a:t>
            </a:r>
          </a:p>
          <a:p>
            <a:pPr marL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самостоятельно планировать свою деятельность;</a:t>
            </a:r>
          </a:p>
          <a:p>
            <a:pPr marL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осуществлять контроль своей деятельности;</a:t>
            </a:r>
          </a:p>
          <a:p>
            <a:pPr marL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организовывать сотрудничество с педагогом; </a:t>
            </a:r>
          </a:p>
          <a:p>
            <a:pPr marL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использовать свою речь для выражения своих мыслей;</a:t>
            </a:r>
          </a:p>
          <a:p>
            <a:pPr marL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получила много новой и полезной информации.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.Библиография</a:t>
            </a:r>
            <a:endParaRPr lang="ru-RU" sz="3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Зубарева И.И, Мордкович А.Г.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Математика 5 - М.: Просвещение, 2013г.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познаю мир: Детская энциклопедия: математика. Под общей редакцией О. Г. Хинн – М. ООО «Фирма издательства АСТ» 1999г.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Энциклопедия для детей. Т.11 Математика; Аванта +, 1999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«Из истории математики» В. А. Александров М. Просвещение» 2005г ОГЭ. Математика. Под редакцией И.В. Ященко. 2015г.</a:t>
            </a:r>
          </a:p>
          <a:p>
            <a:pPr marL="0" indent="0" eaLnBrk="1" hangingPunct="1">
              <a:tabLst>
                <a:tab pos="457200" algn="l"/>
              </a:tabLst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tabLst>
                <a:tab pos="457200" algn="l"/>
              </a:tabLst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6" name="Object 2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76" name="Уравнение" r:id="rId3" imgW="114151" imgH="215619" progId="Equation.3">
              <p:embed/>
            </p:oleObj>
          </a:graphicData>
        </a:graphic>
      </p:graphicFrame>
      <p:pic>
        <p:nvPicPr>
          <p:cNvPr id="2077" name="Picture 7" descr="http://dok.opredelim.com/pars_docs/refs/28/27420/img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07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Задачи:</a:t>
            </a:r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/>
            </a:r>
            <a:b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</a:b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   1.</a:t>
            </a:r>
            <a:r>
              <a:rPr lang="ru-RU" smtClean="0"/>
              <a:t> Дать определение «процента»;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   2. Выяснить, где и когда зародилось понятие         «процент»;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  3.Сформировать умения производить процентные вычисления, необходимые для применения в практической деятельности;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  4. Классифицировать задачи на проценты по методам их решения;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   5. Показать широту применения процентных расчетов в реальной жизни.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 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055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наблюдение;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сравнение;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анализ;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обобщение полученного материала;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проектный;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дискуссионный.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1 Глава. Определение процента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28625" y="714375"/>
            <a:ext cx="8229600" cy="35004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Проценты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одно из математических понятий, которые часто встречаются в повседневной жизни. Так, мы часто читаем или слышим, что например, в выборах приняли участие 52,5% избирателей, промышленное производство сократилось на 11,3%, уровень инфляции 8% в год, банк начисляет 12% годовых, молоко содержит 3,2% жира и т.д Проценты выражают части целых чисел в одних и тех же сотых долях. Дробь 0,01 называется процентом и обозначается 1%.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smtClean="0"/>
          </a:p>
        </p:txBody>
      </p:sp>
      <p:pic>
        <p:nvPicPr>
          <p:cNvPr id="19459" name="Picture 4" descr="http://uslide.ru/images/14/20219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4329113"/>
            <a:ext cx="38576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7900987" cy="1060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2 Глава. История возникновения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285750" y="714375"/>
            <a:ext cx="5006975" cy="5857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/>
              <a:t>  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Но, где и когда возникла эта новая единица, кто первый придумал значок процентов? На этот вопрос нет точного ответа. Уже в клинописных табличках вавилонян содержатся задачи на расчет процентов. До нас дошли составленные вавилонянами таблицы процентов, которые позволяли быстро определять сумму процентных денег. Известно, что проценты были уже известны индийцам еще в V в. Это закономерно, так как в Индии с давних пор счет велся в десятичной системе счисления. </a:t>
            </a:r>
          </a:p>
          <a:p>
            <a:pPr eaLnBrk="1" hangingPunct="1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75" y="2001838"/>
            <a:ext cx="3636963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</a:t>
            </a:r>
          </a:p>
        </p:txBody>
      </p:sp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357188" y="357188"/>
            <a:ext cx="8072437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Денежные расчеты с процентами были особенно распространены в Древнем Риме. Римляне называли процентами деньги, которые платил должник заимодавцу за каждую сотню. От римлян проценты перешли к другим народам.</a:t>
            </a:r>
          </a:p>
          <a:p>
            <a:pPr indent="457200"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Затем долгое время под процентами понимались исключительно прибыль или убыток на каждые 100 руб. Они применялись только в торговых и денежных сделках. А слово процент произошло с латинского языка от слова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 centum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означает «за сотню».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214813"/>
            <a:ext cx="345598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357188" y="785813"/>
            <a:ext cx="4857750" cy="4525962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Впервые опубликовал таблицы для расчета процентов в 1584 г. Симон Стевин – инженер из города Брюгге (Нидерланды).  В 1685 году в Париже была издана книга «Руководство по коммерческой арифметике» Матье де ла Порта. В одном месте речь шла о процентах, которые тогда обозначали «cto» (сокращённо от cento). По одной из версий наборщик принял это «cto» за дробь и напечатал «%». Так из-за опечатки этот знак вошёл в обиход.</a:t>
            </a:r>
          </a:p>
        </p:txBody>
      </p:sp>
      <p:pic>
        <p:nvPicPr>
          <p:cNvPr id="22530" name="Рисунок 3" descr="265 Stev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765175"/>
            <a:ext cx="30241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1886</Words>
  <Application>Microsoft Office PowerPoint</Application>
  <PresentationFormat>Экран (4:3)</PresentationFormat>
  <Paragraphs>203</Paragraphs>
  <Slides>38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Times New Roman</vt:lpstr>
      <vt:lpstr>Тема Office</vt:lpstr>
      <vt:lpstr>Уравнение</vt:lpstr>
      <vt:lpstr>Формула</vt:lpstr>
      <vt:lpstr>Диаграмма Microsoft Excel</vt:lpstr>
      <vt:lpstr>Проектная работа по теме: «Проценты в жизни человека»</vt:lpstr>
      <vt:lpstr>Содержание</vt:lpstr>
      <vt:lpstr>Слайд 3</vt:lpstr>
      <vt:lpstr>Слайд 4</vt:lpstr>
      <vt:lpstr>Методы исследования:</vt:lpstr>
      <vt:lpstr>1 Глава. Определение процента </vt:lpstr>
      <vt:lpstr>2 Глава. История возникновения </vt:lpstr>
      <vt:lpstr>Слайд 8</vt:lpstr>
      <vt:lpstr>Слайд 9</vt:lpstr>
      <vt:lpstr>3 Глава. Три основных типа задач на проценты из курса математики 5-го класса § 1 Нахождение процентов от числа  </vt:lpstr>
      <vt:lpstr>§ 2 Нахождение числа по его процентам </vt:lpstr>
      <vt:lpstr>§ 3 Процентное отношение </vt:lpstr>
      <vt:lpstr>4 Глава. Проценты в жизни человека</vt:lpstr>
      <vt:lpstr>§ 1 Метеорология </vt:lpstr>
      <vt:lpstr>Слайд 15</vt:lpstr>
      <vt:lpstr>Слайд 16</vt:lpstr>
      <vt:lpstr>Слайд 17</vt:lpstr>
      <vt:lpstr>Слайд 18</vt:lpstr>
      <vt:lpstr>§ 2 Проценты в рекламе</vt:lpstr>
      <vt:lpstr>Слайд 20</vt:lpstr>
      <vt:lpstr>§ 3 Проценты в характеристике товаров повседневного спроса </vt:lpstr>
      <vt:lpstr>§ 4 Использование процентов в статистике </vt:lpstr>
      <vt:lpstr>§ 5 Нужны ли проценты в работе учителя? </vt:lpstr>
      <vt:lpstr>Слайд 24</vt:lpstr>
      <vt:lpstr>Сравнительная диаграмма результатов контрольной работы по математике  в 5-х классах</vt:lpstr>
      <vt:lpstr>§ 7 Нужны ли знания о процентах медицинским работникам? </vt:lpstr>
      <vt:lpstr> § 6 Использование процентов в технике </vt:lpstr>
      <vt:lpstr>Слайд 28</vt:lpstr>
      <vt:lpstr>Слайд 29</vt:lpstr>
      <vt:lpstr>§ 8 Нужны ли знания процентов в работе бухгалтера? </vt:lpstr>
      <vt:lpstr>§ 9 «Хитрые» проценты </vt:lpstr>
      <vt:lpstr>§ 10 Банковский процент</vt:lpstr>
      <vt:lpstr>Слайд 33</vt:lpstr>
      <vt:lpstr>§ 11 Скидки       § 11 Скидки Обратите внимание! Продавец, предоставляя скидку, преследует две цели: получить дополнительную прибыль или избавиться от немодного, не интересного покупателям товара. Постоянно действующие скидки с течением времени теряют свою актуальность, на них перестают обращать внимание.</vt:lpstr>
      <vt:lpstr>Слайд 35</vt:lpstr>
      <vt:lpstr>III. Заключение</vt:lpstr>
      <vt:lpstr>IV.Библиография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Процентные расчёты  на каждый день</dc:title>
  <dc:creator>Анастаия</dc:creator>
  <cp:lastModifiedBy>дом</cp:lastModifiedBy>
  <cp:revision>96</cp:revision>
  <dcterms:created xsi:type="dcterms:W3CDTF">2016-01-13T16:42:42Z</dcterms:created>
  <dcterms:modified xsi:type="dcterms:W3CDTF">2016-04-24T15:10:28Z</dcterms:modified>
</cp:coreProperties>
</file>