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40"/>
  </p:notesMasterIdLst>
  <p:sldIdLst>
    <p:sldId id="298" r:id="rId2"/>
    <p:sldId id="256" r:id="rId3"/>
    <p:sldId id="275" r:id="rId4"/>
    <p:sldId id="267" r:id="rId5"/>
    <p:sldId id="266" r:id="rId6"/>
    <p:sldId id="276" r:id="rId7"/>
    <p:sldId id="277" r:id="rId8"/>
    <p:sldId id="278" r:id="rId9"/>
    <p:sldId id="268" r:id="rId10"/>
    <p:sldId id="284" r:id="rId11"/>
    <p:sldId id="285" r:id="rId12"/>
    <p:sldId id="286" r:id="rId13"/>
    <p:sldId id="287" r:id="rId14"/>
    <p:sldId id="289" r:id="rId15"/>
    <p:sldId id="290" r:id="rId16"/>
    <p:sldId id="280" r:id="rId17"/>
    <p:sldId id="283" r:id="rId18"/>
    <p:sldId id="291" r:id="rId19"/>
    <p:sldId id="270" r:id="rId20"/>
    <p:sldId id="274" r:id="rId21"/>
    <p:sldId id="293" r:id="rId22"/>
    <p:sldId id="292" r:id="rId23"/>
    <p:sldId id="294" r:id="rId24"/>
    <p:sldId id="265" r:id="rId25"/>
    <p:sldId id="279" r:id="rId26"/>
    <p:sldId id="296" r:id="rId27"/>
    <p:sldId id="295" r:id="rId28"/>
    <p:sldId id="297" r:id="rId29"/>
    <p:sldId id="264" r:id="rId30"/>
    <p:sldId id="258" r:id="rId31"/>
    <p:sldId id="263" r:id="rId32"/>
    <p:sldId id="261" r:id="rId33"/>
    <p:sldId id="259" r:id="rId34"/>
    <p:sldId id="262" r:id="rId35"/>
    <p:sldId id="269" r:id="rId36"/>
    <p:sldId id="271" r:id="rId37"/>
    <p:sldId id="272" r:id="rId38"/>
    <p:sldId id="273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9" autoAdjust="0"/>
    <p:restoredTop sz="94628" autoAdjust="0"/>
  </p:normalViewPr>
  <p:slideViewPr>
    <p:cSldViewPr>
      <p:cViewPr varScale="1">
        <p:scale>
          <a:sx n="98" d="100"/>
          <a:sy n="98" d="100"/>
        </p:scale>
        <p:origin x="-96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A8EF3-8F46-4F0F-AB37-D106CA209063}" type="datetimeFigureOut">
              <a:rPr lang="ru-RU" smtClean="0"/>
              <a:t>06.03.2016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A075B-5C14-435D-B74B-3F32C2046C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394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A075B-5C14-435D-B74B-3F32C2046CD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653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Суд Париса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A075B-5C14-435D-B74B-3F32C2046CD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203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A075B-5C14-435D-B74B-3F32C2046CD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976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A075B-5C14-435D-B74B-3F32C2046CD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722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A075B-5C14-435D-B74B-3F32C2046CD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132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A075B-5C14-435D-B74B-3F32C2046CD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301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A075B-5C14-435D-B74B-3F32C2046CD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230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A075B-5C14-435D-B74B-3F32C2046CD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464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E2A16793-A41B-48F3-A6F9-FD883110E5D2}" type="datetimeFigureOut">
              <a:rPr lang="ru-RU" smtClean="0"/>
              <a:t>06.03.2016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E11B9FB-C1DB-4B41-B2DA-9FFD55D7F6E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A16793-A41B-48F3-A6F9-FD883110E5D2}" type="datetimeFigureOut">
              <a:rPr lang="ru-RU" smtClean="0"/>
              <a:t>06.03.2016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11B9FB-C1DB-4B41-B2DA-9FFD55D7F6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A16793-A41B-48F3-A6F9-FD883110E5D2}" type="datetimeFigureOut">
              <a:rPr lang="ru-RU" smtClean="0"/>
              <a:t>06.03.2016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11B9FB-C1DB-4B41-B2DA-9FFD55D7F6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A16793-A41B-48F3-A6F9-FD883110E5D2}" type="datetimeFigureOut">
              <a:rPr lang="ru-RU" smtClean="0"/>
              <a:t>06.03.2016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11B9FB-C1DB-4B41-B2DA-9FFD55D7F6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E2A16793-A41B-48F3-A6F9-FD883110E5D2}" type="datetimeFigureOut">
              <a:rPr lang="ru-RU" smtClean="0"/>
              <a:t>06.03.2016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E11B9FB-C1DB-4B41-B2DA-9FFD55D7F6E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A16793-A41B-48F3-A6F9-FD883110E5D2}" type="datetimeFigureOut">
              <a:rPr lang="ru-RU" smtClean="0"/>
              <a:t>06.03.2016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E11B9FB-C1DB-4B41-B2DA-9FFD55D7F6E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A16793-A41B-48F3-A6F9-FD883110E5D2}" type="datetimeFigureOut">
              <a:rPr lang="ru-RU" smtClean="0"/>
              <a:t>06.03.2016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E11B9FB-C1DB-4B41-B2DA-9FFD55D7F6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A16793-A41B-48F3-A6F9-FD883110E5D2}" type="datetimeFigureOut">
              <a:rPr lang="ru-RU" smtClean="0"/>
              <a:t>06.03.2016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11B9FB-C1DB-4B41-B2DA-9FFD55D7F6E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A16793-A41B-48F3-A6F9-FD883110E5D2}" type="datetimeFigureOut">
              <a:rPr lang="ru-RU" smtClean="0"/>
              <a:t>06.03.2016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11B9FB-C1DB-4B41-B2DA-9FFD55D7F6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E2A16793-A41B-48F3-A6F9-FD883110E5D2}" type="datetimeFigureOut">
              <a:rPr lang="ru-RU" smtClean="0"/>
              <a:t>06.03.2016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E11B9FB-C1DB-4B41-B2DA-9FFD55D7F6E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E2A16793-A41B-48F3-A6F9-FD883110E5D2}" type="datetimeFigureOut">
              <a:rPr lang="ru-RU" smtClean="0"/>
              <a:t>06.03.2016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E11B9FB-C1DB-4B41-B2DA-9FFD55D7F6E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E2A16793-A41B-48F3-A6F9-FD883110E5D2}" type="datetimeFigureOut">
              <a:rPr lang="ru-RU" smtClean="0"/>
              <a:t>06.03.2016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AE11B9FB-C1DB-4B41-B2DA-9FFD55D7F6E9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9952" y="50131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Гончаренко Вера Владимировна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преподаватель литературы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ГБПОУ «Пермский краевой колледж искусств и культуры»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1772817"/>
            <a:ext cx="5328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Гомер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Иллиада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и «Одиссея»</a:t>
            </a:r>
          </a:p>
        </p:txBody>
      </p:sp>
    </p:spTree>
    <p:extLst>
      <p:ext uri="{BB962C8B-B14F-4D97-AF65-F5344CB8AC3E}">
        <p14:creationId xmlns:p14="http://schemas.microsoft.com/office/powerpoint/2010/main" val="264840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7" y="1700808"/>
            <a:ext cx="8280920" cy="399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37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496944" cy="72008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Первое сражение троянцев</a:t>
            </a:r>
            <a:endParaRPr lang="ru-RU" sz="4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10342"/>
            <a:ext cx="669674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69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504056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2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Патрокл</a:t>
            </a:r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отправляется на 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битву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46237"/>
            <a:ext cx="3178696" cy="4526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Патрокл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самый благородный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 всех ахейцев, участвовавших в троянской войне: дружелюбный и приветливый, прямой, честный и отважный, общие интересы для него были дороже собственной жизни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Патрокл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был верным соратником Ахилла, всегда сражался в тени его славы и никогда с ним не спорил — за исключением единственного случая, когда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Патрокл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из самых благородных побуждений действовал на свой страх и риск и поплатился за это жизнью.</a:t>
            </a:r>
          </a:p>
          <a:p>
            <a:pPr marL="0" indent="0">
              <a:buNone/>
            </a:pP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01008"/>
            <a:ext cx="4104456" cy="298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302433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6580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352928" cy="71095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Новые доспехи </a:t>
            </a: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Ахилла</a:t>
            </a:r>
            <a:endParaRPr lang="ru-RU" sz="4000" b="1" dirty="0"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7525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9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9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9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Гефест </a:t>
            </a:r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передает Афине 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оружие 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Ахилла</a:t>
            </a:r>
            <a:endParaRPr lang="ru-RU" sz="1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Фетида </a:t>
            </a:r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приносит Ахиллу доспехи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92895"/>
            <a:ext cx="5040560" cy="327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302433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91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363272" cy="576064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Ахилл преследует </a:t>
            </a: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Гектора</a:t>
            </a:r>
            <a:endParaRPr lang="ru-RU" sz="4000" b="1" dirty="0"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ownloads\110900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1"/>
            <a:ext cx="813690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2973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28803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Погребение </a:t>
            </a:r>
            <a:r>
              <a:rPr lang="ru-RU" sz="32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Патрокла</a:t>
            </a:r>
            <a:endParaRPr lang="ru-RU" sz="32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2148"/>
            <a:ext cx="8208912" cy="602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45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Приам просит у Ахилла вернуть тело Гектора</a:t>
            </a:r>
          </a:p>
        </p:txBody>
      </p:sp>
      <p:pic>
        <p:nvPicPr>
          <p:cNvPr id="2050" name="Picture 2" descr="C:\Users\User\Downloads\107584878_6_Priam_isprashivajushij_u_Ahilla_telo_Gektora_Alexandr_Ivan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90" y="1285393"/>
            <a:ext cx="748883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46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Троянский конь</a:t>
            </a:r>
          </a:p>
        </p:txBody>
      </p:sp>
      <p:pic>
        <p:nvPicPr>
          <p:cNvPr id="4098" name="Picture 2" descr="C:\Users\User\Downloads\Tiepolo, Giovanni Domenico. The Procession of the Trojan Horse in Tro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28092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58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61" y="0"/>
            <a:ext cx="6840759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5834881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Создана в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VIII веке до н. э. или несколько позже. Рассказывает о приключениях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Одиссей во время его возвращения на родину по окончании Троянской войны,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 жизни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его жены Пенелопы, ожидавшей Одиссея на Итаке.</a:t>
            </a:r>
          </a:p>
        </p:txBody>
      </p:sp>
    </p:spTree>
    <p:extLst>
      <p:ext uri="{BB962C8B-B14F-4D97-AF65-F5344CB8AC3E}">
        <p14:creationId xmlns:p14="http://schemas.microsoft.com/office/powerpoint/2010/main" val="2823917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655184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Странствия Одиссея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Одиссей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киконов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лотофагов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Циклоп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Полифем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Остров Эола.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Лестригоны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Одиссей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Цирцеи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царстве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Аида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острове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Тринакрия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Одиссей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нимфы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Калипсо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Одиссей и 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Навсикая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Одиссей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феаков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Отплытие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Одиссея в Итаку</a:t>
            </a:r>
          </a:p>
        </p:txBody>
      </p:sp>
    </p:spTree>
    <p:extLst>
      <p:ext uri="{BB962C8B-B14F-4D97-AF65-F5344CB8AC3E}">
        <p14:creationId xmlns:p14="http://schemas.microsoft.com/office/powerpoint/2010/main" val="416042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8229600" cy="220980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Гомер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Иллиада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», «Одиссея»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6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0001-001-Kultura-Drevnej-Grets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87849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30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655184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Одиссей у </a:t>
            </a:r>
            <a:r>
              <a:rPr lang="ru-RU" sz="3600" b="1" dirty="0" err="1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Алкиноя</a:t>
            </a:r>
            <a:endParaRPr lang="ru-RU" sz="36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610475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54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792088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548680"/>
            <a:ext cx="6192688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острове циклопов</a:t>
            </a:r>
          </a:p>
        </p:txBody>
      </p:sp>
    </p:spTree>
    <p:extLst>
      <p:ext uri="{BB962C8B-B14F-4D97-AF65-F5344CB8AC3E}">
        <p14:creationId xmlns:p14="http://schemas.microsoft.com/office/powerpoint/2010/main" val="1568181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576064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Одиссей у </a:t>
            </a:r>
            <a:r>
              <a:rPr lang="ru-RU" sz="36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Церцеи</a:t>
            </a:r>
            <a:endParaRPr lang="ru-RU" sz="3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" y="3634916"/>
            <a:ext cx="3996952" cy="322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34916"/>
            <a:ext cx="4896544" cy="316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14525"/>
            <a:ext cx="3415974" cy="272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288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ru-RU" dirty="0" smtClean="0"/>
              <a:t>                  </a:t>
            </a:r>
            <a:r>
              <a:rPr lang="ru-RU" sz="44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Одиссей у серен</a:t>
            </a:r>
            <a:endParaRPr lang="ru-RU" sz="4400" b="1" dirty="0"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ownloads\КТП\Sirensva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1412776"/>
            <a:ext cx="6153150" cy="506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75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31742526_Odisey_i_sirenu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776"/>
            <a:ext cx="609600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7056" y="188640"/>
            <a:ext cx="8317432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Одиссей </a:t>
            </a:r>
            <a:r>
              <a:rPr lang="ru-RU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серен</a:t>
            </a:r>
          </a:p>
        </p:txBody>
      </p:sp>
    </p:spTree>
    <p:extLst>
      <p:ext uri="{BB962C8B-B14F-4D97-AF65-F5344CB8AC3E}">
        <p14:creationId xmlns:p14="http://schemas.microsoft.com/office/powerpoint/2010/main" val="243438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58349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Сцилла и Харибда</a:t>
            </a:r>
            <a:endParaRPr lang="ru-RU" sz="3200" b="1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896913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448" y="1092522"/>
            <a:ext cx="4280159" cy="5184576"/>
          </a:xfrm>
          <a:prstGeom prst="rect">
            <a:avLst/>
          </a:prstGeom>
          <a:ln/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94340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65550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10000"/>
                  </a:schemeClr>
                </a:solidFill>
                <a:effectLst/>
              </a:rPr>
              <a:t>Одиссей у Калипсо</a:t>
            </a:r>
            <a:endParaRPr lang="ru-RU" sz="3200" b="1" dirty="0">
              <a:solidFill>
                <a:schemeClr val="tx2">
                  <a:lumMod val="10000"/>
                </a:schemeClr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1484784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 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Калипсо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держала у себя Одиссея 7 лет, скрывая от остального мира (по версии, год). Она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желала оставить его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навеки, предлагая ему бессмертие и вечную юность. Одиссей не переставал тосковать по родине и жене.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Боги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сжалились и послали к ней Гермеса с приказанием отпустить Одиссея.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4" y="1052736"/>
            <a:ext cx="3505200" cy="530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76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583176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Одиссей у </a:t>
            </a:r>
            <a:r>
              <a:rPr lang="ru-RU" sz="3600" b="1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Алкиноя</a:t>
            </a:r>
            <a:r>
              <a:rPr lang="ru-RU" sz="36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3600" b="1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Навсикаи</a:t>
            </a:r>
            <a:endParaRPr lang="ru-RU" sz="3600" b="1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38" y="980729"/>
            <a:ext cx="446449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40968"/>
            <a:ext cx="4591772" cy="325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053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Пенелопа</a:t>
            </a:r>
            <a:endParaRPr lang="ru-RU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User\Downloads\КТП\J. Champagne - Пенелоп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00937"/>
            <a:ext cx="374441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ownloads\КТП\Leonidas Drosis. Пенелоп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367240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80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7403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78" y="188640"/>
            <a:ext cx="8712969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99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2420888"/>
            <a:ext cx="6400800" cy="3048001"/>
          </a:xfrm>
        </p:spPr>
        <p:txBody>
          <a:bodyPr/>
          <a:lstStyle/>
          <a:p>
            <a:pPr indent="0">
              <a:buNone/>
            </a:pPr>
            <a:r>
              <a:rPr lang="ru-RU" dirty="0" smtClean="0"/>
              <a:t>                                </a:t>
            </a:r>
            <a:endParaRPr lang="ru-RU" dirty="0"/>
          </a:p>
        </p:txBody>
      </p:sp>
      <p:pic>
        <p:nvPicPr>
          <p:cNvPr id="3074" name="Picture 2" descr="C:\Users\User\Downloads\КТП\96496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05678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85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Пенелопа готовит испытание жениха</a:t>
            </a:r>
            <a:r>
              <a:rPr lang="ru-RU" sz="3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endParaRPr lang="ru-RU" sz="360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Downloads\КТП\Джон Флаксман - Пенелопа готовит испытание для жених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698477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93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41784"/>
            <a:ext cx="8229600" cy="114300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Одиссей стреляет из лука</a:t>
            </a:r>
            <a:endParaRPr lang="ru-RU" sz="4400" b="1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ownloads\КТП\Willy Pogany - Одиссей стреляет из лук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84784"/>
            <a:ext cx="561662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23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53218"/>
            <a:ext cx="5832648" cy="114300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Одиссей убивает женихов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User\Downloads\КТП\853469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720080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0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4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Одиссей и Пенелопа</a:t>
            </a:r>
            <a:endParaRPr lang="ru-RU" b="1" dirty="0"/>
          </a:p>
        </p:txBody>
      </p:sp>
      <p:pic>
        <p:nvPicPr>
          <p:cNvPr id="6146" name="Picture 2" descr="C:\Users\User\Downloads\КТП\Джон Флаксман - Одиссей и Пенелоп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6"/>
            <a:ext cx="620592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81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76064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Сравнительная характеристика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196752"/>
            <a:ext cx="4040188" cy="432047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«Илиада»</a:t>
            </a:r>
            <a:endParaRPr lang="ru-RU" sz="18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268760"/>
            <a:ext cx="4041775" cy="36004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«Одиссея»</a:t>
            </a:r>
            <a:endParaRPr lang="ru-RU" sz="18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916832"/>
            <a:ext cx="4040188" cy="4387131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История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создания поэмы</a:t>
            </a:r>
          </a:p>
          <a:p>
            <a:pPr algn="just">
              <a:buFont typeface="Wingdings" pitchFamily="2" charset="2"/>
              <a:buChar char="v"/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Илиада» Гомера относится к жанру эпической поэмы, хотя произведение </a:t>
            </a:r>
            <a:endParaRPr lang="ru-RU" sz="16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охранило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следы устной народной поэзии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0" indent="0" algn="just">
              <a:buNone/>
            </a:pP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          Тематика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и проблематика произведения</a:t>
            </a:r>
            <a:r>
              <a:rPr lang="ru-RU" sz="1600" b="1" i="1" dirty="0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 </a:t>
            </a:r>
            <a:endParaRPr lang="ru-RU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Основная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 «Илиады» — поэмы об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Илионе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то есть Трое, — гнев Ахилла, вызванный его ссорой с Агамемноном. Это событие имело роковые последствия для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троянцев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греков.</a:t>
            </a:r>
          </a:p>
          <a:p>
            <a:pPr marL="0" indent="0" algn="just">
              <a:buNone/>
            </a:pPr>
            <a:endParaRPr lang="ru-RU" sz="16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Военно-героическая поэма.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916832"/>
            <a:ext cx="4041775" cy="4387131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История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создания поэмы</a:t>
            </a:r>
            <a:endParaRPr lang="ru-RU" sz="18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Одиссея» изначально была создана как произведение устного творчества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16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Особенности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жанра   произведения.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Произведение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Гомера «Одиссея» относится к жанру поэмы. Поэма — большая форма лироэпической поэзии; крупное стихотворное произведение с повествовательным или лирическим сюжетом, основанное на сочетании повествовательной характеристики действующих лиц, событий и их раскрытии через восприятие и оценку лирического героя, повествователя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16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С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</a:rPr>
              <a:t>казочно-бытовая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</a:rPr>
              <a:t>поэма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53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527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620689"/>
            <a:ext cx="4040188" cy="504055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«Илиада»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620689"/>
            <a:ext cx="4041775" cy="504056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«Одиссея»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268760"/>
            <a:ext cx="4040188" cy="5035203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Завязкой </a:t>
            </a:r>
            <a:r>
              <a:rPr lang="ru-RU" sz="1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действия</a:t>
            </a:r>
            <a:r>
              <a:rPr lang="ru-RU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«Илиады» является гнев Ахилла; события, излагаемые в поэме, вызваны этим гневом, и весь </a:t>
            </a:r>
            <a:r>
              <a:rPr lang="ru-RU" sz="1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сюжет</a:t>
            </a:r>
            <a:r>
              <a:rPr lang="ru-RU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представляет собой как </a:t>
            </a:r>
            <a:r>
              <a:rPr lang="ru-RU" sz="1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последовательное </a:t>
            </a:r>
            <a:r>
              <a:rPr lang="ru-RU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изложение фаз гнева Ахилла, хотя встречаются отклонения от основной сюжетной линии, вставные эпизоды. </a:t>
            </a:r>
            <a:r>
              <a:rPr lang="ru-RU" sz="1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Кульминационный момент </a:t>
            </a:r>
            <a:r>
              <a:rPr lang="ru-RU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«Илиады» Гомера – поединок Ахилла с Гектором; </a:t>
            </a:r>
            <a:r>
              <a:rPr lang="ru-RU" sz="1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развязка</a:t>
            </a:r>
            <a:r>
              <a:rPr lang="ru-RU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возвращение Ахиллом Приаму тела убитого им Гектора. Композиция поэмы «Илиада» отличается некоторой симметричностью в соответствии с нравственными установками поэта. В начале действия старик </a:t>
            </a:r>
            <a:r>
              <a:rPr lang="ru-RU" sz="1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Хрис</a:t>
            </a:r>
            <a:r>
              <a:rPr lang="ru-RU" sz="1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обращается к Агамемнону с просьбой вернуть ему плененную дочь и получает надменный отказ, явно осуждаемый автором. Этот отказ по существу стал началом многих кровавых событий, разыгравшихся у стен Трои. В конце поэмы другой старик, Приам, приходит к Ахиллу с просьбой вернуть ему тело Гектора и не получает отказа – это поступок, достойный героя гуманного поэта.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008" y="1268760"/>
            <a:ext cx="4041775" cy="504056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структуре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«Одиссеи» Гомера самое замечательное – первый в мировой литературе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прием транспозиции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изложение прошлых событий в виде рассказа Одиссея. Заслуживает внимания та особенность поэмы, что рассказы о чудовищах и фантастических событиях сосредоточены в рассказе самого Одиссея; автор, стремящийся к рационализации мифа, как бы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участвует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этом искажении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действительност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  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872281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4807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Общее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63797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dirty="0"/>
              <a:t>	</a:t>
            </a:r>
            <a:r>
              <a:rPr lang="ru-RU" sz="31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Образы </a:t>
            </a:r>
            <a:r>
              <a:rPr lang="ru-RU" sz="31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гомеровских героев до некоторой степени статичны</a:t>
            </a:r>
            <a:r>
              <a:rPr lang="ru-RU" sz="31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т. е. характеры их освещены несколько односторонне и остаются неизменными от начала и до конца действия поэм «Илиада» и «Одиссея», хотя каждый персонаж имеет свое лицо, отличное от других: </a:t>
            </a:r>
            <a:r>
              <a:rPr lang="ru-RU" sz="31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Одиссей</a:t>
            </a:r>
            <a:r>
              <a:rPr lang="ru-RU" sz="31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умен и изворотлив, </a:t>
            </a:r>
            <a:r>
              <a:rPr lang="ru-RU" sz="31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Агамемнон</a:t>
            </a:r>
            <a:r>
              <a:rPr lang="ru-RU" sz="31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1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надменен </a:t>
            </a:r>
            <a:r>
              <a:rPr lang="ru-RU" sz="31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1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властолюбив,  </a:t>
            </a:r>
            <a:r>
              <a:rPr lang="ru-RU" sz="31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Парис</a:t>
            </a:r>
            <a:r>
              <a:rPr lang="ru-RU" sz="31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1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изнежен, </a:t>
            </a:r>
            <a:r>
              <a:rPr lang="ru-RU" sz="31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Елена</a:t>
            </a:r>
            <a:r>
              <a:rPr lang="ru-RU" sz="31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1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красива, </a:t>
            </a:r>
            <a:r>
              <a:rPr lang="ru-RU" sz="31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Пенелопа</a:t>
            </a:r>
            <a:r>
              <a:rPr lang="ru-RU" sz="31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1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мудра </a:t>
            </a:r>
            <a:r>
              <a:rPr lang="ru-RU" sz="31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1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верна, </a:t>
            </a:r>
            <a:r>
              <a:rPr lang="ru-RU" sz="31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Гектор</a:t>
            </a:r>
            <a:r>
              <a:rPr lang="ru-RU" sz="31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1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мужественный защитник </a:t>
            </a:r>
            <a:r>
              <a:rPr lang="ru-RU" sz="31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своего </a:t>
            </a:r>
            <a:r>
              <a:rPr lang="ru-RU" sz="31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города. </a:t>
            </a:r>
            <a:r>
              <a:rPr lang="ru-RU" sz="31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Односторонность в изображении героев обусловлена тем, что большинство из них предстает перед нами только в одной обстановке – в бою, где не могут проявиться все черты их характеров.</a:t>
            </a:r>
          </a:p>
        </p:txBody>
      </p:sp>
    </p:spTree>
    <p:extLst>
      <p:ext uri="{BB962C8B-B14F-4D97-AF65-F5344CB8AC3E}">
        <p14:creationId xmlns:p14="http://schemas.microsoft.com/office/powerpoint/2010/main" val="156146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440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75765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Нет изображения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психологии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героев,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их внутренних импульсов,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но  поведение и слова передают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для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изображения движений души Гомер использует весьма своеобразный прием: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вмешательство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богов.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dirty="0">
                <a:solidFill>
                  <a:schemeClr val="bg1"/>
                </a:solidFill>
              </a:rPr>
              <a:t>Отсутствие психологических </a:t>
            </a:r>
            <a:r>
              <a:rPr lang="ru-RU" sz="2400" dirty="0" smtClean="0">
                <a:solidFill>
                  <a:schemeClr val="bg1"/>
                </a:solidFill>
              </a:rPr>
              <a:t> характеристик </a:t>
            </a:r>
            <a:r>
              <a:rPr lang="ru-RU" sz="2400" dirty="0">
                <a:solidFill>
                  <a:schemeClr val="bg1"/>
                </a:solidFill>
              </a:rPr>
              <a:t>героев «Илиады» и «Одиссеи» объясняется 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задачами жанра: эпос, в основе которого лежит народное творчество, повествует </a:t>
            </a:r>
            <a:r>
              <a:rPr lang="ru-RU" sz="2400" dirty="0" smtClean="0">
                <a:solidFill>
                  <a:schemeClr val="bg1"/>
                </a:solidFill>
              </a:rPr>
              <a:t>о </a:t>
            </a:r>
            <a:r>
              <a:rPr lang="ru-RU" sz="2400" dirty="0">
                <a:solidFill>
                  <a:schemeClr val="bg1"/>
                </a:solidFill>
              </a:rPr>
              <a:t>событиях, о делах какого-то коллектива, а отдельной личностью интересуется мало.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70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4941168"/>
            <a:ext cx="7772400" cy="1440159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«Илиаду» ориентировочно датируют 8—9 веком до н. э., а события, описанные в ней, восходят к 13—12 веку до н. э., когда под стенами великого античного города разворачивалась многолетняя Троянская война</a:t>
            </a:r>
            <a:r>
              <a:rPr lang="ru-RU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6632"/>
            <a:ext cx="5040559" cy="472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6086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Художественные особенности «Илиады»</a:t>
            </a:r>
            <a:endParaRPr lang="ru-RU" sz="3200" b="1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эпической поэме Гомера «Илиаде» 15700 стихов. Ещё в античные времена литературоведами-историками «Илиада» была разбита на 24 книги, по числу букв греческого алфавита.</a:t>
            </a:r>
            <a:br>
              <a:rPr lang="ru-RU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По 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преданию Троянская война длилась десять лет. В «Илиаде» 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описан 41 день </a:t>
            </a:r>
            <a:r>
              <a:rPr lang="ru-RU" sz="2400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последнего, десятого года войны. Действие «Илиады» протекает в двух, как бы параллельных мирах: в мире людей, в земном мире, под Троей; и в мире божественном, небесном, на Олимпе. Троянская война разделила людей и богов на два враждебных лагеря. </a:t>
            </a:r>
          </a:p>
        </p:txBody>
      </p:sp>
    </p:spTree>
    <p:extLst>
      <p:ext uri="{BB962C8B-B14F-4D97-AF65-F5344CB8AC3E}">
        <p14:creationId xmlns:p14="http://schemas.microsoft.com/office/powerpoint/2010/main" val="84229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wnloads\Francois-Xavier Fab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71296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3728" y="476672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Суд </a:t>
            </a:r>
            <a:r>
              <a:rPr lang="ru-RU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Париса</a:t>
            </a:r>
          </a:p>
        </p:txBody>
      </p:sp>
    </p:spTree>
    <p:extLst>
      <p:ext uri="{BB962C8B-B14F-4D97-AF65-F5344CB8AC3E}">
        <p14:creationId xmlns:p14="http://schemas.microsoft.com/office/powerpoint/2010/main" val="74809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wnloads\John Flax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38" y="1052736"/>
            <a:ext cx="872434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60812" y="476672"/>
            <a:ext cx="2151348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Суд Париса</a:t>
            </a:r>
          </a:p>
        </p:txBody>
      </p:sp>
    </p:spTree>
    <p:extLst>
      <p:ext uri="{BB962C8B-B14F-4D97-AF65-F5344CB8AC3E}">
        <p14:creationId xmlns:p14="http://schemas.microsoft.com/office/powerpoint/2010/main" val="298005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ownloads\1313664341_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2791053" cy="437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ownloads\venus_ve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734" y="1196752"/>
            <a:ext cx="2641174" cy="452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38" y="1268760"/>
            <a:ext cx="2572184" cy="437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32240" y="260648"/>
            <a:ext cx="2016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Афродита- </a:t>
            </a:r>
          </a:p>
          <a:p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богиня красоты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300193" y="5877272"/>
            <a:ext cx="2748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любовь самой красивой женщины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92014" y="399146"/>
            <a:ext cx="25721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Афина-</a:t>
            </a:r>
          </a:p>
          <a:p>
            <a:pPr algn="ctr"/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богиня </a:t>
            </a:r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войны и 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мудрости</a:t>
            </a: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825343"/>
            <a:ext cx="2151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власть и богатство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5831105"/>
            <a:ext cx="2151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власть и богатство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5" y="495656"/>
            <a:ext cx="2808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Гера-</a:t>
            </a:r>
          </a:p>
          <a:p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покровительница </a:t>
            </a:r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брака</a:t>
            </a:r>
          </a:p>
        </p:txBody>
      </p:sp>
    </p:spTree>
    <p:extLst>
      <p:ext uri="{BB962C8B-B14F-4D97-AF65-F5344CB8AC3E}">
        <p14:creationId xmlns:p14="http://schemas.microsoft.com/office/powerpoint/2010/main" val="319066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504056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/>
            <a:r>
              <a:rPr lang="ru-RU" sz="4000" b="1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40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ва </a:t>
            </a:r>
            <a:r>
              <a:rPr lang="ru-RU" sz="4000" b="1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противоборствующих лагеря</a:t>
            </a:r>
            <a:r>
              <a:rPr lang="ru-RU" dirty="0">
                <a:solidFill>
                  <a:schemeClr val="bg1"/>
                </a:solidFill>
                <a:effectLst/>
              </a:rPr>
              <a:t> 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412776"/>
            <a:ext cx="4040188" cy="381719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троянцы (ахейцы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данайцы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4008" y="1412776"/>
            <a:ext cx="4041775" cy="36004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греки</a:t>
            </a:r>
            <a:endParaRPr lang="ru-RU" sz="1400" b="1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67544" y="2060848"/>
            <a:ext cx="3528392" cy="4243115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Благородный 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Гектор, царевич осажденного города, сын старого царя Приама и главный военачальник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 typeface="Wingdings" pitchFamily="2" charset="2"/>
              <a:buChar char="v"/>
            </a:pP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брат 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Гектора Парис, выкравший Елену и положивший начало великой войны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 typeface="Wingdings" pitchFamily="2" charset="2"/>
              <a:buChar char="v"/>
            </a:pP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ерой 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Эней, обреченный, подобно Одиссею, на длительные послевоенные скитания, которые стали почвой для самостоятельных произведений (например, «Энеиды» Вергилия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just">
              <a:buFont typeface="Wingdings" pitchFamily="2" charset="2"/>
              <a:buChar char="v"/>
            </a:pP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Антенор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— мудрейший среди троянских старейшин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008" y="1988840"/>
            <a:ext cx="4041775" cy="4243115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арь 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Спарты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Менелай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муж украденной Елены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v"/>
            </a:pP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микенский царь Агамемнон, брат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Менелая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военный главнокомандующий, сагитировавший греческих правителей отправиться на войну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v"/>
            </a:pP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Ахилл, герой, полубог, сын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мирмидонянского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царя </a:t>
            </a:r>
            <a:r>
              <a:rPr lang="ru-RU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Пелея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божественной нимфы Фетиды, величайший из греческих воинов, славящийся своей неуязвимостью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v"/>
            </a:pP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хитроумный Одиссей, царь Итаки, его многолетние скитания легли в основу второй части гомеровской дилогии </a:t>
            </a:r>
            <a:r>
              <a:rPr lang="ru-RU" sz="14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«Одиссея»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856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744</TotalTime>
  <Words>840</Words>
  <Application>Microsoft Office PowerPoint</Application>
  <PresentationFormat>Экран (4:3)</PresentationFormat>
  <Paragraphs>133</Paragraphs>
  <Slides>38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Литейная</vt:lpstr>
      <vt:lpstr>Презентация PowerPoint</vt:lpstr>
      <vt:lpstr>Гомер</vt:lpstr>
      <vt:lpstr>Презентация PowerPoint</vt:lpstr>
      <vt:lpstr>Презентация PowerPoint</vt:lpstr>
      <vt:lpstr>Художественные особенности «Илиады»</vt:lpstr>
      <vt:lpstr>Презентация PowerPoint</vt:lpstr>
      <vt:lpstr>Презентация PowerPoint</vt:lpstr>
      <vt:lpstr>Презентация PowerPoint</vt:lpstr>
      <vt:lpstr>Два противоборствующих лагеря </vt:lpstr>
      <vt:lpstr>Презентация PowerPoint</vt:lpstr>
      <vt:lpstr>Первое сражение троянцев</vt:lpstr>
      <vt:lpstr>Патрокл отправляется на битву</vt:lpstr>
      <vt:lpstr>Новые доспехи Ахилла</vt:lpstr>
      <vt:lpstr>Ахилл преследует Гектора</vt:lpstr>
      <vt:lpstr>Погребение Патрокла</vt:lpstr>
      <vt:lpstr>Приам просит у Ахилла вернуть тело Гектора</vt:lpstr>
      <vt:lpstr>Троянский конь</vt:lpstr>
      <vt:lpstr>Презентация PowerPoint</vt:lpstr>
      <vt:lpstr> Странствия Одиссея</vt:lpstr>
      <vt:lpstr>Презентация PowerPoint</vt:lpstr>
      <vt:lpstr>Одиссей у Алкиноя</vt:lpstr>
      <vt:lpstr> </vt:lpstr>
      <vt:lpstr>Одиссей у Церцеи</vt:lpstr>
      <vt:lpstr>                  Одиссей у серен</vt:lpstr>
      <vt:lpstr>Презентация PowerPoint</vt:lpstr>
      <vt:lpstr>Сцилла и Харибда</vt:lpstr>
      <vt:lpstr>Одиссей у Калипсо</vt:lpstr>
      <vt:lpstr>Одиссей у Алкиноя и Навсикаи</vt:lpstr>
      <vt:lpstr>Пенелопа</vt:lpstr>
      <vt:lpstr>Презентация PowerPoint</vt:lpstr>
      <vt:lpstr>Пенелопа готовит испытание женихам</vt:lpstr>
      <vt:lpstr>Одиссей стреляет из лука</vt:lpstr>
      <vt:lpstr>Одиссей убивает женихов</vt:lpstr>
      <vt:lpstr>Одиссей и Пенелопа</vt:lpstr>
      <vt:lpstr>Сравнительная характеристика</vt:lpstr>
      <vt:lpstr>Презентация PowerPoint</vt:lpstr>
      <vt:lpstr>Общее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Гомер</dc:title>
  <dc:creator>User</dc:creator>
  <cp:lastModifiedBy>User</cp:lastModifiedBy>
  <cp:revision>54</cp:revision>
  <dcterms:created xsi:type="dcterms:W3CDTF">2015-09-19T20:39:14Z</dcterms:created>
  <dcterms:modified xsi:type="dcterms:W3CDTF">2016-03-06T16:42:05Z</dcterms:modified>
</cp:coreProperties>
</file>