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9" r:id="rId2"/>
    <p:sldId id="271" r:id="rId3"/>
    <p:sldId id="258" r:id="rId4"/>
    <p:sldId id="260" r:id="rId5"/>
    <p:sldId id="268" r:id="rId6"/>
    <p:sldId id="269" r:id="rId7"/>
    <p:sldId id="290" r:id="rId8"/>
    <p:sldId id="270" r:id="rId9"/>
    <p:sldId id="261" r:id="rId10"/>
    <p:sldId id="265" r:id="rId11"/>
    <p:sldId id="266" r:id="rId12"/>
    <p:sldId id="267" r:id="rId13"/>
    <p:sldId id="272" r:id="rId14"/>
    <p:sldId id="262" r:id="rId15"/>
    <p:sldId id="273" r:id="rId16"/>
    <p:sldId id="275" r:id="rId17"/>
    <p:sldId id="287" r:id="rId18"/>
    <p:sldId id="276" r:id="rId19"/>
    <p:sldId id="274" r:id="rId20"/>
    <p:sldId id="277" r:id="rId21"/>
    <p:sldId id="291" r:id="rId22"/>
    <p:sldId id="279" r:id="rId23"/>
    <p:sldId id="280" r:id="rId24"/>
    <p:sldId id="281" r:id="rId25"/>
    <p:sldId id="282" r:id="rId26"/>
    <p:sldId id="284" r:id="rId27"/>
    <p:sldId id="283" r:id="rId28"/>
    <p:sldId id="292" r:id="rId29"/>
    <p:sldId id="293" r:id="rId30"/>
    <p:sldId id="294" r:id="rId31"/>
    <p:sldId id="285" r:id="rId32"/>
    <p:sldId id="28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459C6FE-1E9A-4B60-9E92-E17D56EAD5B3}" type="datetimeFigureOut">
              <a:rPr lang="ru-RU" smtClean="0"/>
              <a:pPr/>
              <a:t>04.05.2016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E16773A8-C4BC-43EF-A8AC-E326B5ECB27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59C6FE-1E9A-4B60-9E92-E17D56EAD5B3}" type="datetimeFigureOut">
              <a:rPr lang="ru-RU" smtClean="0"/>
              <a:pPr/>
              <a:t>04.05.2016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6773A8-C4BC-43EF-A8AC-E326B5ECB27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59C6FE-1E9A-4B60-9E92-E17D56EAD5B3}" type="datetimeFigureOut">
              <a:rPr lang="ru-RU" smtClean="0"/>
              <a:pPr/>
              <a:t>04.05.2016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6773A8-C4BC-43EF-A8AC-E326B5ECB27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59C6FE-1E9A-4B60-9E92-E17D56EAD5B3}" type="datetimeFigureOut">
              <a:rPr lang="ru-RU" smtClean="0"/>
              <a:pPr/>
              <a:t>04.05.2016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6773A8-C4BC-43EF-A8AC-E326B5ECB27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459C6FE-1E9A-4B60-9E92-E17D56EAD5B3}" type="datetimeFigureOut">
              <a:rPr lang="ru-RU" smtClean="0"/>
              <a:pPr/>
              <a:t>04.05.2016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6773A8-C4BC-43EF-A8AC-E326B5ECB27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459C6FE-1E9A-4B60-9E92-E17D56EAD5B3}" type="datetimeFigureOut">
              <a:rPr lang="ru-RU" smtClean="0"/>
              <a:pPr/>
              <a:t>04.05.2016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6773A8-C4BC-43EF-A8AC-E326B5ECB27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459C6FE-1E9A-4B60-9E92-E17D56EAD5B3}" type="datetimeFigureOut">
              <a:rPr lang="ru-RU" smtClean="0"/>
              <a:pPr/>
              <a:t>04.05.2016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16773A8-C4BC-43EF-A8AC-E326B5ECB27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459C6FE-1E9A-4B60-9E92-E17D56EAD5B3}" type="datetimeFigureOut">
              <a:rPr lang="ru-RU" smtClean="0"/>
              <a:pPr/>
              <a:t>04.05.2016</a:t>
            </a:fld>
            <a:endParaRPr lang="ru-RU"/>
          </a:p>
        </p:txBody>
      </p:sp>
      <p:sp>
        <p:nvSpPr>
          <p:cNvPr id="8" name="Номер слайда 7"/>
          <p:cNvSpPr>
            <a:spLocks noGrp="1"/>
          </p:cNvSpPr>
          <p:nvPr>
            <p:ph type="sldNum" sz="quarter" idx="11"/>
          </p:nvPr>
        </p:nvSpPr>
        <p:spPr/>
        <p:txBody>
          <a:bodyPr/>
          <a:lstStyle/>
          <a:p>
            <a:fld id="{E16773A8-C4BC-43EF-A8AC-E326B5ECB27C}"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59C6FE-1E9A-4B60-9E92-E17D56EAD5B3}" type="datetimeFigureOut">
              <a:rPr lang="ru-RU" smtClean="0"/>
              <a:pPr/>
              <a:t>04.05.2016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6773A8-C4BC-43EF-A8AC-E326B5ECB27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459C6FE-1E9A-4B60-9E92-E17D56EAD5B3}" type="datetimeFigureOut">
              <a:rPr lang="ru-RU" smtClean="0"/>
              <a:pPr/>
              <a:t>04.05.2016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E16773A8-C4BC-43EF-A8AC-E326B5ECB27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0459C6FE-1E9A-4B60-9E92-E17D56EAD5B3}" type="datetimeFigureOut">
              <a:rPr lang="ru-RU" smtClean="0"/>
              <a:pPr/>
              <a:t>04.05.2016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6773A8-C4BC-43EF-A8AC-E326B5ECB27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459C6FE-1E9A-4B60-9E92-E17D56EAD5B3}" type="datetimeFigureOut">
              <a:rPr lang="ru-RU" smtClean="0"/>
              <a:pPr/>
              <a:t>04.05.2016</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16773A8-C4BC-43EF-A8AC-E326B5ECB27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file:///D:\&#1060;&#1086;&#1090;&#1086;\&#1057;&#1090;&#1088;&#1072;&#1089;&#1090;&#1100;\&#1041;&#1077;&#1079;%20&#1085;&#1072;&#1079;&#1074;&#1072;&#1085;&#1080;&#1103;.wmv%201.wm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file:///D:\&#1060;&#1086;&#1090;&#1086;\&#1057;&#1090;&#1088;&#1072;&#1089;&#1090;&#1100;\&#1044;&#1051;&#1071;%20&#1055;&#1056;&#1045;&#1047;&#1045;&#1053;&#1058;&#1040;&#1062;&#1048;&#1048;%203.wmv"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file:///D:\&#1060;&#1086;&#1090;&#1086;\&#1057;&#1090;&#1088;&#1072;&#1089;&#1090;&#1100;\&#1044;&#1051;&#1071;%20&#1055;&#1056;&#1045;&#1047;&#1045;&#1053;&#1058;&#1040;&#1062;&#1048;&#1048;%204.wmv"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video" Target="file:///D:\&#1060;&#1086;&#1090;&#1086;\&#1057;&#1090;&#1088;&#1072;&#1089;&#1090;&#1100;\&#1044;&#1051;&#1071;%20&#1055;&#1056;&#1045;&#1047;&#1045;&#1053;&#1058;&#1040;&#1062;&#1048;&#1048;%202.wmv"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video" Target="file:///D:\&#1060;&#1086;&#1090;&#1086;\&#1057;&#1090;&#1088;&#1072;&#1089;&#1090;&#1100;\&#1044;&#1051;&#1071;%20&#1055;&#1056;&#1045;&#1047;&#1045;&#1053;&#1058;&#1040;&#1062;&#1048;&#1048;%207.wmv"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art.ioso.ru/wiki/index.php/%D0%94%D1%83%D0%BD%D0%BA%D0%B0%D0%BD,_%D0%90%D0%B9%D1%81%D0%B5%D0%B4%D0%BE%D1%80%D0%B0"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video" Target="file:///D:\&#1060;&#1086;&#1090;&#1086;\&#1057;&#1090;&#1088;&#1072;&#1089;&#1090;&#1100;\&#1044;&#1051;&#1071;%20&#1055;&#1056;&#1045;&#1047;&#1045;&#1053;&#1058;&#1040;&#1062;&#1048;&#1048;%208.wmv" TargetMode="Externa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video" Target="file:///D:\&#1060;&#1086;&#1090;&#1086;\&#1057;&#1090;&#1088;&#1072;&#1089;&#1090;&#1100;\&#1044;&#1051;&#1071;%20&#1055;&#1056;&#1045;&#1047;&#1045;&#1053;&#1058;&#1040;&#1062;&#1048;&#1048;%209&#1050;&#1050;.wmv" TargetMode="Externa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video" Target="file:///D:\&#1060;&#1086;&#1090;&#1086;\&#1057;&#1090;&#1088;&#1072;&#1089;&#1090;&#1100;\&#1044;&#1051;&#1071;%20&#1055;&#1056;&#1045;&#1047;&#1045;&#1053;&#1058;&#1040;&#1062;&#1048;&#1048;%2010.wmv" TargetMode="Externa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video" Target="file:///D:\&#1060;&#1086;&#1090;&#1086;\&#1057;&#1090;&#1088;&#1072;&#1089;&#1090;&#1100;\&#1044;&#1051;&#1071;%20&#1055;&#1056;&#1045;&#1047;&#1045;&#1053;&#1058;&#1040;&#1062;&#1048;&#1048;%2011.wmv" TargetMode="Externa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video" Target="file:///D:\&#1060;&#1086;&#1090;&#1086;\&#1057;&#1090;&#1088;&#1072;&#1089;&#1090;&#1100;\&#1044;&#1051;&#1071;%20&#1055;&#1056;&#1045;&#1047;&#1045;&#1053;&#1058;&#1040;&#1062;&#1048;&#1048;%2012.wmv" TargetMode="Externa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file:///D:\&#1060;&#1086;&#1090;&#1086;\&#1057;&#1090;&#1088;&#1072;&#1089;&#1090;&#1100;\&#1044;&#1051;&#1071;%20&#1055;&#1056;&#1045;&#1047;&#1045;&#1053;&#1058;&#1040;&#1062;&#1048;&#1048;.wmv"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file:///D:\&#1060;&#1086;&#1090;&#1086;\&#1057;&#1090;&#1088;&#1072;&#1089;&#1090;&#1100;\&#1044;&#1051;&#1071;%20&#1055;&#1056;&#1045;&#1047;&#1045;&#1053;&#1058;&#1040;&#1062;&#1048;&#1048;%201.wmv"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D:\&#1060;&#1086;&#1090;&#1086;\&#1057;&#1090;&#1088;&#1072;&#1089;&#1090;&#1100;\&#1044;&#1051;&#1071;%20&#1055;&#1056;&#1045;&#1047;&#1045;&#1053;&#1058;&#1040;&#1062;&#1048;&#1048;%205.wmv"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video" Target="file:///D:\&#1060;&#1086;&#1090;&#1086;\&#1057;&#1090;&#1088;&#1072;&#1089;&#1090;&#1100;\&#1041;&#1077;&#1079;%20&#1085;&#1072;&#1079;&#1074;&#1072;&#1085;&#1080;&#1103;%202.wmv"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Без названия.wmv 1.wmv">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19.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899592" y="0"/>
            <a:ext cx="7467600" cy="692696"/>
          </a:xfrm>
        </p:spPr>
        <p:txBody>
          <a:bodyPr>
            <a:noAutofit/>
          </a:bodyPr>
          <a:lstStyle/>
          <a:p>
            <a:pPr algn="ctr"/>
            <a:r>
              <a:rPr lang="ru-RU" sz="4800" dirty="0" smtClean="0">
                <a:solidFill>
                  <a:srgbClr val="FFCC99"/>
                </a:solidFill>
                <a:latin typeface="Monotype Corsiva" pitchFamily="66" charset="0"/>
                <a:cs typeface="Adobe Arabic" pitchFamily="18" charset="-78"/>
              </a:rPr>
              <a:t>Историко –бытовой танец.</a:t>
            </a:r>
            <a:endParaRPr lang="ru-RU" sz="4800" dirty="0">
              <a:solidFill>
                <a:srgbClr val="FFCC99"/>
              </a:solidFill>
              <a:latin typeface="Monotype Corsiva" pitchFamily="66" charset="0"/>
              <a:cs typeface="Adobe Arabic" pitchFamily="18" charset="-78"/>
            </a:endParaRPr>
          </a:p>
        </p:txBody>
      </p:sp>
      <p:sp>
        <p:nvSpPr>
          <p:cNvPr id="3" name="Содержимое 2"/>
          <p:cNvSpPr>
            <a:spLocks noGrp="1"/>
          </p:cNvSpPr>
          <p:nvPr>
            <p:ph sz="half" idx="1"/>
          </p:nvPr>
        </p:nvSpPr>
        <p:spPr>
          <a:xfrm>
            <a:off x="0" y="620688"/>
            <a:ext cx="4572000" cy="6237312"/>
          </a:xfrm>
        </p:spPr>
        <p:txBody>
          <a:bodyPr>
            <a:normAutofit fontScale="70000" lnSpcReduction="20000"/>
          </a:bodyPr>
          <a:lstStyle/>
          <a:p>
            <a:endParaRPr lang="ru-RU" dirty="0" smtClean="0"/>
          </a:p>
          <a:p>
            <a:r>
              <a:rPr lang="ru-RU" dirty="0" smtClean="0"/>
              <a:t>Историко-бытовыми считаются те танцы прошлых веков, которые получили широкое распространение далеко за пределами своей эпохи и места возникновения. Историческими они названы как танцы прошлого времени, а также как танцы, вошедшие в историю.</a:t>
            </a:r>
          </a:p>
          <a:p>
            <a:r>
              <a:rPr lang="ru-RU" dirty="0" smtClean="0"/>
              <a:t>В XVI в. итальянские и французские танцмейстеры, создавая технику танца, обращали особое внимание на стиль исполнения и манеры танцующих. От исполнителя требовалась важная осанка, медленная размеренная поступь, чопорные и детально разработанные взаимные приветствия - поклоны и реверансы. Соблюдение всех этих правил не только в танце, но и в быту, считалось признаком благородного происхождения и высокого общественного положения. Живые и непосредственные движения народных танцев считались дурным тоном.</a:t>
            </a:r>
            <a:endParaRPr lang="ru-RU" dirty="0"/>
          </a:p>
        </p:txBody>
      </p:sp>
      <p:sp>
        <p:nvSpPr>
          <p:cNvPr id="4" name="Содержимое 3"/>
          <p:cNvSpPr>
            <a:spLocks noGrp="1"/>
          </p:cNvSpPr>
          <p:nvPr>
            <p:ph sz="half" idx="2"/>
          </p:nvPr>
        </p:nvSpPr>
        <p:spPr>
          <a:xfrm>
            <a:off x="4267200" y="836712"/>
            <a:ext cx="4625280" cy="5289451"/>
          </a:xfrm>
        </p:spPr>
        <p:txBody>
          <a:bodyPr>
            <a:normAutofit fontScale="70000" lnSpcReduction="20000"/>
          </a:bodyPr>
          <a:lstStyle/>
          <a:p>
            <a:r>
              <a:rPr lang="ru-RU" dirty="0" smtClean="0"/>
              <a:t>К концу XVII – началу XVIII вв. окончательно складывается такая форма времяпрепровождения, как балы. Начало русским балам было положено при Петре I Указом об ассамблеях от 26 ноября 1718 года. Танец всеми признан как очень приятное, незаменимое развлечение. Бал становится одной из важнейших частей общественной жизни. Это место встречи и общения. Ведь домашние визиты накладывают массу ограничений в поведении, к тому же для визита непременно нужно какое-нибудь дело. А на балах можно встречаться просто так, и это будет «прилично». </a:t>
            </a:r>
          </a:p>
          <a:p>
            <a:endParaRPr lang="ru-RU" dirty="0"/>
          </a:p>
        </p:txBody>
      </p:sp>
      <p:pic>
        <p:nvPicPr>
          <p:cNvPr id="5" name="Рисунок 4" descr="boga-burcu-kadini-ve-dans.gif"/>
          <p:cNvPicPr>
            <a:picLocks noChangeAspect="1"/>
          </p:cNvPicPr>
          <p:nvPr/>
        </p:nvPicPr>
        <p:blipFill>
          <a:blip r:embed="rId3" cstate="print"/>
          <a:stretch>
            <a:fillRect/>
          </a:stretch>
        </p:blipFill>
        <p:spPr>
          <a:xfrm>
            <a:off x="7000866" y="4437112"/>
            <a:ext cx="2143134" cy="26789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3"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3"/>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 10.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rot="10800000" flipV="1">
            <a:off x="323528" y="260648"/>
            <a:ext cx="8568952" cy="2160240"/>
          </a:xfrm>
        </p:spPr>
        <p:txBody>
          <a:bodyPr>
            <a:noAutofit/>
          </a:bodyPr>
          <a:lstStyle/>
          <a:p>
            <a:r>
              <a:rPr lang="ru-RU" sz="1800" dirty="0" smtClean="0"/>
              <a:t>Не танцевать светскому человеку того времени, а тем более даме, было немыслимо. «Умение танцевать и хореографический талант составляли ценное качество и успех не только на паркете, но иногда и на поприще служебной карьеры». Бал являлся прекрасным развлечением, но требовал больших физических и эмоциональных сил. На балу требовалось безукоризненно выглядеть, контролировать каждое движение и слово и при этом казаться естественным, приветливым и веселым. Наука бального общения требовала долгих лет обучения. Поэтому бальная культура входила в жизнь человека еще в детские годы в виде уроков танцев и посещения детских балов. </a:t>
            </a:r>
            <a:br>
              <a:rPr lang="ru-RU" sz="1800" dirty="0" smtClean="0"/>
            </a:br>
            <a:endParaRPr lang="ru-RU" sz="1800" dirty="0"/>
          </a:p>
        </p:txBody>
      </p:sp>
      <p:pic>
        <p:nvPicPr>
          <p:cNvPr id="4" name="ДЛЯ ПРЕЗЕНТАЦИИ 3.wmv">
            <a:hlinkClick r:id="" action="ppaction://media"/>
          </p:cNvPr>
          <p:cNvPicPr>
            <a:picLocks noGrp="1" noRot="1" noChangeAspect="1"/>
          </p:cNvPicPr>
          <p:nvPr>
            <p:ph idx="1"/>
            <a:videoFile r:link="rId1"/>
          </p:nvPr>
        </p:nvPicPr>
        <p:blipFill>
          <a:blip r:embed="rId4" cstate="print"/>
          <a:stretch>
            <a:fillRect/>
          </a:stretch>
        </p:blipFill>
        <p:spPr>
          <a:xfrm>
            <a:off x="1403648" y="2420888"/>
            <a:ext cx="5531621" cy="4149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1000"/>
                                        <p:tgtEl>
                                          <p:spTgt spid="2"/>
                                        </p:tgtEl>
                                      </p:cBhvr>
                                    </p:animEffect>
                                  </p:childTnLst>
                                </p:cTn>
                              </p:par>
                              <p:par>
                                <p:cTn id="8" presetID="1" presetClass="mediacall" presetSubtype="0" fill="hold" nodeType="withEffect">
                                  <p:stCondLst>
                                    <p:cond delay="21000"/>
                                  </p:stCondLst>
                                  <p:childTnLst>
                                    <p:cmd type="call" cmd="playFrom(0.0)">
                                      <p:cBhvr>
                                        <p:cTn id="9" dur="856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4"/>
                </p:tgtEl>
              </p:cMediaNode>
            </p:video>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6" presetClass="entr" presetSubtype="26" fill="hold" nodeType="afterEffect">
                                  <p:stCondLst>
                                    <p:cond delay="2100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500"/>
                                        <p:tgtEl>
                                          <p:spTgt spid="4"/>
                                        </p:tgtEl>
                                      </p:cBhvr>
                                    </p:animEffect>
                                  </p:childTnLst>
                                </p:cTn>
                              </p:par>
                            </p:childTnLst>
                          </p:cTn>
                        </p:par>
                      </p:childTnLst>
                    </p:cTn>
                  </p:par>
                </p:childTnLst>
              </p:cTn>
              <p:nextCondLst>
                <p:cond evt="onClick" delay="0">
                  <p:tgtEl>
                    <p:spTgt spid="4"/>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19.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7467600" cy="1930226"/>
          </a:xfrm>
        </p:spPr>
        <p:txBody>
          <a:bodyPr>
            <a:noAutofit/>
          </a:bodyPr>
          <a:lstStyle/>
          <a:p>
            <a:pPr algn="ctr"/>
            <a:r>
              <a:rPr lang="ru-RU" sz="2000" dirty="0" smtClean="0"/>
              <a:t>Сегодня культура светских балов вновь возрождается; танцевальные вечера, салоны и балы становятся все более популярными. Как и раньше, на них встречаются, знакомятся и общаются (на них можно придти даже одному). Танцы, блиставшие в прошлых веках и исторически исполняемые на балах, вновь интересны и модны, во многом благодаря своей доступности, «нетребовательности», элегантности и красоте.</a:t>
            </a:r>
            <a:endParaRPr lang="ru-RU" sz="2000" dirty="0"/>
          </a:p>
        </p:txBody>
      </p:sp>
      <p:pic>
        <p:nvPicPr>
          <p:cNvPr id="4" name="ДЛЯ ПРЕЗЕНТАЦИИ 4.wmv">
            <a:hlinkClick r:id="" action="ppaction://media"/>
          </p:cNvPr>
          <p:cNvPicPr>
            <a:picLocks noGrp="1" noRot="1" noChangeAspect="1"/>
          </p:cNvPicPr>
          <p:nvPr>
            <p:ph idx="1"/>
            <a:videoFile r:link="rId1"/>
          </p:nvPr>
        </p:nvPicPr>
        <p:blipFill>
          <a:blip r:embed="rId4" cstate="print"/>
          <a:stretch>
            <a:fillRect/>
          </a:stretch>
        </p:blipFill>
        <p:spPr>
          <a:xfrm>
            <a:off x="1835696" y="2492896"/>
            <a:ext cx="5328592" cy="39967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 presetClass="mediacall" presetSubtype="0" fill="hold" nodeType="afterEffect">
                                  <p:stCondLst>
                                    <p:cond delay="20000"/>
                                  </p:stCondLst>
                                  <p:childTnLst>
                                    <p:cmd type="call" cmd="playFrom(0.0)">
                                      <p:cBhvr>
                                        <p:cTn id="10" dur="1166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withEffect">
                                  <p:stCondLst>
                                    <p:cond delay="2000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ТАНЕЦ 6.jpg"/>
          <p:cNvPicPr>
            <a:picLocks noChangeAspect="1"/>
          </p:cNvPicPr>
          <p:nvPr/>
        </p:nvPicPr>
        <p:blipFill>
          <a:blip r:embed="rId2" cstate="print"/>
          <a:stretch>
            <a:fillRect/>
          </a:stretch>
        </p:blipFill>
        <p:spPr>
          <a:xfrm>
            <a:off x="0" y="0"/>
            <a:ext cx="9144000" cy="6857999"/>
          </a:xfrm>
          <a:prstGeom prst="rect">
            <a:avLst/>
          </a:prstGeom>
          <a:ln>
            <a:noFill/>
          </a:ln>
          <a:effectLst>
            <a:softEdge rad="112500"/>
          </a:effectLst>
        </p:spPr>
      </p:pic>
      <p:sp>
        <p:nvSpPr>
          <p:cNvPr id="3" name="Прямоугольник 2"/>
          <p:cNvSpPr/>
          <p:nvPr/>
        </p:nvSpPr>
        <p:spPr>
          <a:xfrm>
            <a:off x="5322614" y="908720"/>
            <a:ext cx="3821386" cy="2308324"/>
          </a:xfrm>
          <a:prstGeom prst="rect">
            <a:avLst/>
          </a:prstGeom>
        </p:spPr>
        <p:txBody>
          <a:bodyPr wrap="square">
            <a:spAutoFit/>
          </a:bodyPr>
          <a:lstStyle/>
          <a:p>
            <a:pPr algn="ctr"/>
            <a:r>
              <a:rPr lang="ru-RU" i="1" dirty="0" smtClean="0"/>
              <a:t> </a:t>
            </a:r>
            <a:r>
              <a:rPr lang="ru-RU" sz="4800" i="1" dirty="0" smtClean="0">
                <a:latin typeface="Monotype Corsiva" pitchFamily="66" charset="0"/>
              </a:rPr>
              <a:t>Классический танец. </a:t>
            </a:r>
          </a:p>
          <a:p>
            <a:pPr algn="ctr"/>
            <a:r>
              <a:rPr lang="ru-RU" sz="4800" i="1" dirty="0" smtClean="0">
                <a:latin typeface="Monotype Corsiva" pitchFamily="66" charset="0"/>
              </a:rPr>
              <a:t>Балет.</a:t>
            </a:r>
            <a:endParaRPr lang="ru-RU" sz="4800" dirty="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ФОН35.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7467600" cy="706090"/>
          </a:xfrm>
        </p:spPr>
        <p:txBody>
          <a:bodyPr>
            <a:noAutofit/>
          </a:bodyPr>
          <a:lstStyle/>
          <a:p>
            <a:pPr algn="ctr"/>
            <a:r>
              <a:rPr lang="ru-RU" sz="2000" b="1" dirty="0" smtClean="0"/>
              <a:t>Русский балет</a:t>
            </a:r>
            <a:r>
              <a:rPr lang="ru-RU" sz="2000" dirty="0" smtClean="0"/>
              <a:t> — за этими словами стоит искусство, признанное во всем мире непревзойденным. Искусство одухотворенное и человечное, искусство глубокой мысли и горячего сердца, искусство, отличающееся яркой национальной самобытностью.</a:t>
            </a:r>
            <a:endParaRPr lang="ru-RU" sz="2000" dirty="0"/>
          </a:p>
        </p:txBody>
      </p:sp>
      <p:pic>
        <p:nvPicPr>
          <p:cNvPr id="7" name="ДЛЯ ПРЕЗЕНТАЦИИ 2.wmv">
            <a:hlinkClick r:id="" action="ppaction://media"/>
          </p:cNvPr>
          <p:cNvPicPr>
            <a:picLocks noGrp="1" noRot="1" noChangeAspect="1"/>
          </p:cNvPicPr>
          <p:nvPr>
            <p:ph sz="half" idx="1"/>
            <a:videoFile r:link="rId1"/>
          </p:nvPr>
        </p:nvPicPr>
        <p:blipFill>
          <a:blip r:embed="rId4" cstate="print"/>
          <a:stretch>
            <a:fillRect/>
          </a:stretch>
        </p:blipFill>
        <p:spPr>
          <a:xfrm>
            <a:off x="179512" y="2132856"/>
            <a:ext cx="4489450" cy="3367088"/>
          </a:xfrm>
          <a:prstGeom prst="rect">
            <a:avLst/>
          </a:prstGeom>
        </p:spPr>
      </p:pic>
      <p:sp>
        <p:nvSpPr>
          <p:cNvPr id="4" name="Содержимое 3"/>
          <p:cNvSpPr>
            <a:spLocks noGrp="1"/>
          </p:cNvSpPr>
          <p:nvPr>
            <p:ph sz="half" idx="2"/>
          </p:nvPr>
        </p:nvSpPr>
        <p:spPr>
          <a:xfrm>
            <a:off x="4267200" y="1600200"/>
            <a:ext cx="4697288" cy="4853136"/>
          </a:xfrm>
        </p:spPr>
        <p:txBody>
          <a:bodyPr>
            <a:normAutofit/>
          </a:bodyPr>
          <a:lstStyle/>
          <a:p>
            <a:r>
              <a:rPr lang="ru-RU" sz="1800" dirty="0" smtClean="0"/>
              <a:t>Русская классическая школа танца существует более двухсот лет. Для нее характерно стремление выразить духовное богатство, внутренний мир человека средствами точными, виртуозными, но при этом мастерство, совершенное владение техникой никогда не становились для нее самоцелью.  «…Русской Терпсихоры душой исполненный полет...», — кратко, но исчерпывающе определял существо русского балета А. С. Пушкин. Несмотря на то, что балет в современном понимании зародился во Франции ,Россия имеет наиболее признанную традицию балета по сей день.</a:t>
            </a:r>
            <a:endParaRPr lang="ru-R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100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2000"/>
                            </p:stCondLst>
                            <p:childTnLst>
                              <p:par>
                                <p:cTn id="17" presetID="1" presetClass="mediacall" presetSubtype="0" fill="hold" nodeType="afterEffect">
                                  <p:stCondLst>
                                    <p:cond delay="20500"/>
                                  </p:stCondLst>
                                  <p:childTnLst>
                                    <p:cmd type="call" cmd="playFrom(0.0)">
                                      <p:cBhvr>
                                        <p:cTn id="18" dur="1006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9" fill="hold" display="0">
                  <p:stCondLst>
                    <p:cond delay="indefinite"/>
                  </p:stCondLst>
                  <p:endCondLst>
                    <p:cond evt="onNext" delay="0">
                      <p:tgtEl>
                        <p:sldTgt/>
                      </p:tgtEl>
                    </p:cond>
                    <p:cond evt="onPrev" delay="0">
                      <p:tgtEl>
                        <p:sldTgt/>
                      </p:tgtEl>
                    </p:cond>
                  </p:endCondLst>
                </p:cTn>
                <p:tgtEl>
                  <p:spTgt spid="7"/>
                </p:tgtEl>
              </p:cMediaNode>
            </p:vide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afterEffect">
                                  <p:stCondLst>
                                    <p:cond delay="20500"/>
                                  </p:stCondLst>
                                  <p:childTnLst>
                                    <p:cmd type="call" cmd="togglePause">
                                      <p:cBhvr>
                                        <p:cTn id="24"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ТАНЕЦ 1.gif"/>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251520" y="2564904"/>
            <a:ext cx="5832648" cy="923330"/>
          </a:xfrm>
          <a:prstGeom prst="rect">
            <a:avLst/>
          </a:prstGeom>
        </p:spPr>
        <p:txBody>
          <a:bodyPr wrap="square">
            <a:spAutoFit/>
          </a:bodyPr>
          <a:lstStyle/>
          <a:p>
            <a:r>
              <a:rPr lang="ru-RU" sz="5400" dirty="0" smtClean="0">
                <a:latin typeface="Monotype Corsiva" pitchFamily="66" charset="0"/>
              </a:rPr>
              <a:t>Бальные танцы</a:t>
            </a:r>
            <a:r>
              <a:rPr lang="ru-RU" sz="4800" dirty="0" smtClean="0">
                <a:latin typeface="Monotype Corsiva" pitchFamily="66" charset="0"/>
              </a:rPr>
              <a:t>.</a:t>
            </a:r>
            <a:r>
              <a:rPr lang="ru-RU" dirty="0" smtClean="0"/>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3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28.jpg"/>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395536" y="260648"/>
            <a:ext cx="8568952" cy="5816977"/>
          </a:xfrm>
          <a:prstGeom prst="rect">
            <a:avLst/>
          </a:prstGeom>
        </p:spPr>
        <p:txBody>
          <a:bodyPr wrap="square">
            <a:spAutoFit/>
          </a:bodyPr>
          <a:lstStyle/>
          <a:p>
            <a:r>
              <a:rPr lang="ru-RU" sz="2400" dirty="0" smtClean="0"/>
              <a:t>Первые бальные или светские танцы возникают в XII веке, в эпоху средневекового Ренессанса – расцвета рыцарской культуры. Большую роль в развитии бальной хореографии того времени сыграл танец бранль, который возник во Франции. Огромной популярностью пользовалась павана, которую исполняли с канделябрами или факелами в руках. Бальные танцы XIV века не отличались богатым разнообразием движений и исполнялись в сопровождении небольшого оркестра. На смену им пришли более быстрые танцы, включающие в себя лёгкие прыжки, повороты и изящные позы. В моду вошли менуэт, ригодан, романеска. Движения придворного менуэта не отличались сложностью: плавный скользящий шаг, глубокие реверансы, поклоны. А обучались ему годами! </a:t>
            </a:r>
          </a:p>
          <a:p>
            <a:endParaRPr lang="ru-RU" dirty="0" smtClean="0"/>
          </a:p>
          <a:p>
            <a:endParaRPr lang="ru-RU" dirty="0"/>
          </a:p>
        </p:txBody>
      </p:sp>
      <p:pic>
        <p:nvPicPr>
          <p:cNvPr id="5" name="Рисунок 4" descr="ТАНЕЦ 3.jpg"/>
          <p:cNvPicPr>
            <a:picLocks noChangeAspect="1"/>
          </p:cNvPicPr>
          <p:nvPr/>
        </p:nvPicPr>
        <p:blipFill>
          <a:blip r:embed="rId3" cstate="print"/>
          <a:stretch>
            <a:fillRect/>
          </a:stretch>
        </p:blipFill>
        <p:spPr>
          <a:xfrm>
            <a:off x="7380312" y="4941168"/>
            <a:ext cx="1584176" cy="1440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ОН28.jpg"/>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0" y="188640"/>
            <a:ext cx="9144000" cy="5262979"/>
          </a:xfrm>
          <a:prstGeom prst="rect">
            <a:avLst/>
          </a:prstGeom>
        </p:spPr>
        <p:txBody>
          <a:bodyPr wrap="square">
            <a:spAutoFit/>
          </a:bodyPr>
          <a:lstStyle/>
          <a:p>
            <a:r>
              <a:rPr lang="ru-RU" sz="2400" dirty="0" smtClean="0"/>
              <a:t>Трудно давалась манера исполнения менуэта: все переходы должны совершаться мягко, округло, без рывков, плавно вытекая один из другого. Некоторые из фигур менуэта вошли в основу классического балета. Вот почему менуэт до сих пор изучается во всех хореографических академиях. Усложнялась танцевальная лексика и композиция, что привело к необходимости длительного обучения танцу. Танцмейстеры и педагоги XVII века выпускают самоучители по танцам. В них включают наиболее популярные в это время массовые танцы.</a:t>
            </a:r>
          </a:p>
          <a:p>
            <a:endParaRPr lang="ru-RU" sz="2400" dirty="0" smtClean="0"/>
          </a:p>
          <a:p>
            <a:r>
              <a:rPr lang="ru-RU" sz="2400" dirty="0" smtClean="0"/>
              <a:t> В 1661 году по указу Людовика XIV в Париже была открыта «Академия танца», где проверялись знания танцмейстеров, выдавались дипломы, устраивались балы и вечера, а главное, совершенствовались народные танцы.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ОН28.jpg"/>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179512" y="188640"/>
            <a:ext cx="8712968" cy="6001643"/>
          </a:xfrm>
          <a:prstGeom prst="rect">
            <a:avLst/>
          </a:prstGeom>
        </p:spPr>
        <p:txBody>
          <a:bodyPr wrap="square">
            <a:spAutoFit/>
          </a:bodyPr>
          <a:lstStyle/>
          <a:p>
            <a:r>
              <a:rPr lang="ru-RU" sz="2400" dirty="0" smtClean="0"/>
              <a:t>Пётр Первый сыграл огромную роль в развитии танцевального искусства России. В 1718 году он издает указ об ассамблеях, которые положили начало публичным балам в России. Было даже создано специальное руководство «Юности честное зерцало, или Показание к житейскому обхождению», в котором говорилось об этикете на ассамблеях и в быту. Петр ввёл преподавание бальных танцев как обязательный предмет в казённых учебных заведениях, тем самым подчеркнув государственное значение подобного начинания. </a:t>
            </a:r>
          </a:p>
          <a:p>
            <a:r>
              <a:rPr lang="ru-RU" sz="2400" dirty="0" smtClean="0"/>
              <a:t>XIX век связывают с массовыми бальными танцами, всё больше входят в моду балы и маскарады. Широкое распространение танцев привело к организации специальных танцевальных классов, где учителя - профессионалы обучали бальному танцу не только знать, но и городское население.</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28.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0"/>
            <a:ext cx="7467600" cy="908720"/>
          </a:xfrm>
        </p:spPr>
        <p:txBody>
          <a:bodyPr>
            <a:normAutofit/>
          </a:bodyPr>
          <a:lstStyle/>
          <a:p>
            <a:pPr algn="ctr"/>
            <a:r>
              <a:rPr lang="ru-RU" sz="4400" dirty="0" smtClean="0">
                <a:solidFill>
                  <a:srgbClr val="FFCC99"/>
                </a:solidFill>
                <a:latin typeface="Monotype Corsiva" pitchFamily="66" charset="0"/>
                <a:cs typeface="Calibri" pitchFamily="34" charset="0"/>
              </a:rPr>
              <a:t>Современные  бальные танцы.</a:t>
            </a:r>
            <a:endParaRPr lang="ru-RU" sz="4400" dirty="0">
              <a:solidFill>
                <a:srgbClr val="FFCC99"/>
              </a:solidFill>
              <a:latin typeface="Monotype Corsiva" pitchFamily="66" charset="0"/>
              <a:cs typeface="Calibri" pitchFamily="34" charset="0"/>
            </a:endParaRPr>
          </a:p>
        </p:txBody>
      </p:sp>
      <p:sp>
        <p:nvSpPr>
          <p:cNvPr id="3" name="Содержимое 2"/>
          <p:cNvSpPr>
            <a:spLocks noGrp="1"/>
          </p:cNvSpPr>
          <p:nvPr>
            <p:ph sz="half" idx="1"/>
          </p:nvPr>
        </p:nvSpPr>
        <p:spPr>
          <a:xfrm>
            <a:off x="0" y="980728"/>
            <a:ext cx="4114800" cy="4968553"/>
          </a:xfrm>
        </p:spPr>
        <p:txBody>
          <a:bodyPr>
            <a:noAutofit/>
          </a:bodyPr>
          <a:lstStyle/>
          <a:p>
            <a:r>
              <a:rPr lang="ru-RU" sz="2400" dirty="0" smtClean="0"/>
              <a:t>Современные Спортивные Бальные Танцы делятся на две программы включающие 10 танцев Латиноамериканские танцы или "Латина" (Самба, Ча-ча-ча, Румба, Пасодобль и Джайв) и Европейская программа или "Cтандарт" (Медленный Вальс, Танго, Венский Вальс, Медленный Фокстрот и Квикстеп).</a:t>
            </a:r>
            <a:endParaRPr lang="ru-RU" sz="2400" dirty="0"/>
          </a:p>
        </p:txBody>
      </p:sp>
      <p:pic>
        <p:nvPicPr>
          <p:cNvPr id="7" name="ДЛЯ ПРЕЗЕНТАЦИИ 7.wmv">
            <a:hlinkClick r:id="" action="ppaction://media"/>
          </p:cNvPr>
          <p:cNvPicPr>
            <a:picLocks noGrp="1" noRot="1" noChangeAspect="1"/>
          </p:cNvPicPr>
          <p:nvPr>
            <p:ph sz="half" idx="2"/>
            <a:videoFile r:link="rId1"/>
          </p:nvPr>
        </p:nvPicPr>
        <p:blipFill>
          <a:blip r:embed="rId4" cstate="print"/>
          <a:stretch>
            <a:fillRect/>
          </a:stretch>
        </p:blipFill>
        <p:spPr>
          <a:xfrm>
            <a:off x="3923928" y="1232756"/>
            <a:ext cx="4982510" cy="37368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1" presetClass="mediacall" presetSubtype="0" fill="hold" nodeType="withEffect">
                                  <p:stCondLst>
                                    <p:cond delay="12000"/>
                                  </p:stCondLst>
                                  <p:childTnLst>
                                    <p:cmd type="call" cmd="playFrom(0.0)">
                                      <p:cBhvr>
                                        <p:cTn id="18" dur="1101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9" fill="hold" display="0">
                  <p:stCondLst>
                    <p:cond delay="indefinite"/>
                  </p:stCondLst>
                  <p:endCondLst>
                    <p:cond evt="onNext" delay="0">
                      <p:tgtEl>
                        <p:sldTgt/>
                      </p:tgtEl>
                    </p:cond>
                    <p:cond evt="onPrev" delay="0">
                      <p:tgtEl>
                        <p:sldTgt/>
                      </p:tgtEl>
                    </p:cond>
                  </p:endCondLst>
                </p:cTn>
                <p:tgtEl>
                  <p:spTgt spid="7"/>
                </p:tgtEl>
              </p:cMediaNode>
            </p:vide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withEffect">
                                  <p:stCondLst>
                                    <p:cond delay="12000"/>
                                  </p:stCondLst>
                                  <p:childTnLst>
                                    <p:cmd type="call" cmd="togglePause">
                                      <p:cBhvr>
                                        <p:cTn id="24"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251520" y="260648"/>
            <a:ext cx="8640960" cy="6370975"/>
          </a:xfrm>
          <a:prstGeom prst="rect">
            <a:avLst/>
          </a:prstGeom>
        </p:spPr>
        <p:txBody>
          <a:bodyPr wrap="square">
            <a:spAutoFit/>
          </a:bodyPr>
          <a:lstStyle/>
          <a:p>
            <a:r>
              <a:rPr lang="ru-RU" sz="2400" b="1" dirty="0" smtClean="0">
                <a:solidFill>
                  <a:srgbClr val="FFCC99"/>
                </a:solidFill>
              </a:rPr>
              <a:t>«ТАНЦУЙ и не останавливайся. Какой в этом смысл - не задумывайся. Смысла всё равно нет, и не было никогда. Задумаешься - остановятся ноги... все твои контакты с миром вокруг оборвутся... поэтому никак нельзя, чтобы ноги остановились. Даже если всё вокруг кажется дурацким и бессмысленным - не обращай внимания. За ритмом следи - и продолжай танцевать... выжми себя как лимон. И помни: бояться тут нечего. Твой главный соперник - усталость. Усталость и паника от усталости. Это с каждым бывает. Станет казаться, что весь мир устроен неправильно. И ноги начнут останавливаться сами собой... а другого способа нет, обязательно нужно танцевать. Мало того: танцевать очень здорово и никак иначе. Так чтобы все на тебя смотрели... так что - танцуй. Пока играет музыка – ТАНЦУЙ»</a:t>
            </a:r>
            <a:r>
              <a:rPr lang="ru-RU" sz="2400" dirty="0" smtClean="0">
                <a:solidFill>
                  <a:srgbClr val="FFCC99"/>
                </a:solidFill>
              </a:rPr>
              <a:t/>
            </a:r>
            <a:br>
              <a:rPr lang="ru-RU" sz="2400" dirty="0" smtClean="0">
                <a:solidFill>
                  <a:srgbClr val="FFCC99"/>
                </a:solidFill>
              </a:rPr>
            </a:br>
            <a:endParaRPr lang="ru-RU" sz="2400" dirty="0">
              <a:solidFill>
                <a:srgbClr val="FFCC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strVal val="#ppt_w+.3"/>
                                          </p:val>
                                        </p:tav>
                                        <p:tav tm="100000">
                                          <p:val>
                                            <p:strVal val="#ppt_w"/>
                                          </p:val>
                                        </p:tav>
                                      </p:tavLst>
                                    </p:anim>
                                    <p:anim calcmode="lin" valueType="num">
                                      <p:cBhvr>
                                        <p:cTn id="8" dur="3000" fill="hold"/>
                                        <p:tgtEl>
                                          <p:spTgt spid="3"/>
                                        </p:tgtEl>
                                        <p:attrNameLst>
                                          <p:attrName>ppt_h</p:attrName>
                                        </p:attrNameLst>
                                      </p:cBhvr>
                                      <p:tavLst>
                                        <p:tav tm="0">
                                          <p:val>
                                            <p:strVal val="#ppt_h"/>
                                          </p:val>
                                        </p:tav>
                                        <p:tav tm="100000">
                                          <p:val>
                                            <p:strVal val="#ppt_h"/>
                                          </p:val>
                                        </p:tav>
                                      </p:tavLst>
                                    </p:anim>
                                    <p:animEffect transition="in" filter="fade">
                                      <p:cBhvr>
                                        <p:cTn id="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32.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548680"/>
            <a:ext cx="7467600" cy="648072"/>
          </a:xfrm>
        </p:spPr>
        <p:txBody>
          <a:bodyPr>
            <a:noAutofit/>
          </a:bodyPr>
          <a:lstStyle/>
          <a:p>
            <a:pPr algn="ctr"/>
            <a:r>
              <a:rPr lang="ru-RU" sz="6000" dirty="0" smtClean="0">
                <a:solidFill>
                  <a:srgbClr val="FFCC99"/>
                </a:solidFill>
                <a:latin typeface="Monotype Corsiva" pitchFamily="66" charset="0"/>
              </a:rPr>
              <a:t>Современный танец.</a:t>
            </a:r>
            <a:br>
              <a:rPr lang="ru-RU" sz="6000" dirty="0" smtClean="0">
                <a:solidFill>
                  <a:srgbClr val="FFCC99"/>
                </a:solidFill>
                <a:latin typeface="Monotype Corsiva" pitchFamily="66" charset="0"/>
              </a:rPr>
            </a:br>
            <a:endParaRPr lang="ru-RU" sz="6000" dirty="0">
              <a:solidFill>
                <a:srgbClr val="FFCC99"/>
              </a:solidFill>
              <a:latin typeface="Monotype Corsiva" pitchFamily="66" charset="0"/>
            </a:endParaRPr>
          </a:p>
        </p:txBody>
      </p:sp>
      <p:sp>
        <p:nvSpPr>
          <p:cNvPr id="3" name="Содержимое 2"/>
          <p:cNvSpPr>
            <a:spLocks noGrp="1"/>
          </p:cNvSpPr>
          <p:nvPr>
            <p:ph idx="1"/>
          </p:nvPr>
        </p:nvSpPr>
        <p:spPr>
          <a:xfrm>
            <a:off x="0" y="908721"/>
            <a:ext cx="9144000" cy="5949279"/>
          </a:xfrm>
        </p:spPr>
        <p:txBody>
          <a:bodyPr>
            <a:normAutofit fontScale="85000" lnSpcReduction="20000"/>
          </a:bodyPr>
          <a:lstStyle/>
          <a:p>
            <a:r>
              <a:rPr lang="ru-RU" dirty="0" smtClean="0"/>
              <a:t>Свободный пластический танец — новый вид танца рождается на рубеже XIX—XX веков и благодаря, прежде всего, </a:t>
            </a:r>
            <a:r>
              <a:rPr lang="ru-RU" dirty="0" smtClean="0">
                <a:hlinkClick r:id="rId3" tooltip="Дункан, Айседора"/>
              </a:rPr>
              <a:t>Айседоре Дункан</a:t>
            </a:r>
            <a:r>
              <a:rPr lang="ru-RU" dirty="0" smtClean="0"/>
              <a:t>. Айседора выдвигает новую философскую и художественную, основанную на античном идеале гармонического развития человека, концепцию «танца будущего». Дункан стремиться сделать танец выражением личности, отражением неповторимой человеческой индивидуальности, инструментом самопознания. Дункан ценит в танце изначальную экспрессию человеческого тела, выражающуюся во взаиморасположении различных его частей — отсюда эпитет пластический. Дункан реформировала искусство танца, что заключалось в гармоничном слиянии всех его компонентов — музыки, пластики, костюма. Она разработала многие идеи и приемы танца, лучшие из которых вошли в сокровищницу мирового хореографического искусства.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13" presetClass="entr" presetSubtype="16" fill="hold" grpId="0" nodeType="afterEffect">
                                  <p:stCondLst>
                                    <p:cond delay="2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32.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251520" y="260648"/>
            <a:ext cx="8568952" cy="3970318"/>
          </a:xfrm>
          <a:prstGeom prst="rect">
            <a:avLst/>
          </a:prstGeom>
        </p:spPr>
        <p:txBody>
          <a:bodyPr wrap="square">
            <a:spAutoFit/>
          </a:bodyPr>
          <a:lstStyle/>
          <a:p>
            <a:r>
              <a:rPr lang="ru-RU" sz="2800" dirty="0" smtClean="0"/>
              <a:t> Современный танец (</a:t>
            </a:r>
            <a:r>
              <a:rPr lang="ru-RU" sz="2800" dirty="0" err="1" smtClean="0"/>
              <a:t>Contemporary</a:t>
            </a:r>
            <a:r>
              <a:rPr lang="ru-RU" sz="2800" dirty="0" smtClean="0"/>
              <a:t> </a:t>
            </a:r>
            <a:r>
              <a:rPr lang="ru-RU" sz="2800" dirty="0" err="1" smtClean="0"/>
              <a:t>Dance</a:t>
            </a:r>
            <a:r>
              <a:rPr lang="ru-RU" sz="2800" dirty="0" smtClean="0"/>
              <a:t>) — направление искусства танца, включающее танцевальные техники и стили XX-начала XXI вв., сформировавшиеся на основе американского и европейского танца Модерн и танца Постмодерн. В данном направлении танец рассматривается как инструмент для развития тела танцовщика и формирования его индивидуальной хореографической лексики. </a:t>
            </a:r>
            <a:endParaRPr lang="ru-RU" sz="2800" dirty="0"/>
          </a:p>
        </p:txBody>
      </p:sp>
      <p:pic>
        <p:nvPicPr>
          <p:cNvPr id="4" name="Рисунок 3" descr="0_7eeb6_38d812e8_XL.gif"/>
          <p:cNvPicPr>
            <a:picLocks noChangeAspect="1"/>
          </p:cNvPicPr>
          <p:nvPr/>
        </p:nvPicPr>
        <p:blipFill>
          <a:blip r:embed="rId3" cstate="print"/>
          <a:stretch>
            <a:fillRect/>
          </a:stretch>
        </p:blipFill>
        <p:spPr>
          <a:xfrm>
            <a:off x="5796136" y="3645024"/>
            <a:ext cx="2929310" cy="27519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32.jpg"/>
          <p:cNvPicPr>
            <a:picLocks noChangeAspect="1"/>
          </p:cNvPicPr>
          <p:nvPr/>
        </p:nvPicPr>
        <p:blipFill>
          <a:blip r:embed="rId3" cstate="print"/>
          <a:stretch>
            <a:fillRect/>
          </a:stretch>
        </p:blipFill>
        <p:spPr>
          <a:xfrm>
            <a:off x="0" y="0"/>
            <a:ext cx="9143999" cy="6858000"/>
          </a:xfrm>
          <a:prstGeom prst="rect">
            <a:avLst/>
          </a:prstGeom>
        </p:spPr>
      </p:pic>
      <p:sp>
        <p:nvSpPr>
          <p:cNvPr id="2" name="Заголовок 1"/>
          <p:cNvSpPr>
            <a:spLocks noGrp="1"/>
          </p:cNvSpPr>
          <p:nvPr>
            <p:ph type="title"/>
          </p:nvPr>
        </p:nvSpPr>
        <p:spPr>
          <a:xfrm>
            <a:off x="457200" y="692696"/>
            <a:ext cx="7467600" cy="724942"/>
          </a:xfrm>
        </p:spPr>
        <p:txBody>
          <a:bodyPr>
            <a:normAutofit fontScale="90000"/>
          </a:bodyPr>
          <a:lstStyle/>
          <a:p>
            <a:pPr algn="ctr"/>
            <a:r>
              <a:rPr lang="ru-RU" sz="3600" dirty="0" smtClean="0">
                <a:solidFill>
                  <a:srgbClr val="FFCC99"/>
                </a:solidFill>
                <a:latin typeface="Monotype Corsiva" pitchFamily="66" charset="0"/>
              </a:rPr>
              <a:t>ВИДЫ СОВРЕМЕННЫХ ТАНЦЕВ: </a:t>
            </a:r>
            <a:r>
              <a:rPr lang="ru-RU" sz="3600" dirty="0" smtClean="0">
                <a:solidFill>
                  <a:srgbClr val="FFCC99"/>
                </a:solidFill>
                <a:latin typeface="+mn-lt"/>
              </a:rPr>
              <a:t>МОДЕРН.</a:t>
            </a:r>
            <a:r>
              <a:rPr lang="ru-RU" sz="3600" dirty="0" smtClean="0"/>
              <a:t/>
            </a:r>
            <a:br>
              <a:rPr lang="ru-RU" sz="3600" dirty="0" smtClean="0"/>
            </a:br>
            <a:r>
              <a:rPr lang="ru-RU" sz="3600" dirty="0" smtClean="0"/>
              <a:t/>
            </a:r>
            <a:br>
              <a:rPr lang="ru-RU" sz="3600" dirty="0" smtClean="0"/>
            </a:br>
            <a:endParaRPr lang="ru-RU" sz="3600" dirty="0">
              <a:latin typeface="Monotype Corsiva" pitchFamily="66" charset="0"/>
            </a:endParaRPr>
          </a:p>
        </p:txBody>
      </p:sp>
      <p:sp>
        <p:nvSpPr>
          <p:cNvPr id="3" name="Содержимое 2"/>
          <p:cNvSpPr>
            <a:spLocks noGrp="1"/>
          </p:cNvSpPr>
          <p:nvPr>
            <p:ph sz="half" idx="1"/>
          </p:nvPr>
        </p:nvSpPr>
        <p:spPr>
          <a:xfrm>
            <a:off x="0" y="1268760"/>
            <a:ext cx="3995936" cy="4857403"/>
          </a:xfrm>
        </p:spPr>
        <p:txBody>
          <a:bodyPr>
            <a:noAutofit/>
          </a:bodyPr>
          <a:lstStyle/>
          <a:p>
            <a:r>
              <a:rPr lang="ru-RU" sz="1800" dirty="0" smtClean="0"/>
              <a:t>Танец Модерн (</a:t>
            </a:r>
            <a:r>
              <a:rPr lang="ru-RU" sz="1800" dirty="0" err="1" smtClean="0"/>
              <a:t>Modern</a:t>
            </a:r>
            <a:r>
              <a:rPr lang="ru-RU" sz="1800" dirty="0" smtClean="0"/>
              <a:t> Dance) — направление искусства танца, развивавшееся в Европе и США в начале ХХ столетия. Особенностью этого  вида современного танца является философский подход к движению и отказ от канонов классического танца. Данному виду танца свойственно взаимоотношения движений танцовщика и ритмообразующие основы, а так же поиск второго, третьего плана музыкального сопровождения.</a:t>
            </a:r>
            <a:br>
              <a:rPr lang="ru-RU" sz="1800" dirty="0" smtClean="0"/>
            </a:br>
            <a:r>
              <a:rPr lang="ru-RU" sz="2000" dirty="0" smtClean="0"/>
              <a:t/>
            </a:r>
            <a:br>
              <a:rPr lang="ru-RU" sz="2000" dirty="0" smtClean="0"/>
            </a:br>
            <a:endParaRPr lang="ru-RU" sz="2000" dirty="0"/>
          </a:p>
        </p:txBody>
      </p:sp>
      <p:pic>
        <p:nvPicPr>
          <p:cNvPr id="5" name="ДЛЯ ПРЕЗЕНТАЦИИ 8.wmv">
            <a:hlinkClick r:id="" action="ppaction://media"/>
          </p:cNvPr>
          <p:cNvPicPr>
            <a:picLocks noGrp="1" noRot="1" noChangeAspect="1"/>
          </p:cNvPicPr>
          <p:nvPr>
            <p:ph sz="half" idx="2"/>
            <a:videoFile r:link="rId1"/>
          </p:nvPr>
        </p:nvPicPr>
        <p:blipFill>
          <a:blip r:embed="rId4" cstate="print"/>
          <a:stretch>
            <a:fillRect/>
          </a:stretch>
        </p:blipFill>
        <p:spPr>
          <a:xfrm>
            <a:off x="3995936" y="1556792"/>
            <a:ext cx="4969999" cy="372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3" presetClass="entr" presetSubtype="16" fill="hold" grpId="0" nodeType="after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2000"/>
                                        <p:tgtEl>
                                          <p:spTgt spid="3">
                                            <p:txEl>
                                              <p:pRg st="0" end="0"/>
                                            </p:txEl>
                                          </p:spTgt>
                                        </p:tgtEl>
                                      </p:cBhvr>
                                    </p:animEffect>
                                  </p:childTnLst>
                                </p:cTn>
                              </p:par>
                            </p:childTnLst>
                          </p:cTn>
                        </p:par>
                        <p:par>
                          <p:cTn id="14" fill="hold">
                            <p:stCondLst>
                              <p:cond delay="5000"/>
                            </p:stCondLst>
                            <p:childTnLst>
                              <p:par>
                                <p:cTn id="15" presetID="1" presetClass="mediacall" presetSubtype="0" fill="hold" nodeType="afterEffect">
                                  <p:stCondLst>
                                    <p:cond delay="15000"/>
                                  </p:stCondLst>
                                  <p:childTnLst>
                                    <p:cmd type="call" cmd="playFrom(0.0)">
                                      <p:cBhvr>
                                        <p:cTn id="16" dur="2267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endCondLst>
                    <p:cond evt="onNext" delay="0">
                      <p:tgtEl>
                        <p:sldTgt/>
                      </p:tgtEl>
                    </p:cond>
                    <p:cond evt="onPrev" delay="0">
                      <p:tgtEl>
                        <p:sldTgt/>
                      </p:tgtEl>
                    </p:cond>
                  </p:end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withEffect">
                                  <p:stCondLst>
                                    <p:cond delay="1500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38.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836712"/>
            <a:ext cx="7467600" cy="580926"/>
          </a:xfrm>
        </p:spPr>
        <p:txBody>
          <a:bodyPr>
            <a:normAutofit fontScale="90000"/>
          </a:bodyPr>
          <a:lstStyle/>
          <a:p>
            <a:pPr algn="ctr"/>
            <a:r>
              <a:rPr lang="ru-RU" sz="3600" dirty="0" smtClean="0">
                <a:solidFill>
                  <a:srgbClr val="FFCC99"/>
                </a:solidFill>
                <a:latin typeface="Monotype Corsiva" pitchFamily="66" charset="0"/>
              </a:rPr>
              <a:t>ВИДЫ СОВРЕМЕННЫХ ТАНЦЕВ: </a:t>
            </a:r>
            <a:r>
              <a:rPr lang="ru-RU" sz="3600" dirty="0" smtClean="0">
                <a:solidFill>
                  <a:srgbClr val="FFCC99"/>
                </a:solidFill>
                <a:latin typeface="+mn-lt"/>
              </a:rPr>
              <a:t>CONTEMPORARY DANCE</a:t>
            </a:r>
            <a:r>
              <a:rPr lang="ru-RU" sz="2700" dirty="0" smtClean="0">
                <a:latin typeface="Monotype Corsiva" pitchFamily="66" charset="0"/>
              </a:rPr>
              <a:t/>
            </a:r>
            <a:br>
              <a:rPr lang="ru-RU" sz="2700" dirty="0" smtClean="0">
                <a:latin typeface="Monotype Corsiva" pitchFamily="66" charset="0"/>
              </a:rPr>
            </a:br>
            <a:r>
              <a:rPr lang="ru-RU" dirty="0" smtClean="0"/>
              <a:t/>
            </a:r>
            <a:br>
              <a:rPr lang="ru-RU" dirty="0" smtClean="0"/>
            </a:br>
            <a:endParaRPr lang="ru-RU" dirty="0">
              <a:latin typeface="Monotype Corsiva" pitchFamily="66" charset="0"/>
            </a:endParaRPr>
          </a:p>
        </p:txBody>
      </p:sp>
      <p:sp>
        <p:nvSpPr>
          <p:cNvPr id="3" name="Содержимое 2"/>
          <p:cNvSpPr>
            <a:spLocks noGrp="1"/>
          </p:cNvSpPr>
          <p:nvPr>
            <p:ph sz="half" idx="1"/>
          </p:nvPr>
        </p:nvSpPr>
        <p:spPr>
          <a:xfrm>
            <a:off x="-180528" y="1268760"/>
            <a:ext cx="4295328" cy="4857403"/>
          </a:xfrm>
        </p:spPr>
        <p:txBody>
          <a:bodyPr>
            <a:noAutofit/>
          </a:bodyPr>
          <a:lstStyle/>
          <a:p>
            <a:r>
              <a:rPr lang="ru-RU" sz="2000" dirty="0" smtClean="0"/>
              <a:t>Важным моментом в данном современном  направлении хореографического искусства является связь внутреннего эмоционального состояния танцора c самой формой танца. Сontemporary dance предполагает собой максимальное  использование внутренних ресурсов с помощью различных техник, таких как танцевальная и контактная  импровизация, релиз. </a:t>
            </a:r>
            <a:br>
              <a:rPr lang="ru-RU" sz="2000" dirty="0" smtClean="0"/>
            </a:br>
            <a:r>
              <a:rPr lang="ru-RU" sz="2000" dirty="0" smtClean="0"/>
              <a:t/>
            </a:r>
            <a:br>
              <a:rPr lang="ru-RU" sz="2000" dirty="0" smtClean="0"/>
            </a:br>
            <a:endParaRPr lang="ru-RU" sz="2000" dirty="0"/>
          </a:p>
        </p:txBody>
      </p:sp>
      <p:pic>
        <p:nvPicPr>
          <p:cNvPr id="9" name="ДЛЯ ПРЕЗЕНТАЦИИ 9КК.wmv">
            <a:hlinkClick r:id="" action="ppaction://media"/>
          </p:cNvPr>
          <p:cNvPicPr>
            <a:picLocks noGrp="1" noRot="1" noChangeAspect="1"/>
          </p:cNvPicPr>
          <p:nvPr>
            <p:ph sz="half" idx="2"/>
            <a:videoFile r:link="rId1"/>
          </p:nvPr>
        </p:nvPicPr>
        <p:blipFill>
          <a:blip r:embed="rId4" cstate="print"/>
          <a:stretch>
            <a:fillRect/>
          </a:stretch>
        </p:blipFill>
        <p:spPr>
          <a:xfrm>
            <a:off x="3995936" y="1412776"/>
            <a:ext cx="4933055" cy="3699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5" presetClass="entr" presetSubtype="0" fill="hold" grpId="0" nodeType="afterEffect">
                                  <p:stCondLst>
                                    <p:cond delay="3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3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3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 presetClass="mediacall" presetSubtype="0" fill="hold" nodeType="withEffect">
                                  <p:stCondLst>
                                    <p:cond delay="3500"/>
                                  </p:stCondLst>
                                  <p:childTnLst>
                                    <p:cmd type="call" cmd="playFrom(0.0)">
                                      <p:cBhvr>
                                        <p:cTn id="18" dur="15722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9" fill="hold" display="0">
                  <p:stCondLst>
                    <p:cond delay="indefinite"/>
                  </p:stCondLst>
                  <p:endCondLst>
                    <p:cond evt="onNext" delay="0">
                      <p:tgtEl>
                        <p:sldTgt/>
                      </p:tgtEl>
                    </p:cond>
                    <p:cond evt="onPrev" delay="0">
                      <p:tgtEl>
                        <p:sldTgt/>
                      </p:tgtEl>
                    </p:cond>
                  </p:endCondLst>
                </p:cTn>
                <p:tgtEl>
                  <p:spTgt spid="9"/>
                </p:tgtEl>
              </p:cMediaNode>
            </p:vide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withEffect">
                                  <p:stCondLst>
                                    <p:cond delay="11000"/>
                                  </p:stCondLst>
                                  <p:childTnLst>
                                    <p:cmd type="call" cmd="togglePause">
                                      <p:cBhvr>
                                        <p:cTn id="24" dur="1" fill="hold"/>
                                        <p:tgtEl>
                                          <p:spTgt spid="9"/>
                                        </p:tgtEl>
                                      </p:cBhvr>
                                    </p:cmd>
                                  </p:childTnLst>
                                </p:cTn>
                              </p:par>
                            </p:childTnLst>
                          </p:cTn>
                        </p:par>
                      </p:childTnLst>
                    </p:cTn>
                  </p:par>
                </p:childTnLst>
              </p:cTn>
              <p:nextCondLst>
                <p:cond evt="onClick" delay="0">
                  <p:tgtEl>
                    <p:spTgt spid="9"/>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ФОН41.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pPr algn="ctr"/>
            <a:r>
              <a:rPr lang="ru-RU" sz="6600" dirty="0" smtClean="0">
                <a:solidFill>
                  <a:srgbClr val="FFCC99"/>
                </a:solidFill>
                <a:latin typeface="Monotype Corsiva" pitchFamily="66" charset="0"/>
              </a:rPr>
              <a:t>Эстрадный танец.</a:t>
            </a:r>
            <a:endParaRPr lang="ru-RU" sz="6600" dirty="0">
              <a:solidFill>
                <a:srgbClr val="FFCC99"/>
              </a:solidFill>
              <a:latin typeface="Monotype Corsiva" pitchFamily="66" charset="0"/>
            </a:endParaRPr>
          </a:p>
        </p:txBody>
      </p:sp>
      <p:sp>
        <p:nvSpPr>
          <p:cNvPr id="4" name="Содержимое 3"/>
          <p:cNvSpPr>
            <a:spLocks noGrp="1"/>
          </p:cNvSpPr>
          <p:nvPr>
            <p:ph sz="half" idx="2"/>
          </p:nvPr>
        </p:nvSpPr>
        <p:spPr>
          <a:xfrm>
            <a:off x="4267200" y="1600200"/>
            <a:ext cx="4876800" cy="4853136"/>
          </a:xfrm>
        </p:spPr>
        <p:txBody>
          <a:bodyPr>
            <a:normAutofit fontScale="85000" lnSpcReduction="20000"/>
          </a:bodyPr>
          <a:lstStyle/>
          <a:p>
            <a:r>
              <a:rPr lang="ru-RU" dirty="0" smtClean="0"/>
              <a:t> Эстрадный танец (</a:t>
            </a:r>
            <a:r>
              <a:rPr lang="ru-RU" dirty="0" err="1" smtClean="0"/>
              <a:t>Variety</a:t>
            </a:r>
            <a:r>
              <a:rPr lang="ru-RU" dirty="0" smtClean="0"/>
              <a:t> dance) — хореографическое произведение, предназначенное для концертного исполнения на эстраде. Для эстрадного танца характерна внешняя выразительность, развлекательный характер, виртуозность, внешняя эффектность По форме эстрадный танец — танцевальная миниатюра, обычно с небольшим количеством исполнителей. Эстрадный танец отличает многожанровость и разностильность.</a:t>
            </a:r>
            <a:endParaRPr lang="ru-RU" dirty="0"/>
          </a:p>
        </p:txBody>
      </p:sp>
      <p:pic>
        <p:nvPicPr>
          <p:cNvPr id="5" name="ДЛЯ ПРЕЗЕНТАЦИИ 10.wmv">
            <a:hlinkClick r:id="" action="ppaction://media"/>
          </p:cNvPr>
          <p:cNvPicPr>
            <a:picLocks noGrp="1" noRot="1" noChangeAspect="1"/>
          </p:cNvPicPr>
          <p:nvPr>
            <p:ph sz="half" idx="1"/>
            <a:videoFile r:link="rId1"/>
          </p:nvPr>
        </p:nvPicPr>
        <p:blipFill>
          <a:blip r:embed="rId4" cstate="print"/>
          <a:stretch>
            <a:fillRect/>
          </a:stretch>
        </p:blipFill>
        <p:spPr>
          <a:xfrm>
            <a:off x="179512" y="1700808"/>
            <a:ext cx="4500331" cy="3528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5" presetClass="entr" presetSubtype="0" fill="hold" grpId="0" nodeType="afterEffect">
                                  <p:stCondLst>
                                    <p:cond delay="15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4" dur="10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5" dur="1000" accel="50000" fill="hold">
                                          <p:stCondLst>
                                            <p:cond delay="10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7" dur="10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8" dur="10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9" dur="1000" accel="50000" fill="hold">
                                          <p:stCondLst>
                                            <p:cond delay="10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0" dur="2000" decel="50000">
                                          <p:stCondLst>
                                            <p:cond delay="0"/>
                                          </p:stCondLst>
                                        </p:cTn>
                                        <p:tgtEl>
                                          <p:spTgt spid="4">
                                            <p:txEl>
                                              <p:pRg st="0" end="0"/>
                                            </p:txEl>
                                          </p:spTgt>
                                        </p:tgtEl>
                                      </p:cBhvr>
                                    </p:animEffect>
                                  </p:childTnLst>
                                </p:cTn>
                              </p:par>
                              <p:par>
                                <p:cTn id="21" presetID="1" presetClass="mediacall" presetSubtype="0" fill="hold" nodeType="withEffect">
                                  <p:stCondLst>
                                    <p:cond delay="15000"/>
                                  </p:stCondLst>
                                  <p:childTnLst>
                                    <p:cmd type="call" cmd="playFrom(0.0)">
                                      <p:cBhvr>
                                        <p:cTn id="22" dur="2261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3" fill="hold" display="0">
                  <p:stCondLst>
                    <p:cond delay="indefinite"/>
                  </p:stCondLst>
                  <p:endCondLst>
                    <p:cond evt="onNext" delay="0">
                      <p:tgtEl>
                        <p:sldTgt/>
                      </p:tgtEl>
                    </p:cond>
                    <p:cond evt="onPrev" delay="0">
                      <p:tgtEl>
                        <p:sldTgt/>
                      </p:tgtEl>
                    </p:cond>
                  </p:endCondLst>
                </p:cTn>
                <p:tgtEl>
                  <p:spTgt spid="5"/>
                </p:tgtEl>
              </p:cMediaNode>
            </p:video>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withEffect">
                                  <p:stCondLst>
                                    <p:cond delay="18000"/>
                                  </p:stCondLst>
                                  <p:childTnLst>
                                    <p:cmd type="call" cmd="togglePause">
                                      <p:cBhvr>
                                        <p:cTn id="28"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ФОН41.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pPr algn="ctr"/>
            <a:r>
              <a:rPr lang="ru-RU" sz="6000" dirty="0" smtClean="0">
                <a:solidFill>
                  <a:srgbClr val="FFCC99"/>
                </a:solidFill>
                <a:latin typeface="Monotype Corsiva" pitchFamily="66" charset="0"/>
              </a:rPr>
              <a:t>Социальный танец</a:t>
            </a:r>
            <a:r>
              <a:rPr lang="ru-RU" dirty="0" smtClean="0">
                <a:solidFill>
                  <a:srgbClr val="FFCC99"/>
                </a:solidFill>
              </a:rPr>
              <a:t>.</a:t>
            </a:r>
            <a:endParaRPr lang="ru-RU" dirty="0">
              <a:solidFill>
                <a:srgbClr val="FFCC99"/>
              </a:solidFill>
            </a:endParaRPr>
          </a:p>
        </p:txBody>
      </p:sp>
      <p:sp>
        <p:nvSpPr>
          <p:cNvPr id="4" name="Содержимое 3"/>
          <p:cNvSpPr>
            <a:spLocks noGrp="1"/>
          </p:cNvSpPr>
          <p:nvPr>
            <p:ph sz="half" idx="2"/>
          </p:nvPr>
        </p:nvSpPr>
        <p:spPr>
          <a:xfrm>
            <a:off x="4267200" y="1600200"/>
            <a:ext cx="4697288" cy="4853136"/>
          </a:xfrm>
        </p:spPr>
        <p:txBody>
          <a:bodyPr>
            <a:normAutofit fontScale="92500"/>
          </a:bodyPr>
          <a:lstStyle/>
          <a:p>
            <a:r>
              <a:rPr lang="ru-RU" dirty="0" smtClean="0"/>
              <a:t>Социальный танец («</a:t>
            </a:r>
            <a:r>
              <a:rPr lang="ru-RU" dirty="0" err="1" smtClean="0"/>
              <a:t>Social</a:t>
            </a:r>
            <a:r>
              <a:rPr lang="ru-RU" dirty="0" smtClean="0"/>
              <a:t> dance») — танцы массовые, общедоступные, бытовые, к ним относятся: латиноамериканские (сальса, меренге и др.), восточные танцы (танец живота), аргентинское танго, ирландский степ, фламенко, так называемые танцы улиц (хип-хоп, брейк и т. п.), клубные танцы, хастл, рок-н-ролл и джаз.</a:t>
            </a:r>
            <a:endParaRPr lang="ru-RU" dirty="0"/>
          </a:p>
        </p:txBody>
      </p:sp>
      <p:pic>
        <p:nvPicPr>
          <p:cNvPr id="5" name="ДЛЯ ПРЕЗЕНТАЦИИ 11.wmv">
            <a:hlinkClick r:id="" action="ppaction://media"/>
          </p:cNvPr>
          <p:cNvPicPr>
            <a:picLocks noGrp="1" noRot="1" noChangeAspect="1"/>
          </p:cNvPicPr>
          <p:nvPr>
            <p:ph sz="half" idx="1"/>
            <a:videoFile r:link="rId1"/>
          </p:nvPr>
        </p:nvPicPr>
        <p:blipFill>
          <a:blip r:embed="rId4" cstate="print"/>
          <a:stretch>
            <a:fillRect/>
          </a:stretch>
        </p:blipFill>
        <p:spPr>
          <a:xfrm>
            <a:off x="179512" y="1772816"/>
            <a:ext cx="4464496" cy="3348372"/>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42" presetClass="entr" presetSubtype="0" fill="hold" grpId="0" nodeType="afterEffect">
                                  <p:stCondLst>
                                    <p:cond delay="150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1" presetClass="mediacall" presetSubtype="0" fill="hold" nodeType="withEffect">
                                  <p:stCondLst>
                                    <p:cond delay="15000"/>
                                  </p:stCondLst>
                                  <p:childTnLst>
                                    <p:cmd type="call" cmd="playFrom(0.0)">
                                      <p:cBhvr>
                                        <p:cTn id="18" dur="3623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9" fill="hold" display="0">
                  <p:stCondLst>
                    <p:cond delay="indefinite"/>
                  </p:stCondLst>
                  <p:endCondLst>
                    <p:cond evt="onNext" delay="0">
                      <p:tgtEl>
                        <p:sldTgt/>
                      </p:tgtEl>
                    </p:cond>
                    <p:cond evt="onPrev" delay="0">
                      <p:tgtEl>
                        <p:sldTgt/>
                      </p:tgtEl>
                    </p:cond>
                  </p:endCondLst>
                </p:cTn>
                <p:tgtEl>
                  <p:spTgt spid="5"/>
                </p:tgtEl>
              </p:cMediaNode>
            </p:vide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withEffect">
                                  <p:stCondLst>
                                    <p:cond delay="15000"/>
                                  </p:stCondLst>
                                  <p:childTnLst>
                                    <p:cmd type="call" cmd="togglePause">
                                      <p:cBhvr>
                                        <p:cTn id="24"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ФОН44.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836712"/>
            <a:ext cx="8435280" cy="580608"/>
          </a:xfrm>
        </p:spPr>
        <p:txBody>
          <a:bodyPr>
            <a:normAutofit fontScale="90000"/>
          </a:bodyPr>
          <a:lstStyle/>
          <a:p>
            <a:pPr algn="ctr"/>
            <a:r>
              <a:rPr lang="ru-RU" sz="4400" dirty="0" smtClean="0">
                <a:solidFill>
                  <a:srgbClr val="FFCC99"/>
                </a:solidFill>
                <a:latin typeface="Monotype Corsiva" pitchFamily="66" charset="0"/>
              </a:rPr>
              <a:t>Живи танцуя! </a:t>
            </a:r>
            <a:br>
              <a:rPr lang="ru-RU" sz="4400" dirty="0" smtClean="0">
                <a:solidFill>
                  <a:srgbClr val="FFCC99"/>
                </a:solidFill>
                <a:latin typeface="Monotype Corsiva" pitchFamily="66" charset="0"/>
              </a:rPr>
            </a:br>
            <a:r>
              <a:rPr lang="ru-RU" sz="4400" dirty="0" smtClean="0">
                <a:solidFill>
                  <a:srgbClr val="FFCC99"/>
                </a:solidFill>
                <a:latin typeface="Monotype Corsiva" pitchFamily="66" charset="0"/>
              </a:rPr>
              <a:t>Зачем нужно учиться танцевать?</a:t>
            </a:r>
            <a:r>
              <a:rPr lang="ru-RU" dirty="0" smtClean="0">
                <a:solidFill>
                  <a:srgbClr val="FFCC99"/>
                </a:solidFill>
              </a:rPr>
              <a:t/>
            </a:r>
            <a:br>
              <a:rPr lang="ru-RU" dirty="0" smtClean="0">
                <a:solidFill>
                  <a:srgbClr val="FFCC99"/>
                </a:solidFill>
              </a:rPr>
            </a:br>
            <a:endParaRPr lang="ru-RU" dirty="0">
              <a:solidFill>
                <a:srgbClr val="FFCC99"/>
              </a:solidFill>
              <a:latin typeface="Monotype Corsiva" pitchFamily="66" charset="0"/>
            </a:endParaRPr>
          </a:p>
        </p:txBody>
      </p:sp>
      <p:sp>
        <p:nvSpPr>
          <p:cNvPr id="3" name="Прямоугольник 2"/>
          <p:cNvSpPr/>
          <p:nvPr/>
        </p:nvSpPr>
        <p:spPr>
          <a:xfrm>
            <a:off x="0" y="1556793"/>
            <a:ext cx="9144000" cy="3970318"/>
          </a:xfrm>
          <a:prstGeom prst="rect">
            <a:avLst/>
          </a:prstGeom>
        </p:spPr>
        <p:txBody>
          <a:bodyPr wrap="square">
            <a:spAutoFit/>
          </a:bodyPr>
          <a:lstStyle/>
          <a:p>
            <a:pPr algn="ctr"/>
            <a:r>
              <a:rPr lang="ru-RU" dirty="0" smtClean="0"/>
              <a:t>Танец — превосходное средство от разных недугов, душевных или телесных. Депрессия, неуверенность в себе, беспокойство, стресс... Теперь, когда в  жизни есть танец, все это едва ли имеет какое-то значение.  Танцы делают человек красивее во всех смыслах. В жизни люди, увлеченные танцем, сильно отличаются от остальных: они иначе двигаются, иначе себя ведут, лучше одеваются, иначе пользуются мимикой лица, кистями рук, иначе говорят, выглядят гораздо моложе своих лет, и в душе они всё также молоды. Кажется, будто возраст над ними не властен.</a:t>
            </a:r>
            <a:r>
              <a:rPr lang="ru-RU" b="1" dirty="0" smtClean="0"/>
              <a:t> </a:t>
            </a:r>
          </a:p>
          <a:p>
            <a:pPr algn="ctr"/>
            <a:r>
              <a:rPr lang="ru-RU" b="1" dirty="0" smtClean="0"/>
              <a:t>Еще один важный повод заняться танцами — это духовное развитие. </a:t>
            </a:r>
            <a:r>
              <a:rPr lang="ru-RU" dirty="0" smtClean="0"/>
              <a:t>Танец облагораживает человека, вдохновляет, ведет к гармонии, уравновешенности и очищению, потому что это, самая что ни на есть, активная форма медитации. Танец делает человека добрее, раскрепощённее, общительнее, внимательнее, мягче и чувственнее.</a:t>
            </a:r>
            <a:r>
              <a:rPr lang="ru-RU" dirty="0" smtClean="0">
                <a:latin typeface="Monotype Corsiva" pitchFamily="66" charset="0"/>
              </a:rPr>
              <a:t/>
            </a:r>
            <a:br>
              <a:rPr lang="ru-RU" dirty="0" smtClean="0">
                <a:latin typeface="Monotype Corsiva" pitchFamily="66" charset="0"/>
              </a:rPr>
            </a:br>
            <a:endParaRPr lang="ru-RU" dirty="0"/>
          </a:p>
        </p:txBody>
      </p:sp>
      <p:sp>
        <p:nvSpPr>
          <p:cNvPr id="4" name="Прямоугольник 3"/>
          <p:cNvSpPr/>
          <p:nvPr/>
        </p:nvSpPr>
        <p:spPr>
          <a:xfrm rot="10800000" flipV="1">
            <a:off x="0" y="5597525"/>
            <a:ext cx="9144000" cy="954107"/>
          </a:xfrm>
          <a:prstGeom prst="rect">
            <a:avLst/>
          </a:prstGeom>
        </p:spPr>
        <p:txBody>
          <a:bodyPr wrap="square">
            <a:spAutoFit/>
          </a:bodyPr>
          <a:lstStyle/>
          <a:p>
            <a:pPr algn="ctr"/>
            <a:r>
              <a:rPr lang="ru-RU" sz="2800" b="1" dirty="0" smtClean="0">
                <a:solidFill>
                  <a:srgbClr val="FFCC99"/>
                </a:solidFill>
              </a:rPr>
              <a:t>Танец — это самое прекрасное действо в исполнении человека.</a:t>
            </a:r>
            <a:endParaRPr lang="ru-RU" sz="2800" dirty="0">
              <a:solidFill>
                <a:srgbClr val="FFCC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5" presetClass="entr" presetSubtype="0" fill="hold" grpId="0" nodeType="afterEffect">
                                  <p:stCondLst>
                                    <p:cond delay="3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7000"/>
                            </p:stCondLst>
                            <p:childTnLst>
                              <p:par>
                                <p:cTn id="16" presetID="15" presetClass="entr" presetSubtype="0" fill="hold" grpId="0" nodeType="afterEffect">
                                  <p:stCondLst>
                                    <p:cond delay="20000"/>
                                  </p:stCondLst>
                                  <p:childTnLst>
                                    <p:set>
                                      <p:cBhvr>
                                        <p:cTn id="17" dur="1" fill="hold">
                                          <p:stCondLst>
                                            <p:cond delay="0"/>
                                          </p:stCondLst>
                                        </p:cTn>
                                        <p:tgtEl>
                                          <p:spTgt spid="4"/>
                                        </p:tgtEl>
                                        <p:attrNameLst>
                                          <p:attrName>style.visibility</p:attrName>
                                        </p:attrNameLst>
                                      </p:cBhvr>
                                      <p:to>
                                        <p:strVal val="visible"/>
                                      </p:to>
                                    </p:set>
                                    <p:anim calcmode="lin" valueType="num">
                                      <p:cBhvr>
                                        <p:cTn id="18" dur="2000" fill="hold"/>
                                        <p:tgtEl>
                                          <p:spTgt spid="4"/>
                                        </p:tgtEl>
                                        <p:attrNameLst>
                                          <p:attrName>ppt_w</p:attrName>
                                        </p:attrNameLst>
                                      </p:cBhvr>
                                      <p:tavLst>
                                        <p:tav tm="0">
                                          <p:val>
                                            <p:fltVal val="0"/>
                                          </p:val>
                                        </p:tav>
                                        <p:tav tm="100000">
                                          <p:val>
                                            <p:strVal val="#ppt_w"/>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 calcmode="lin" valueType="num">
                                      <p:cBhvr>
                                        <p:cTn id="20"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ЗВЁЗДЫ 16.jpg"/>
          <p:cNvPicPr>
            <a:picLocks noChangeAspect="1"/>
          </p:cNvPicPr>
          <p:nvPr/>
        </p:nvPicPr>
        <p:blipFill>
          <a:blip r:embed="rId3" cstate="print"/>
          <a:stretch>
            <a:fillRect/>
          </a:stretch>
        </p:blipFill>
        <p:spPr>
          <a:xfrm>
            <a:off x="0" y="-171400"/>
            <a:ext cx="9144000" cy="7029400"/>
          </a:xfrm>
          <a:prstGeom prst="rect">
            <a:avLst/>
          </a:prstGeom>
        </p:spPr>
      </p:pic>
      <p:sp>
        <p:nvSpPr>
          <p:cNvPr id="2" name="Заголовок 1"/>
          <p:cNvSpPr>
            <a:spLocks noGrp="1"/>
          </p:cNvSpPr>
          <p:nvPr>
            <p:ph type="title"/>
          </p:nvPr>
        </p:nvSpPr>
        <p:spPr>
          <a:xfrm>
            <a:off x="457200" y="764704"/>
            <a:ext cx="7470648" cy="652616"/>
          </a:xfrm>
        </p:spPr>
        <p:txBody>
          <a:bodyPr>
            <a:noAutofit/>
          </a:bodyPr>
          <a:lstStyle/>
          <a:p>
            <a:pPr algn="ctr"/>
            <a:r>
              <a:rPr lang="ru-RU" sz="3200" dirty="0" smtClean="0">
                <a:solidFill>
                  <a:srgbClr val="FFCC99"/>
                </a:solidFill>
                <a:latin typeface="Monotype Corsiva" pitchFamily="66" charset="0"/>
              </a:rPr>
              <a:t>«Танец — это твой пульс, биение твоего сердца, твое дыхание. Это ритм твоей жизни. Танец — это огромный мир и, чтобы его покорить, надо иметь терпение.»</a:t>
            </a:r>
            <a:endParaRPr lang="ru-RU" sz="3200" dirty="0">
              <a:solidFill>
                <a:srgbClr val="FFCC99"/>
              </a:solidFill>
              <a:latin typeface="Monotype Corsiva" pitchFamily="66" charset="0"/>
            </a:endParaRPr>
          </a:p>
        </p:txBody>
      </p:sp>
      <p:pic>
        <p:nvPicPr>
          <p:cNvPr id="3" name="ДЛЯ ПРЕЗЕНТАЦИИ 12.wmv">
            <a:hlinkClick r:id="" action="ppaction://media"/>
          </p:cNvPr>
          <p:cNvPicPr>
            <a:picLocks noRot="1" noChangeAspect="1"/>
          </p:cNvPicPr>
          <p:nvPr>
            <a:videoFile r:link="rId1"/>
          </p:nvPr>
        </p:nvPicPr>
        <p:blipFill>
          <a:blip r:embed="rId4" cstate="print"/>
          <a:stretch>
            <a:fillRect/>
          </a:stretch>
        </p:blipFill>
        <p:spPr>
          <a:xfrm>
            <a:off x="1547664" y="2060848"/>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10000"/>
                                  </p:stCondLst>
                                  <p:childTnLst>
                                    <p:cmd type="call" cmd="playFrom(0.0)">
                                      <p:cBhvr>
                                        <p:cTn id="11" dur="1596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2" fill="hold" display="0">
                  <p:stCondLst>
                    <p:cond delay="indefinite"/>
                  </p:stCondLst>
                  <p:endCondLst>
                    <p:cond evt="onNext" delay="0">
                      <p:tgtEl>
                        <p:sldTgt/>
                      </p:tgtEl>
                    </p:cond>
                    <p:cond evt="onPrev" delay="0">
                      <p:tgtEl>
                        <p:sldTgt/>
                      </p:tgtEl>
                    </p:cond>
                  </p:end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withEffect">
                                  <p:stCondLst>
                                    <p:cond delay="1000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43.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0" y="0"/>
            <a:ext cx="9144000" cy="1077218"/>
          </a:xfrm>
          <a:prstGeom prst="rect">
            <a:avLst/>
          </a:prstGeom>
        </p:spPr>
        <p:txBody>
          <a:bodyPr wrap="square">
            <a:spAutoFit/>
          </a:bodyPr>
          <a:lstStyle/>
          <a:p>
            <a:pPr algn="ctr"/>
            <a:r>
              <a:rPr lang="ru-RU" sz="3200" dirty="0" smtClean="0">
                <a:solidFill>
                  <a:srgbClr val="FFCC99"/>
                </a:solidFill>
                <a:latin typeface="Monotype Corsiva" pitchFamily="66" charset="0"/>
              </a:rPr>
              <a:t>Если Вы  теперь знаете о танцах все, то эта викторина для вас, чтобы проверить свои знания... </a:t>
            </a:r>
            <a:endParaRPr lang="ru-RU" sz="3200" dirty="0">
              <a:solidFill>
                <a:srgbClr val="FFCC99"/>
              </a:solidFill>
              <a:latin typeface="Monotype Corsiva" pitchFamily="66" charset="0"/>
            </a:endParaRPr>
          </a:p>
        </p:txBody>
      </p:sp>
      <p:sp>
        <p:nvSpPr>
          <p:cNvPr id="4" name="Прямоугольник 3"/>
          <p:cNvSpPr/>
          <p:nvPr/>
        </p:nvSpPr>
        <p:spPr>
          <a:xfrm>
            <a:off x="0" y="1124745"/>
            <a:ext cx="8964488" cy="1200329"/>
          </a:xfrm>
          <a:prstGeom prst="rect">
            <a:avLst/>
          </a:prstGeom>
        </p:spPr>
        <p:txBody>
          <a:bodyPr wrap="square">
            <a:spAutoFit/>
          </a:bodyPr>
          <a:lstStyle/>
          <a:p>
            <a:pPr marL="342900" indent="-342900">
              <a:buFont typeface="+mj-lt"/>
              <a:buAutoNum type="arabicPeriod"/>
            </a:pPr>
            <a:r>
              <a:rPr lang="ru-RU" sz="2400" dirty="0" smtClean="0"/>
              <a:t>У древних греков музыке покровительствовала Эвтерпа, песням - Полигимния, а кто покровительствовал танцевальному искусству? </a:t>
            </a:r>
            <a:endParaRPr lang="ru-RU" sz="2400" dirty="0"/>
          </a:p>
        </p:txBody>
      </p:sp>
      <p:sp>
        <p:nvSpPr>
          <p:cNvPr id="6" name="Прямоугольник 5"/>
          <p:cNvSpPr/>
          <p:nvPr/>
        </p:nvSpPr>
        <p:spPr>
          <a:xfrm>
            <a:off x="4572000" y="2132856"/>
            <a:ext cx="4572000" cy="1569660"/>
          </a:xfrm>
          <a:prstGeom prst="rect">
            <a:avLst/>
          </a:prstGeom>
        </p:spPr>
        <p:txBody>
          <a:bodyPr>
            <a:spAutoFit/>
          </a:bodyPr>
          <a:lstStyle/>
          <a:p>
            <a:r>
              <a:rPr lang="ru-RU" sz="2400" dirty="0" smtClean="0">
                <a:solidFill>
                  <a:srgbClr val="FFCC99"/>
                </a:solidFill>
              </a:rPr>
              <a:t>Терпсихора. Муза танца считалась самой младшей, девятой в свите бога Аполлона.</a:t>
            </a:r>
            <a:endParaRPr lang="ru-RU" sz="2400" dirty="0">
              <a:solidFill>
                <a:srgbClr val="FFCC99"/>
              </a:solidFill>
            </a:endParaRPr>
          </a:p>
        </p:txBody>
      </p:sp>
      <p:sp>
        <p:nvSpPr>
          <p:cNvPr id="7" name="Прямоугольник 6"/>
          <p:cNvSpPr/>
          <p:nvPr/>
        </p:nvSpPr>
        <p:spPr>
          <a:xfrm>
            <a:off x="0" y="3717032"/>
            <a:ext cx="9144000" cy="830997"/>
          </a:xfrm>
          <a:prstGeom prst="rect">
            <a:avLst/>
          </a:prstGeom>
        </p:spPr>
        <p:txBody>
          <a:bodyPr wrap="square">
            <a:spAutoFit/>
          </a:bodyPr>
          <a:lstStyle/>
          <a:p>
            <a:r>
              <a:rPr lang="ru-RU" sz="2400" dirty="0" smtClean="0"/>
              <a:t>2. Назовите древнейший вид народного танцевального искусства, свойственный всем народам?</a:t>
            </a:r>
            <a:endParaRPr lang="ru-RU" sz="2400" dirty="0"/>
          </a:p>
        </p:txBody>
      </p:sp>
      <p:sp>
        <p:nvSpPr>
          <p:cNvPr id="9" name="Прямоугольник 8"/>
          <p:cNvSpPr/>
          <p:nvPr/>
        </p:nvSpPr>
        <p:spPr>
          <a:xfrm>
            <a:off x="5076056" y="4509120"/>
            <a:ext cx="4572000" cy="1569660"/>
          </a:xfrm>
          <a:prstGeom prst="rect">
            <a:avLst/>
          </a:prstGeom>
        </p:spPr>
        <p:txBody>
          <a:bodyPr>
            <a:spAutoFit/>
          </a:bodyPr>
          <a:lstStyle/>
          <a:p>
            <a:r>
              <a:rPr lang="ru-RU" sz="2400" dirty="0" smtClean="0">
                <a:solidFill>
                  <a:srgbClr val="FFCC99"/>
                </a:solidFill>
              </a:rPr>
              <a:t>Хоровод. Сочетает хореографию с драматическим действием, переплясом, песней.</a:t>
            </a:r>
            <a:endParaRPr lang="ru-RU" sz="2400" dirty="0">
              <a:solidFill>
                <a:srgbClr val="FFCC99"/>
              </a:solidFill>
            </a:endParaRPr>
          </a:p>
        </p:txBody>
      </p:sp>
      <p:sp>
        <p:nvSpPr>
          <p:cNvPr id="10" name="Прямоугольник 9"/>
          <p:cNvSpPr/>
          <p:nvPr/>
        </p:nvSpPr>
        <p:spPr>
          <a:xfrm>
            <a:off x="0" y="5733256"/>
            <a:ext cx="4895528" cy="461665"/>
          </a:xfrm>
          <a:prstGeom prst="rect">
            <a:avLst/>
          </a:prstGeom>
        </p:spPr>
        <p:txBody>
          <a:bodyPr wrap="square">
            <a:spAutoFit/>
          </a:bodyPr>
          <a:lstStyle/>
          <a:p>
            <a:r>
              <a:rPr lang="ru-RU" sz="2400" dirty="0" smtClean="0"/>
              <a:t>3. Каким бывает и стул, и вальс?</a:t>
            </a:r>
            <a:endParaRPr lang="ru-RU" sz="2400" dirty="0"/>
          </a:p>
        </p:txBody>
      </p:sp>
      <p:sp>
        <p:nvSpPr>
          <p:cNvPr id="12" name="Прямоугольник 11"/>
          <p:cNvSpPr/>
          <p:nvPr/>
        </p:nvSpPr>
        <p:spPr>
          <a:xfrm>
            <a:off x="4860032" y="6165304"/>
            <a:ext cx="3707904" cy="461665"/>
          </a:xfrm>
          <a:prstGeom prst="rect">
            <a:avLst/>
          </a:prstGeom>
        </p:spPr>
        <p:txBody>
          <a:bodyPr wrap="square">
            <a:spAutoFit/>
          </a:bodyPr>
          <a:lstStyle/>
          <a:p>
            <a:r>
              <a:rPr lang="ru-RU" sz="2400" dirty="0" smtClean="0">
                <a:solidFill>
                  <a:srgbClr val="FFCC99"/>
                </a:solidFill>
              </a:rPr>
              <a:t>Венским. </a:t>
            </a:r>
            <a:endParaRPr lang="ru-RU" sz="2400" dirty="0">
              <a:solidFill>
                <a:srgbClr val="FFCC99"/>
              </a:solidFill>
            </a:endParaRPr>
          </a:p>
        </p:txBody>
      </p:sp>
      <p:pic>
        <p:nvPicPr>
          <p:cNvPr id="17" name="Рисунок 16" descr="gibpotezi.gif"/>
          <p:cNvPicPr>
            <a:picLocks noChangeAspect="1"/>
          </p:cNvPicPr>
          <p:nvPr/>
        </p:nvPicPr>
        <p:blipFill>
          <a:blip r:embed="rId3" cstate="print"/>
          <a:stretch>
            <a:fillRect/>
          </a:stretch>
        </p:blipFill>
        <p:spPr>
          <a:xfrm>
            <a:off x="3779912" y="2492896"/>
            <a:ext cx="685800" cy="685800"/>
          </a:xfrm>
          <a:prstGeom prst="rect">
            <a:avLst/>
          </a:prstGeom>
        </p:spPr>
      </p:pic>
      <p:pic>
        <p:nvPicPr>
          <p:cNvPr id="18" name="Рисунок 17" descr="gibpotezi.gif"/>
          <p:cNvPicPr>
            <a:picLocks noChangeAspect="1"/>
          </p:cNvPicPr>
          <p:nvPr/>
        </p:nvPicPr>
        <p:blipFill>
          <a:blip r:embed="rId3" cstate="print"/>
          <a:stretch>
            <a:fillRect/>
          </a:stretch>
        </p:blipFill>
        <p:spPr>
          <a:xfrm>
            <a:off x="4067944" y="4509120"/>
            <a:ext cx="685800" cy="685800"/>
          </a:xfrm>
          <a:prstGeom prst="rect">
            <a:avLst/>
          </a:prstGeom>
        </p:spPr>
      </p:pic>
      <p:pic>
        <p:nvPicPr>
          <p:cNvPr id="19" name="Рисунок 18" descr="gibpotezi.gif"/>
          <p:cNvPicPr>
            <a:picLocks noChangeAspect="1"/>
          </p:cNvPicPr>
          <p:nvPr/>
        </p:nvPicPr>
        <p:blipFill>
          <a:blip r:embed="rId3" cstate="print"/>
          <a:stretch>
            <a:fillRect/>
          </a:stretch>
        </p:blipFill>
        <p:spPr>
          <a:xfrm>
            <a:off x="4139952" y="6021288"/>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228" fill="hold">
                                          <p:stCondLst>
                                            <p:cond delay="0"/>
                                          </p:stCondLst>
                                        </p:cTn>
                                        <p:tgtEl>
                                          <p:spTgt spid="3"/>
                                        </p:tgtEl>
                                        <p:attrNameLst>
                                          <p:attrName>style.rotation</p:attrName>
                                        </p:attrNameLst>
                                      </p:cBhvr>
                                      <p:to>
                                        <p:strVal val="-45.0"/>
                                      </p:to>
                                    </p:set>
                                    <p:anim calcmode="lin" valueType="num">
                                      <p:cBhvr>
                                        <p:cTn id="8"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0.70"/>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4"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0.70"/>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strVal val="#ppt_w*0.70"/>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Effect transition="in" filter="fade">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strVal val="#ppt_w*0.70"/>
                                          </p:val>
                                        </p:tav>
                                        <p:tav tm="100000">
                                          <p:val>
                                            <p:strVal val="#ppt_w"/>
                                          </p:val>
                                        </p:tav>
                                      </p:tavLst>
                                    </p:anim>
                                    <p:anim calcmode="lin" valueType="num">
                                      <p:cBhvr>
                                        <p:cTn id="52" dur="1000" fill="hold"/>
                                        <p:tgtEl>
                                          <p:spTgt spid="12"/>
                                        </p:tgtEl>
                                        <p:attrNameLst>
                                          <p:attrName>ppt_h</p:attrName>
                                        </p:attrNameLst>
                                      </p:cBhvr>
                                      <p:tavLst>
                                        <p:tav tm="0">
                                          <p:val>
                                            <p:strVal val="#ppt_h"/>
                                          </p:val>
                                        </p:tav>
                                        <p:tav tm="100000">
                                          <p:val>
                                            <p:strVal val="#ppt_h"/>
                                          </p:val>
                                        </p:tav>
                                      </p:tavLst>
                                    </p:anim>
                                    <p:animEffect transition="in" filter="fade">
                                      <p:cBhvr>
                                        <p:cTn id="5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0"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43.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179512" y="404664"/>
            <a:ext cx="8568952" cy="461665"/>
          </a:xfrm>
          <a:prstGeom prst="rect">
            <a:avLst/>
          </a:prstGeom>
        </p:spPr>
        <p:txBody>
          <a:bodyPr wrap="square">
            <a:spAutoFit/>
          </a:bodyPr>
          <a:lstStyle/>
          <a:p>
            <a:r>
              <a:rPr lang="ru-RU" sz="2400" dirty="0" smtClean="0"/>
              <a:t>4. Жители какой страны танцуют чардаш? </a:t>
            </a:r>
            <a:endParaRPr lang="ru-RU" sz="2400" dirty="0"/>
          </a:p>
        </p:txBody>
      </p:sp>
      <p:pic>
        <p:nvPicPr>
          <p:cNvPr id="4" name="Рисунок 3" descr="gibpotezi.gif"/>
          <p:cNvPicPr>
            <a:picLocks noChangeAspect="1"/>
          </p:cNvPicPr>
          <p:nvPr/>
        </p:nvPicPr>
        <p:blipFill>
          <a:blip r:embed="rId3" cstate="print"/>
          <a:stretch>
            <a:fillRect/>
          </a:stretch>
        </p:blipFill>
        <p:spPr>
          <a:xfrm>
            <a:off x="4427984" y="980728"/>
            <a:ext cx="685800" cy="685800"/>
          </a:xfrm>
          <a:prstGeom prst="rect">
            <a:avLst/>
          </a:prstGeom>
        </p:spPr>
      </p:pic>
      <p:sp>
        <p:nvSpPr>
          <p:cNvPr id="5" name="Прямоугольник 4"/>
          <p:cNvSpPr/>
          <p:nvPr/>
        </p:nvSpPr>
        <p:spPr>
          <a:xfrm>
            <a:off x="5436096" y="1052736"/>
            <a:ext cx="4283968" cy="461665"/>
          </a:xfrm>
          <a:prstGeom prst="rect">
            <a:avLst/>
          </a:prstGeom>
        </p:spPr>
        <p:txBody>
          <a:bodyPr wrap="square">
            <a:spAutoFit/>
          </a:bodyPr>
          <a:lstStyle/>
          <a:p>
            <a:r>
              <a:rPr lang="ru-RU" sz="2400" dirty="0" smtClean="0">
                <a:solidFill>
                  <a:srgbClr val="FFCC99"/>
                </a:solidFill>
              </a:rPr>
              <a:t>Венгрии. </a:t>
            </a:r>
            <a:endParaRPr lang="ru-RU" sz="2400" dirty="0">
              <a:solidFill>
                <a:srgbClr val="FFCC99"/>
              </a:solidFill>
            </a:endParaRPr>
          </a:p>
        </p:txBody>
      </p:sp>
      <p:sp>
        <p:nvSpPr>
          <p:cNvPr id="6" name="Прямоугольник 5"/>
          <p:cNvSpPr/>
          <p:nvPr/>
        </p:nvSpPr>
        <p:spPr>
          <a:xfrm>
            <a:off x="0" y="1700808"/>
            <a:ext cx="8820472" cy="461665"/>
          </a:xfrm>
          <a:prstGeom prst="rect">
            <a:avLst/>
          </a:prstGeom>
        </p:spPr>
        <p:txBody>
          <a:bodyPr wrap="square">
            <a:spAutoFit/>
          </a:bodyPr>
          <a:lstStyle/>
          <a:p>
            <a:r>
              <a:rPr lang="ru-RU" sz="2400" dirty="0" smtClean="0"/>
              <a:t>  5. Как называется матросская песня и танец?</a:t>
            </a:r>
            <a:endParaRPr lang="ru-RU" sz="2400" dirty="0"/>
          </a:p>
        </p:txBody>
      </p:sp>
      <p:pic>
        <p:nvPicPr>
          <p:cNvPr id="7" name="Рисунок 6" descr="gibpotezi.gif"/>
          <p:cNvPicPr>
            <a:picLocks noChangeAspect="1"/>
          </p:cNvPicPr>
          <p:nvPr/>
        </p:nvPicPr>
        <p:blipFill>
          <a:blip r:embed="rId3" cstate="print"/>
          <a:stretch>
            <a:fillRect/>
          </a:stretch>
        </p:blipFill>
        <p:spPr>
          <a:xfrm>
            <a:off x="4427984" y="2132856"/>
            <a:ext cx="685800" cy="685800"/>
          </a:xfrm>
          <a:prstGeom prst="rect">
            <a:avLst/>
          </a:prstGeom>
        </p:spPr>
      </p:pic>
      <p:sp>
        <p:nvSpPr>
          <p:cNvPr id="8" name="Прямоугольник 7"/>
          <p:cNvSpPr/>
          <p:nvPr/>
        </p:nvSpPr>
        <p:spPr>
          <a:xfrm>
            <a:off x="5364088" y="2276872"/>
            <a:ext cx="4355976" cy="461665"/>
          </a:xfrm>
          <a:prstGeom prst="rect">
            <a:avLst/>
          </a:prstGeom>
        </p:spPr>
        <p:txBody>
          <a:bodyPr wrap="square">
            <a:spAutoFit/>
          </a:bodyPr>
          <a:lstStyle/>
          <a:p>
            <a:r>
              <a:rPr lang="ru-RU" sz="2400" dirty="0" smtClean="0">
                <a:solidFill>
                  <a:srgbClr val="FFCC99"/>
                </a:solidFill>
              </a:rPr>
              <a:t>«Яблочко».</a:t>
            </a:r>
            <a:endParaRPr lang="ru-RU" sz="2400" dirty="0">
              <a:solidFill>
                <a:srgbClr val="FFCC99"/>
              </a:solidFill>
            </a:endParaRPr>
          </a:p>
        </p:txBody>
      </p:sp>
      <p:sp>
        <p:nvSpPr>
          <p:cNvPr id="9" name="Прямоугольник 8"/>
          <p:cNvSpPr/>
          <p:nvPr/>
        </p:nvSpPr>
        <p:spPr>
          <a:xfrm>
            <a:off x="0" y="2828836"/>
            <a:ext cx="8820472" cy="830997"/>
          </a:xfrm>
          <a:prstGeom prst="rect">
            <a:avLst/>
          </a:prstGeom>
        </p:spPr>
        <p:txBody>
          <a:bodyPr wrap="square">
            <a:spAutoFit/>
          </a:bodyPr>
          <a:lstStyle/>
          <a:p>
            <a:pPr marL="457200" indent="-457200"/>
            <a:r>
              <a:rPr lang="ru-RU" sz="2400" dirty="0" smtClean="0"/>
              <a:t> 6. Известная песня Дмитрия Кабалевского «Школьные годы» - это... Что? </a:t>
            </a:r>
            <a:endParaRPr lang="ru-RU" sz="2400" dirty="0"/>
          </a:p>
        </p:txBody>
      </p:sp>
      <p:pic>
        <p:nvPicPr>
          <p:cNvPr id="10" name="Рисунок 9" descr="gibpotezi.gif"/>
          <p:cNvPicPr>
            <a:picLocks noChangeAspect="1"/>
          </p:cNvPicPr>
          <p:nvPr/>
        </p:nvPicPr>
        <p:blipFill>
          <a:blip r:embed="rId3" cstate="print"/>
          <a:stretch>
            <a:fillRect/>
          </a:stretch>
        </p:blipFill>
        <p:spPr>
          <a:xfrm>
            <a:off x="4427984" y="3429000"/>
            <a:ext cx="685800" cy="685800"/>
          </a:xfrm>
          <a:prstGeom prst="rect">
            <a:avLst/>
          </a:prstGeom>
        </p:spPr>
      </p:pic>
      <p:sp>
        <p:nvSpPr>
          <p:cNvPr id="11" name="Прямоугольник 10"/>
          <p:cNvSpPr/>
          <p:nvPr/>
        </p:nvSpPr>
        <p:spPr>
          <a:xfrm>
            <a:off x="5508104" y="3573016"/>
            <a:ext cx="4572000" cy="461665"/>
          </a:xfrm>
          <a:prstGeom prst="rect">
            <a:avLst/>
          </a:prstGeom>
        </p:spPr>
        <p:txBody>
          <a:bodyPr>
            <a:spAutoFit/>
          </a:bodyPr>
          <a:lstStyle/>
          <a:p>
            <a:r>
              <a:rPr lang="ru-RU" sz="2400" dirty="0" smtClean="0">
                <a:solidFill>
                  <a:srgbClr val="FFCC99"/>
                </a:solidFill>
              </a:rPr>
              <a:t>Вальс. </a:t>
            </a:r>
            <a:endParaRPr lang="ru-RU" sz="2400" dirty="0">
              <a:solidFill>
                <a:srgbClr val="FFCC99"/>
              </a:solidFill>
            </a:endParaRPr>
          </a:p>
        </p:txBody>
      </p:sp>
      <p:sp>
        <p:nvSpPr>
          <p:cNvPr id="12" name="Прямоугольник 11"/>
          <p:cNvSpPr/>
          <p:nvPr/>
        </p:nvSpPr>
        <p:spPr>
          <a:xfrm>
            <a:off x="0" y="4221088"/>
            <a:ext cx="5688632" cy="461665"/>
          </a:xfrm>
          <a:prstGeom prst="rect">
            <a:avLst/>
          </a:prstGeom>
        </p:spPr>
        <p:txBody>
          <a:bodyPr wrap="square">
            <a:spAutoFit/>
          </a:bodyPr>
          <a:lstStyle/>
          <a:p>
            <a:r>
              <a:rPr lang="ru-RU" sz="2400" dirty="0" smtClean="0"/>
              <a:t> 7. Как называют партнёра в танце? </a:t>
            </a:r>
            <a:endParaRPr lang="ru-RU" sz="2400" dirty="0"/>
          </a:p>
        </p:txBody>
      </p:sp>
      <p:sp>
        <p:nvSpPr>
          <p:cNvPr id="13" name="Прямоугольник 12"/>
          <p:cNvSpPr/>
          <p:nvPr/>
        </p:nvSpPr>
        <p:spPr>
          <a:xfrm>
            <a:off x="5508104" y="4725144"/>
            <a:ext cx="4283968" cy="461665"/>
          </a:xfrm>
          <a:prstGeom prst="rect">
            <a:avLst/>
          </a:prstGeom>
        </p:spPr>
        <p:txBody>
          <a:bodyPr wrap="square">
            <a:spAutoFit/>
          </a:bodyPr>
          <a:lstStyle/>
          <a:p>
            <a:r>
              <a:rPr lang="ru-RU" sz="2400" dirty="0" smtClean="0">
                <a:solidFill>
                  <a:srgbClr val="FFCC99"/>
                </a:solidFill>
              </a:rPr>
              <a:t>Кавалер. </a:t>
            </a:r>
            <a:endParaRPr lang="ru-RU" sz="2400" dirty="0">
              <a:solidFill>
                <a:srgbClr val="FFCC99"/>
              </a:solidFill>
            </a:endParaRPr>
          </a:p>
        </p:txBody>
      </p:sp>
      <p:pic>
        <p:nvPicPr>
          <p:cNvPr id="14" name="Рисунок 13" descr="gibpotezi.gif"/>
          <p:cNvPicPr>
            <a:picLocks noChangeAspect="1"/>
          </p:cNvPicPr>
          <p:nvPr/>
        </p:nvPicPr>
        <p:blipFill>
          <a:blip r:embed="rId3" cstate="print"/>
          <a:stretch>
            <a:fillRect/>
          </a:stretch>
        </p:blipFill>
        <p:spPr>
          <a:xfrm>
            <a:off x="4499992" y="4581128"/>
            <a:ext cx="685800" cy="685800"/>
          </a:xfrm>
          <a:prstGeom prst="rect">
            <a:avLst/>
          </a:prstGeom>
        </p:spPr>
      </p:pic>
      <p:sp>
        <p:nvSpPr>
          <p:cNvPr id="15" name="Прямоугольник 14"/>
          <p:cNvSpPr/>
          <p:nvPr/>
        </p:nvSpPr>
        <p:spPr>
          <a:xfrm>
            <a:off x="0" y="5589240"/>
            <a:ext cx="8892480" cy="830997"/>
          </a:xfrm>
          <a:prstGeom prst="rect">
            <a:avLst/>
          </a:prstGeom>
        </p:spPr>
        <p:txBody>
          <a:bodyPr wrap="square">
            <a:spAutoFit/>
          </a:bodyPr>
          <a:lstStyle/>
          <a:p>
            <a:r>
              <a:rPr lang="ru-RU" sz="2400" dirty="0" smtClean="0"/>
              <a:t> 8. Разновидность медленного вальса, назван так в честь       одного из городов США?</a:t>
            </a:r>
            <a:endParaRPr lang="ru-RU" sz="2400" dirty="0"/>
          </a:p>
        </p:txBody>
      </p:sp>
      <p:pic>
        <p:nvPicPr>
          <p:cNvPr id="16" name="Рисунок 15" descr="gibpotezi.gif"/>
          <p:cNvPicPr>
            <a:picLocks noChangeAspect="1"/>
          </p:cNvPicPr>
          <p:nvPr/>
        </p:nvPicPr>
        <p:blipFill>
          <a:blip r:embed="rId3" cstate="print"/>
          <a:stretch>
            <a:fillRect/>
          </a:stretch>
        </p:blipFill>
        <p:spPr>
          <a:xfrm>
            <a:off x="4572000" y="6021288"/>
            <a:ext cx="685800" cy="685800"/>
          </a:xfrm>
          <a:prstGeom prst="rect">
            <a:avLst/>
          </a:prstGeom>
        </p:spPr>
      </p:pic>
      <p:sp>
        <p:nvSpPr>
          <p:cNvPr id="17" name="Прямоугольник 16"/>
          <p:cNvSpPr/>
          <p:nvPr/>
        </p:nvSpPr>
        <p:spPr>
          <a:xfrm>
            <a:off x="5508104" y="6309320"/>
            <a:ext cx="2120837" cy="461665"/>
          </a:xfrm>
          <a:prstGeom prst="rect">
            <a:avLst/>
          </a:prstGeom>
        </p:spPr>
        <p:txBody>
          <a:bodyPr wrap="none">
            <a:spAutoFit/>
          </a:bodyPr>
          <a:lstStyle/>
          <a:p>
            <a:r>
              <a:rPr lang="ru-RU" sz="2400" dirty="0" smtClean="0">
                <a:solidFill>
                  <a:srgbClr val="FFCC99"/>
                </a:solidFill>
              </a:rPr>
              <a:t>Вальс бостон</a:t>
            </a:r>
            <a:endParaRPr lang="ru-RU" sz="2400" dirty="0">
              <a:solidFill>
                <a:srgbClr val="FFCC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strVal val="#ppt_w*0.70"/>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Effect transition="in" filter="fade">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strVal val="#ppt_w*0.70"/>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strVal val="#ppt_w*0.70"/>
                                          </p:val>
                                        </p:tav>
                                        <p:tav tm="100000">
                                          <p:val>
                                            <p:strVal val="#ppt_w"/>
                                          </p:val>
                                        </p:tav>
                                      </p:tavLst>
                                    </p:anim>
                                    <p:anim calcmode="lin" valueType="num">
                                      <p:cBhvr>
                                        <p:cTn id="57" dur="1000" fill="hold"/>
                                        <p:tgtEl>
                                          <p:spTgt spid="13"/>
                                        </p:tgtEl>
                                        <p:attrNameLst>
                                          <p:attrName>ppt_h</p:attrName>
                                        </p:attrNameLst>
                                      </p:cBhvr>
                                      <p:tavLst>
                                        <p:tav tm="0">
                                          <p:val>
                                            <p:strVal val="#ppt_h"/>
                                          </p:val>
                                        </p:tav>
                                        <p:tav tm="100000">
                                          <p:val>
                                            <p:strVal val="#ppt_h"/>
                                          </p:val>
                                        </p:tav>
                                      </p:tavLst>
                                    </p:anim>
                                    <p:animEffect transition="in" filter="fade">
                                      <p:cBhvr>
                                        <p:cTn id="58" dur="1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p:cTn id="63" dur="10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64" dur="10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65" dur="1000"/>
                                        <p:tgtEl>
                                          <p:spTgt spid="1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17">
                                            <p:txEl>
                                              <p:pRg st="0" end="0"/>
                                            </p:txEl>
                                          </p:spTgt>
                                        </p:tgtEl>
                                        <p:attrNameLst>
                                          <p:attrName>style.visibility</p:attrName>
                                        </p:attrNameLst>
                                      </p:cBhvr>
                                      <p:to>
                                        <p:strVal val="visible"/>
                                      </p:to>
                                    </p:set>
                                    <p:anim calcmode="lin" valueType="num">
                                      <p:cBhvr>
                                        <p:cTn id="70" dur="1000" fill="hold"/>
                                        <p:tgtEl>
                                          <p:spTgt spid="17">
                                            <p:txEl>
                                              <p:pRg st="0" end="0"/>
                                            </p:txEl>
                                          </p:spTgt>
                                        </p:tgtEl>
                                        <p:attrNameLst>
                                          <p:attrName>ppt_w</p:attrName>
                                        </p:attrNameLst>
                                      </p:cBhvr>
                                      <p:tavLst>
                                        <p:tav tm="0">
                                          <p:val>
                                            <p:strVal val="#ppt_w*0.70"/>
                                          </p:val>
                                        </p:tav>
                                        <p:tav tm="100000">
                                          <p:val>
                                            <p:strVal val="#ppt_w"/>
                                          </p:val>
                                        </p:tav>
                                      </p:tavLst>
                                    </p:anim>
                                    <p:anim calcmode="lin" valueType="num">
                                      <p:cBhvr>
                                        <p:cTn id="71" dur="1000" fill="hold"/>
                                        <p:tgtEl>
                                          <p:spTgt spid="17">
                                            <p:txEl>
                                              <p:pRg st="0" end="0"/>
                                            </p:txEl>
                                          </p:spTgt>
                                        </p:tgtEl>
                                        <p:attrNameLst>
                                          <p:attrName>ppt_h</p:attrName>
                                        </p:attrNameLst>
                                      </p:cBhvr>
                                      <p:tavLst>
                                        <p:tav tm="0">
                                          <p:val>
                                            <p:strVal val="#ppt_h"/>
                                          </p:val>
                                        </p:tav>
                                        <p:tav tm="100000">
                                          <p:val>
                                            <p:strVal val="#ppt_h"/>
                                          </p:val>
                                        </p:tav>
                                      </p:tavLst>
                                    </p:anim>
                                    <p:animEffect transition="in" filter="fade">
                                      <p:cBhvr>
                                        <p:cTn id="72"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ФОН 8.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683568" y="260648"/>
            <a:ext cx="7683624" cy="1143000"/>
          </a:xfrm>
        </p:spPr>
        <p:txBody>
          <a:bodyPr>
            <a:noAutofit/>
          </a:bodyPr>
          <a:lstStyle/>
          <a:p>
            <a:pPr algn="ctr"/>
            <a:r>
              <a:rPr lang="ru-RU" sz="5400" b="1" dirty="0" smtClean="0">
                <a:solidFill>
                  <a:srgbClr val="FFCC99"/>
                </a:solidFill>
                <a:latin typeface="Gabriola" pitchFamily="82" charset="0"/>
              </a:rPr>
              <a:t>Происхождение и история танца.</a:t>
            </a:r>
            <a:r>
              <a:rPr lang="ru-RU" sz="5400" dirty="0" smtClean="0">
                <a:solidFill>
                  <a:srgbClr val="FFCC99"/>
                </a:solidFill>
                <a:latin typeface="Gabriola" pitchFamily="82" charset="0"/>
              </a:rPr>
              <a:t/>
            </a:r>
            <a:br>
              <a:rPr lang="ru-RU" sz="5400" dirty="0" smtClean="0">
                <a:solidFill>
                  <a:srgbClr val="FFCC99"/>
                </a:solidFill>
                <a:latin typeface="Gabriola" pitchFamily="82" charset="0"/>
              </a:rPr>
            </a:br>
            <a:endParaRPr lang="ru-RU" sz="5400" dirty="0">
              <a:solidFill>
                <a:srgbClr val="FFCC99"/>
              </a:solidFill>
              <a:latin typeface="Gabriola" pitchFamily="82" charset="0"/>
            </a:endParaRPr>
          </a:p>
        </p:txBody>
      </p:sp>
      <p:sp>
        <p:nvSpPr>
          <p:cNvPr id="3" name="Содержимое 2"/>
          <p:cNvSpPr>
            <a:spLocks noGrp="1"/>
          </p:cNvSpPr>
          <p:nvPr>
            <p:ph sz="half" idx="1"/>
          </p:nvPr>
        </p:nvSpPr>
        <p:spPr>
          <a:xfrm>
            <a:off x="0" y="908720"/>
            <a:ext cx="3779912" cy="5688632"/>
          </a:xfrm>
        </p:spPr>
        <p:txBody>
          <a:bodyPr>
            <a:noAutofit/>
          </a:bodyPr>
          <a:lstStyle/>
          <a:p>
            <a:r>
              <a:rPr lang="ru-RU" sz="1600" dirty="0" smtClean="0"/>
              <a:t>Танец возник из разнообразных движений и жестов, связанных с трудовыми процессами и эмоциональными впечатлениями человека от окружающего мира. Почти все важные события в жизни первобытного человека отмечались танцами: рождение, смерть, война, избрание нового вождя, исцеление больного. Танцем выражались моления о дожде, о солнечном свете, о плодородии, о защите и прощении. Движения постепенно подвергались художественному обобщению, в результате чего сформировалось искусство танца, одно из древнейших проявлений народного творчества. </a:t>
            </a:r>
            <a:endParaRPr lang="ru-RU" sz="1600" dirty="0"/>
          </a:p>
        </p:txBody>
      </p:sp>
      <p:pic>
        <p:nvPicPr>
          <p:cNvPr id="5" name="ДЛЯ ПРЕЗЕНТАЦИИ.wmv">
            <a:hlinkClick r:id="" action="ppaction://media"/>
          </p:cNvPr>
          <p:cNvPicPr>
            <a:picLocks noGrp="1" noRot="1" noChangeAspect="1"/>
          </p:cNvPicPr>
          <p:nvPr>
            <p:ph sz="half" idx="2"/>
            <a:videoFile r:link="rId1"/>
          </p:nvPr>
        </p:nvPicPr>
        <p:blipFill>
          <a:blip r:embed="rId4" cstate="print"/>
          <a:stretch>
            <a:fillRect/>
          </a:stretch>
        </p:blipFill>
        <p:spPr>
          <a:xfrm>
            <a:off x="3779838" y="1628775"/>
            <a:ext cx="5162550" cy="3871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3600"/>
                            </p:stCondLst>
                            <p:childTnLst>
                              <p:par>
                                <p:cTn id="11" presetID="24"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to="" calcmode="lin" valueType="num">
                                      <p:cBhvr>
                                        <p:cTn id="13" dur="1" fill="hold"/>
                                        <p:tgtEl>
                                          <p:spTgt spid="3">
                                            <p:txEl>
                                              <p:pRg st="0" end="0"/>
                                            </p:txEl>
                                          </p:spTgt>
                                        </p:tgtEl>
                                        <p:attrNameLst>
                                          <p:attrName/>
                                        </p:attrNameLst>
                                      </p:cBhvr>
                                    </p:anim>
                                  </p:childTnLst>
                                </p:cTn>
                              </p:par>
                            </p:childTnLst>
                          </p:cTn>
                        </p:par>
                        <p:par>
                          <p:cTn id="14" fill="hold">
                            <p:stCondLst>
                              <p:cond delay="3600"/>
                            </p:stCondLst>
                            <p:childTnLst>
                              <p:par>
                                <p:cTn id="15" presetID="2" presetClass="mediacall" presetSubtype="0" fill="hold" nodeType="afterEffect">
                                  <p:stCondLst>
                                    <p:cond delay="20000"/>
                                  </p:stCondLst>
                                  <p:childTnLst>
                                    <p:cmd type="call" cmd="togglePause">
                                      <p:cBhvr>
                                        <p:cTn id="1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43.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0" y="332656"/>
            <a:ext cx="9144000" cy="461665"/>
          </a:xfrm>
          <a:prstGeom prst="rect">
            <a:avLst/>
          </a:prstGeom>
        </p:spPr>
        <p:txBody>
          <a:bodyPr wrap="square">
            <a:spAutoFit/>
          </a:bodyPr>
          <a:lstStyle/>
          <a:p>
            <a:r>
              <a:rPr lang="ru-RU" sz="2400" dirty="0" smtClean="0"/>
              <a:t>  </a:t>
            </a:r>
            <a:endParaRPr lang="ru-RU" sz="2400" dirty="0"/>
          </a:p>
        </p:txBody>
      </p:sp>
      <p:pic>
        <p:nvPicPr>
          <p:cNvPr id="4" name="Рисунок 3" descr="gibpotezi.gif"/>
          <p:cNvPicPr>
            <a:picLocks noChangeAspect="1"/>
          </p:cNvPicPr>
          <p:nvPr/>
        </p:nvPicPr>
        <p:blipFill>
          <a:blip r:embed="rId3" cstate="print"/>
          <a:stretch>
            <a:fillRect/>
          </a:stretch>
        </p:blipFill>
        <p:spPr>
          <a:xfrm>
            <a:off x="4139952" y="1628800"/>
            <a:ext cx="685800" cy="685800"/>
          </a:xfrm>
          <a:prstGeom prst="rect">
            <a:avLst/>
          </a:prstGeom>
        </p:spPr>
      </p:pic>
      <p:sp>
        <p:nvSpPr>
          <p:cNvPr id="6" name="Прямоугольник 5"/>
          <p:cNvSpPr/>
          <p:nvPr/>
        </p:nvSpPr>
        <p:spPr>
          <a:xfrm>
            <a:off x="0" y="2348880"/>
            <a:ext cx="9144000" cy="1200329"/>
          </a:xfrm>
          <a:prstGeom prst="rect">
            <a:avLst/>
          </a:prstGeom>
        </p:spPr>
        <p:txBody>
          <a:bodyPr wrap="square">
            <a:spAutoFit/>
          </a:bodyPr>
          <a:lstStyle/>
          <a:p>
            <a:r>
              <a:rPr lang="ru-RU" sz="2400" dirty="0" smtClean="0"/>
              <a:t>10. Для обучения этому танцу выделяются государственные субсидии и общественные гранты. Главный танец карнавала в Рио-де-Жанейро. </a:t>
            </a:r>
            <a:endParaRPr lang="ru-RU" sz="2400" dirty="0"/>
          </a:p>
        </p:txBody>
      </p:sp>
      <p:pic>
        <p:nvPicPr>
          <p:cNvPr id="7" name="Рисунок 6" descr="gibpotezi.gif"/>
          <p:cNvPicPr>
            <a:picLocks noChangeAspect="1"/>
          </p:cNvPicPr>
          <p:nvPr/>
        </p:nvPicPr>
        <p:blipFill>
          <a:blip r:embed="rId3" cstate="print"/>
          <a:stretch>
            <a:fillRect/>
          </a:stretch>
        </p:blipFill>
        <p:spPr>
          <a:xfrm>
            <a:off x="3995936" y="3212976"/>
            <a:ext cx="685800" cy="685800"/>
          </a:xfrm>
          <a:prstGeom prst="rect">
            <a:avLst/>
          </a:prstGeom>
        </p:spPr>
      </p:pic>
      <p:sp>
        <p:nvSpPr>
          <p:cNvPr id="8" name="Прямоугольник 7"/>
          <p:cNvSpPr/>
          <p:nvPr/>
        </p:nvSpPr>
        <p:spPr>
          <a:xfrm>
            <a:off x="5076056" y="3284984"/>
            <a:ext cx="1138710" cy="461665"/>
          </a:xfrm>
          <a:prstGeom prst="rect">
            <a:avLst/>
          </a:prstGeom>
        </p:spPr>
        <p:txBody>
          <a:bodyPr wrap="none">
            <a:spAutoFit/>
          </a:bodyPr>
          <a:lstStyle/>
          <a:p>
            <a:r>
              <a:rPr lang="ru-RU" sz="2400" i="1" dirty="0" smtClean="0">
                <a:solidFill>
                  <a:srgbClr val="FFCC99"/>
                </a:solidFill>
              </a:rPr>
              <a:t>Самба</a:t>
            </a:r>
            <a:endParaRPr lang="ru-RU" sz="2400" dirty="0">
              <a:solidFill>
                <a:srgbClr val="FFCC99"/>
              </a:solidFill>
            </a:endParaRPr>
          </a:p>
        </p:txBody>
      </p:sp>
      <p:sp>
        <p:nvSpPr>
          <p:cNvPr id="9" name="Прямоугольник 8"/>
          <p:cNvSpPr/>
          <p:nvPr/>
        </p:nvSpPr>
        <p:spPr>
          <a:xfrm>
            <a:off x="0" y="3861048"/>
            <a:ext cx="9144000" cy="461665"/>
          </a:xfrm>
          <a:prstGeom prst="rect">
            <a:avLst/>
          </a:prstGeom>
        </p:spPr>
        <p:txBody>
          <a:bodyPr wrap="square">
            <a:spAutoFit/>
          </a:bodyPr>
          <a:lstStyle/>
          <a:p>
            <a:r>
              <a:rPr lang="ru-RU" sz="2400" dirty="0" smtClean="0"/>
              <a:t>11.Не только испанский танец, но и предмет одежды?</a:t>
            </a:r>
            <a:endParaRPr lang="ru-RU" sz="2400" dirty="0"/>
          </a:p>
        </p:txBody>
      </p:sp>
      <p:pic>
        <p:nvPicPr>
          <p:cNvPr id="10" name="Рисунок 9" descr="gibpotezi.gif"/>
          <p:cNvPicPr>
            <a:picLocks noChangeAspect="1"/>
          </p:cNvPicPr>
          <p:nvPr/>
        </p:nvPicPr>
        <p:blipFill>
          <a:blip r:embed="rId3" cstate="print"/>
          <a:stretch>
            <a:fillRect/>
          </a:stretch>
        </p:blipFill>
        <p:spPr>
          <a:xfrm>
            <a:off x="4211960" y="4293096"/>
            <a:ext cx="685800" cy="685800"/>
          </a:xfrm>
          <a:prstGeom prst="rect">
            <a:avLst/>
          </a:prstGeom>
        </p:spPr>
      </p:pic>
      <p:sp>
        <p:nvSpPr>
          <p:cNvPr id="11" name="Прямоугольник 10"/>
          <p:cNvSpPr/>
          <p:nvPr/>
        </p:nvSpPr>
        <p:spPr>
          <a:xfrm>
            <a:off x="5076056" y="4437112"/>
            <a:ext cx="1237518" cy="461665"/>
          </a:xfrm>
          <a:prstGeom prst="rect">
            <a:avLst/>
          </a:prstGeom>
        </p:spPr>
        <p:txBody>
          <a:bodyPr wrap="none">
            <a:spAutoFit/>
          </a:bodyPr>
          <a:lstStyle/>
          <a:p>
            <a:r>
              <a:rPr lang="ru-RU" sz="2400" i="1" dirty="0" smtClean="0">
                <a:solidFill>
                  <a:srgbClr val="FFCC99"/>
                </a:solidFill>
              </a:rPr>
              <a:t>Болеро</a:t>
            </a:r>
            <a:endParaRPr lang="ru-RU" sz="2400" dirty="0">
              <a:solidFill>
                <a:srgbClr val="FFCC99"/>
              </a:solidFill>
            </a:endParaRPr>
          </a:p>
        </p:txBody>
      </p:sp>
      <p:sp>
        <p:nvSpPr>
          <p:cNvPr id="14" name="Прямоугольник 13"/>
          <p:cNvSpPr/>
          <p:nvPr/>
        </p:nvSpPr>
        <p:spPr>
          <a:xfrm>
            <a:off x="0" y="0"/>
            <a:ext cx="9144000" cy="1938992"/>
          </a:xfrm>
          <a:prstGeom prst="rect">
            <a:avLst/>
          </a:prstGeom>
        </p:spPr>
        <p:txBody>
          <a:bodyPr wrap="square">
            <a:spAutoFit/>
          </a:bodyPr>
          <a:lstStyle/>
          <a:p>
            <a:pPr fontAlgn="base"/>
            <a:r>
              <a:rPr lang="ru-RU" sz="2400" dirty="0" smtClean="0"/>
              <a:t>9. Самый старый и самый известный стиль уличного танца, развившийся из хип-хоп движения в США в начале 70-х годов; один из самых зрелищных танцев, требующий от танцора высокого уровня подготовки, т.к. включает различные акробатические трюки?</a:t>
            </a:r>
            <a:endParaRPr lang="ru-RU" sz="2400" dirty="0"/>
          </a:p>
        </p:txBody>
      </p:sp>
      <p:sp>
        <p:nvSpPr>
          <p:cNvPr id="15" name="Прямоугольник 14"/>
          <p:cNvSpPr/>
          <p:nvPr/>
        </p:nvSpPr>
        <p:spPr>
          <a:xfrm>
            <a:off x="5004048" y="1700808"/>
            <a:ext cx="1795684" cy="461665"/>
          </a:xfrm>
          <a:prstGeom prst="rect">
            <a:avLst/>
          </a:prstGeom>
        </p:spPr>
        <p:txBody>
          <a:bodyPr wrap="none">
            <a:spAutoFit/>
          </a:bodyPr>
          <a:lstStyle/>
          <a:p>
            <a:pPr fontAlgn="base"/>
            <a:r>
              <a:rPr lang="ru-RU" sz="2400" dirty="0" smtClean="0">
                <a:solidFill>
                  <a:srgbClr val="FFCC99"/>
                </a:solidFill>
              </a:rPr>
              <a:t>Брейк данс</a:t>
            </a:r>
            <a:endParaRPr lang="ru-RU" sz="2400" dirty="0">
              <a:solidFill>
                <a:srgbClr val="FFCC99"/>
              </a:solidFill>
            </a:endParaRPr>
          </a:p>
        </p:txBody>
      </p:sp>
      <p:sp>
        <p:nvSpPr>
          <p:cNvPr id="16" name="Прямоугольник 15"/>
          <p:cNvSpPr/>
          <p:nvPr/>
        </p:nvSpPr>
        <p:spPr>
          <a:xfrm>
            <a:off x="0" y="5085184"/>
            <a:ext cx="9144000" cy="830997"/>
          </a:xfrm>
          <a:prstGeom prst="rect">
            <a:avLst/>
          </a:prstGeom>
        </p:spPr>
        <p:txBody>
          <a:bodyPr wrap="square">
            <a:spAutoFit/>
          </a:bodyPr>
          <a:lstStyle/>
          <a:p>
            <a:pPr fontAlgn="base"/>
            <a:r>
              <a:rPr lang="ru-RU" sz="2400" dirty="0" smtClean="0"/>
              <a:t>12.Темпераментный танец, где главным элементом женского костюма является широкая юбка?</a:t>
            </a:r>
            <a:endParaRPr lang="ru-RU" sz="2400" dirty="0"/>
          </a:p>
        </p:txBody>
      </p:sp>
      <p:pic>
        <p:nvPicPr>
          <p:cNvPr id="17" name="Рисунок 16" descr="gibpotezi.gif"/>
          <p:cNvPicPr>
            <a:picLocks noChangeAspect="1"/>
          </p:cNvPicPr>
          <p:nvPr/>
        </p:nvPicPr>
        <p:blipFill>
          <a:blip r:embed="rId3" cstate="print"/>
          <a:stretch>
            <a:fillRect/>
          </a:stretch>
        </p:blipFill>
        <p:spPr>
          <a:xfrm>
            <a:off x="4355976" y="5877272"/>
            <a:ext cx="685800" cy="685800"/>
          </a:xfrm>
          <a:prstGeom prst="rect">
            <a:avLst/>
          </a:prstGeom>
        </p:spPr>
      </p:pic>
      <p:sp>
        <p:nvSpPr>
          <p:cNvPr id="18" name="Прямоугольник 17"/>
          <p:cNvSpPr/>
          <p:nvPr/>
        </p:nvSpPr>
        <p:spPr>
          <a:xfrm>
            <a:off x="5148064" y="6021288"/>
            <a:ext cx="1718419" cy="461665"/>
          </a:xfrm>
          <a:prstGeom prst="rect">
            <a:avLst/>
          </a:prstGeom>
        </p:spPr>
        <p:txBody>
          <a:bodyPr wrap="none">
            <a:spAutoFit/>
          </a:bodyPr>
          <a:lstStyle/>
          <a:p>
            <a:pPr fontAlgn="base"/>
            <a:r>
              <a:rPr lang="ru-RU" sz="2400" dirty="0" smtClean="0">
                <a:solidFill>
                  <a:srgbClr val="FFCC99"/>
                </a:solidFill>
              </a:rPr>
              <a:t>Цыганочка</a:t>
            </a:r>
            <a:endParaRPr lang="ru-RU" sz="2400" dirty="0">
              <a:solidFill>
                <a:srgbClr val="FFCC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strVal val="#ppt_w*0.70"/>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Effect transition="in" filter="fade">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strVal val="#ppt_w*0.70"/>
                                          </p:val>
                                        </p:tav>
                                        <p:tav tm="100000">
                                          <p:val>
                                            <p:strVal val="#ppt_w"/>
                                          </p:val>
                                        </p:tav>
                                      </p:tavLst>
                                    </p:anim>
                                    <p:anim calcmode="lin" valueType="num">
                                      <p:cBhvr>
                                        <p:cTn id="50" dur="1000" fill="hold"/>
                                        <p:tgtEl>
                                          <p:spTgt spid="16"/>
                                        </p:tgtEl>
                                        <p:attrNameLst>
                                          <p:attrName>ppt_h</p:attrName>
                                        </p:attrNameLst>
                                      </p:cBhvr>
                                      <p:tavLst>
                                        <p:tav tm="0">
                                          <p:val>
                                            <p:strVal val="#ppt_h"/>
                                          </p:val>
                                        </p:tav>
                                        <p:tav tm="100000">
                                          <p:val>
                                            <p:strVal val="#ppt_h"/>
                                          </p:val>
                                        </p:tav>
                                      </p:tavLst>
                                    </p:anim>
                                    <p:animEffect transition="in" filter="fade">
                                      <p:cBhvr>
                                        <p:cTn id="51" dur="1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strVal val="#ppt_w*0.70"/>
                                          </p:val>
                                        </p:tav>
                                        <p:tav tm="100000">
                                          <p:val>
                                            <p:strVal val="#ppt_w"/>
                                          </p:val>
                                        </p:tav>
                                      </p:tavLst>
                                    </p:anim>
                                    <p:anim calcmode="lin" valueType="num">
                                      <p:cBhvr>
                                        <p:cTn id="57" dur="1000" fill="hold"/>
                                        <p:tgtEl>
                                          <p:spTgt spid="18"/>
                                        </p:tgtEl>
                                        <p:attrNameLst>
                                          <p:attrName>ppt_h</p:attrName>
                                        </p:attrNameLst>
                                      </p:cBhvr>
                                      <p:tavLst>
                                        <p:tav tm="0">
                                          <p:val>
                                            <p:strVal val="#ppt_h"/>
                                          </p:val>
                                        </p:tav>
                                        <p:tav tm="100000">
                                          <p:val>
                                            <p:strVal val="#ppt_h"/>
                                          </p:val>
                                        </p:tav>
                                      </p:tavLst>
                                    </p:anim>
                                    <p:animEffect transition="in" filter="fade">
                                      <p:cBhvr>
                                        <p:cTn id="5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4" grpId="0"/>
      <p:bldP spid="15" grpId="0"/>
      <p:bldP spid="16"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0930e0ca62b5c995e4906798a4e4dda8.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692696"/>
            <a:ext cx="7467600" cy="4032448"/>
          </a:xfrm>
        </p:spPr>
        <p:txBody>
          <a:bodyPr>
            <a:normAutofit fontScale="90000"/>
          </a:bodyPr>
          <a:lstStyle/>
          <a:p>
            <a:r>
              <a:rPr lang="ru-RU" sz="4400" dirty="0" smtClean="0">
                <a:solidFill>
                  <a:srgbClr val="FFCC99"/>
                </a:solidFill>
                <a:latin typeface="Monotype Corsiva" pitchFamily="66" charset="0"/>
              </a:rPr>
              <a:t>Автор презентации:</a:t>
            </a:r>
            <a:br>
              <a:rPr lang="ru-RU" sz="4400" dirty="0" smtClean="0">
                <a:solidFill>
                  <a:srgbClr val="FFCC99"/>
                </a:solidFill>
                <a:latin typeface="Monotype Corsiva" pitchFamily="66" charset="0"/>
              </a:rPr>
            </a:br>
            <a:r>
              <a:rPr lang="ru-RU" sz="4400" dirty="0" smtClean="0">
                <a:solidFill>
                  <a:srgbClr val="FFCC99"/>
                </a:solidFill>
                <a:latin typeface="Monotype Corsiva" pitchFamily="66" charset="0"/>
              </a:rPr>
              <a:t>Лапченко </a:t>
            </a:r>
            <a:br>
              <a:rPr lang="ru-RU" sz="4400" dirty="0" smtClean="0">
                <a:solidFill>
                  <a:srgbClr val="FFCC99"/>
                </a:solidFill>
                <a:latin typeface="Monotype Corsiva" pitchFamily="66" charset="0"/>
              </a:rPr>
            </a:br>
            <a:r>
              <a:rPr lang="ru-RU" sz="4400" dirty="0" smtClean="0">
                <a:solidFill>
                  <a:srgbClr val="FFCC99"/>
                </a:solidFill>
                <a:latin typeface="Monotype Corsiva" pitchFamily="66" charset="0"/>
              </a:rPr>
              <a:t>Ирина Анатольевна</a:t>
            </a:r>
            <a:br>
              <a:rPr lang="ru-RU" sz="4400" dirty="0" smtClean="0">
                <a:solidFill>
                  <a:srgbClr val="FFCC99"/>
                </a:solidFill>
                <a:latin typeface="Monotype Corsiva" pitchFamily="66" charset="0"/>
              </a:rPr>
            </a:br>
            <a:r>
              <a:rPr lang="ru-RU" sz="4400" dirty="0" smtClean="0">
                <a:solidFill>
                  <a:srgbClr val="FFCC99"/>
                </a:solidFill>
                <a:latin typeface="Monotype Corsiva" pitchFamily="66" charset="0"/>
              </a:rPr>
              <a:t>хореограф, </a:t>
            </a:r>
            <a:br>
              <a:rPr lang="ru-RU" sz="4400" dirty="0" smtClean="0">
                <a:solidFill>
                  <a:srgbClr val="FFCC99"/>
                </a:solidFill>
                <a:latin typeface="Monotype Corsiva" pitchFamily="66" charset="0"/>
              </a:rPr>
            </a:br>
            <a:r>
              <a:rPr lang="ru-RU" sz="4400" dirty="0" smtClean="0">
                <a:solidFill>
                  <a:srgbClr val="FFCC99"/>
                </a:solidFill>
                <a:latin typeface="Monotype Corsiva" pitchFamily="66" charset="0"/>
              </a:rPr>
              <a:t>педагог дополнительного </a:t>
            </a:r>
            <a:br>
              <a:rPr lang="ru-RU" sz="4400" dirty="0" smtClean="0">
                <a:solidFill>
                  <a:srgbClr val="FFCC99"/>
                </a:solidFill>
                <a:latin typeface="Monotype Corsiva" pitchFamily="66" charset="0"/>
              </a:rPr>
            </a:br>
            <a:r>
              <a:rPr lang="ru-RU" sz="4400" dirty="0" smtClean="0">
                <a:solidFill>
                  <a:srgbClr val="FFCC99"/>
                </a:solidFill>
                <a:latin typeface="Monotype Corsiva" pitchFamily="66" charset="0"/>
              </a:rPr>
              <a:t>образования,</a:t>
            </a:r>
            <a:br>
              <a:rPr lang="ru-RU" sz="4400" dirty="0" smtClean="0">
                <a:solidFill>
                  <a:srgbClr val="FFCC99"/>
                </a:solidFill>
                <a:latin typeface="Monotype Corsiva" pitchFamily="66" charset="0"/>
              </a:rPr>
            </a:br>
            <a:r>
              <a:rPr lang="ru-RU" sz="4400" dirty="0" smtClean="0">
                <a:solidFill>
                  <a:srgbClr val="FFCC99"/>
                </a:solidFill>
                <a:latin typeface="Monotype Corsiva" pitchFamily="66" charset="0"/>
              </a:rPr>
              <a:t> 1 категория.</a:t>
            </a:r>
            <a:br>
              <a:rPr lang="ru-RU" sz="4400" dirty="0" smtClean="0">
                <a:solidFill>
                  <a:srgbClr val="FFCC99"/>
                </a:solidFill>
                <a:latin typeface="Monotype Corsiva" pitchFamily="66" charset="0"/>
              </a:rPr>
            </a:br>
            <a:r>
              <a:rPr lang="ru-RU" sz="4400" dirty="0" smtClean="0">
                <a:solidFill>
                  <a:srgbClr val="FFCC99"/>
                </a:solidFill>
                <a:latin typeface="Monotype Corsiva" pitchFamily="66" charset="0"/>
              </a:rPr>
              <a:t>Г. Челябинск</a:t>
            </a:r>
            <a:endParaRPr lang="ru-RU" sz="4400" dirty="0">
              <a:solidFill>
                <a:srgbClr val="FFCC99"/>
              </a:solidFill>
              <a:latin typeface="Monotype Corsiva" pitchFamily="66" charset="0"/>
            </a:endParaRPr>
          </a:p>
        </p:txBody>
      </p:sp>
      <p:pic>
        <p:nvPicPr>
          <p:cNvPr id="8" name="Содержимое 7" descr="SDC11732.JPG"/>
          <p:cNvPicPr>
            <a:picLocks noGrp="1" noChangeAspect="1"/>
          </p:cNvPicPr>
          <p:nvPr>
            <p:ph idx="1"/>
          </p:nvPr>
        </p:nvPicPr>
        <p:blipFill>
          <a:blip r:embed="rId3" cstate="print"/>
          <a:stretch>
            <a:fillRect/>
          </a:stretch>
        </p:blipFill>
        <p:spPr>
          <a:xfrm>
            <a:off x="5292080" y="692696"/>
            <a:ext cx="3672408" cy="489654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2"/>
                                        </p:tgtEl>
                                        <p:attrNameLst>
                                          <p:attrName>ppt_w</p:attrName>
                                        </p:attrNameLst>
                                      </p:cBhvr>
                                      <p:tavLst>
                                        <p:tav tm="0">
                                          <p:val>
                                            <p:strVal val="#ppt_w*.05"/>
                                          </p:val>
                                        </p:tav>
                                        <p:tav tm="100000">
                                          <p:val>
                                            <p:strVal val="#ppt_w"/>
                                          </p:val>
                                        </p:tav>
                                      </p:tavLst>
                                    </p:anim>
                                    <p:anim calcmode="lin" valueType="num">
                                      <p:cBhvr>
                                        <p:cTn id="10" dur="3000" fill="hold"/>
                                        <p:tgtEl>
                                          <p:spTgt spid="2"/>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2"/>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2"/>
                                        </p:tgtEl>
                                      </p:cBhvr>
                                    </p:animEffect>
                                  </p:childTnLst>
                                </p:cTn>
                              </p:par>
                            </p:childTnLst>
                          </p:cTn>
                        </p:par>
                        <p:par>
                          <p:cTn id="15" fill="hold">
                            <p:stCondLst>
                              <p:cond delay="3000"/>
                            </p:stCondLst>
                            <p:childTnLst>
                              <p:par>
                                <p:cTn id="16" presetID="25" presetClass="entr" presetSubtype="0" fill="hold" nodeType="afterEffect">
                                  <p:stCondLst>
                                    <p:cond delay="2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1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9" dur="1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0" dur="1500" accel="50000" fill="hold">
                                          <p:stCondLst>
                                            <p:cond delay="1500"/>
                                          </p:stCondLst>
                                        </p:cTn>
                                        <p:tgtEl>
                                          <p:spTgt spid="8"/>
                                        </p:tgtEl>
                                        <p:attrNameLst>
                                          <p:attrName>ppt_w</p:attrName>
                                        </p:attrNameLst>
                                      </p:cBhvr>
                                      <p:tavLst>
                                        <p:tav tm="0">
                                          <p:val>
                                            <p:strVal val="#ppt_w*.05"/>
                                          </p:val>
                                        </p:tav>
                                        <p:tav tm="100000">
                                          <p:val>
                                            <p:strVal val="#ppt_w"/>
                                          </p:val>
                                        </p:tav>
                                      </p:tavLst>
                                    </p:anim>
                                    <p:anim calcmode="lin" valueType="num">
                                      <p:cBhvr>
                                        <p:cTn id="21" dur="3000" fill="hold"/>
                                        <p:tgtEl>
                                          <p:spTgt spid="8"/>
                                        </p:tgtEl>
                                        <p:attrNameLst>
                                          <p:attrName>ppt_h</p:attrName>
                                        </p:attrNameLst>
                                      </p:cBhvr>
                                      <p:tavLst>
                                        <p:tav tm="0">
                                          <p:val>
                                            <p:strVal val="#ppt_h"/>
                                          </p:val>
                                        </p:tav>
                                        <p:tav tm="100000">
                                          <p:val>
                                            <p:strVal val="#ppt_h"/>
                                          </p:val>
                                        </p:tav>
                                      </p:tavLst>
                                    </p:anim>
                                    <p:anim calcmode="lin" valueType="num">
                                      <p:cBhvr>
                                        <p:cTn id="22" dur="1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3" dur="1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4" dur="1500" accel="50000" fill="hold">
                                          <p:stCondLst>
                                            <p:cond delay="1500"/>
                                          </p:stCondLst>
                                        </p:cTn>
                                        <p:tgtEl>
                                          <p:spTgt spid="8"/>
                                        </p:tgtEl>
                                        <p:attrNameLst>
                                          <p:attrName>ppt_y</p:attrName>
                                        </p:attrNameLst>
                                      </p:cBhvr>
                                      <p:tavLst>
                                        <p:tav tm="0">
                                          <p:val>
                                            <p:strVal val="#ppt_y+.1"/>
                                          </p:val>
                                        </p:tav>
                                        <p:tav tm="100000">
                                          <p:val>
                                            <p:strVal val="#ppt_y"/>
                                          </p:val>
                                        </p:tav>
                                      </p:tavLst>
                                    </p:anim>
                                    <p:animEffect transition="in" filter="fade">
                                      <p:cBhvr>
                                        <p:cTn id="25" dur="3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ЗВЁЗДЫ.gif"/>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0" y="274638"/>
            <a:ext cx="9144000" cy="1143000"/>
          </a:xfrm>
        </p:spPr>
        <p:txBody>
          <a:bodyPr>
            <a:noAutofit/>
          </a:bodyPr>
          <a:lstStyle/>
          <a:p>
            <a:pPr algn="ctr"/>
            <a:r>
              <a:rPr lang="ru-RU" sz="7200" dirty="0" smtClean="0">
                <a:solidFill>
                  <a:srgbClr val="FFCC99"/>
                </a:solidFill>
                <a:latin typeface="Monotype Corsiva" pitchFamily="66" charset="0"/>
              </a:rPr>
              <a:t>Спасибо за внимание!</a:t>
            </a:r>
            <a:endParaRPr lang="ru-RU" sz="7200" dirty="0">
              <a:solidFill>
                <a:srgbClr val="FFCC99"/>
              </a:solidFill>
              <a:latin typeface="Monotype Corsiva" pitchFamily="66" charset="0"/>
            </a:endParaRPr>
          </a:p>
        </p:txBody>
      </p:sp>
      <p:pic>
        <p:nvPicPr>
          <p:cNvPr id="12" name="Содержимое 11" descr="091561103cef380700cef34a705d715e.jpg"/>
          <p:cNvPicPr>
            <a:picLocks noGrp="1" noChangeAspect="1"/>
          </p:cNvPicPr>
          <p:nvPr>
            <p:ph idx="1"/>
          </p:nvPr>
        </p:nvPicPr>
        <p:blipFill>
          <a:blip r:embed="rId3" cstate="print"/>
          <a:stretch>
            <a:fillRect/>
          </a:stretch>
        </p:blipFill>
        <p:spPr>
          <a:xfrm>
            <a:off x="2195736" y="1268760"/>
            <a:ext cx="4320480" cy="511256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ФОН 8.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0"/>
            <a:ext cx="7467600" cy="764704"/>
          </a:xfrm>
        </p:spPr>
        <p:txBody>
          <a:bodyPr>
            <a:noAutofit/>
          </a:bodyPr>
          <a:lstStyle/>
          <a:p>
            <a:pPr algn="ctr"/>
            <a:r>
              <a:rPr lang="ru-RU" sz="7200" b="1" dirty="0" smtClean="0">
                <a:solidFill>
                  <a:srgbClr val="FFCC99"/>
                </a:solidFill>
                <a:latin typeface="Gabriola" pitchFamily="82" charset="0"/>
              </a:rPr>
              <a:t>Народный танец.</a:t>
            </a:r>
            <a:endParaRPr lang="ru-RU" sz="7200" b="1" dirty="0">
              <a:solidFill>
                <a:srgbClr val="FFCC99"/>
              </a:solidFill>
              <a:latin typeface="Gabriola" pitchFamily="82" charset="0"/>
            </a:endParaRPr>
          </a:p>
        </p:txBody>
      </p:sp>
      <p:sp>
        <p:nvSpPr>
          <p:cNvPr id="3" name="Содержимое 2"/>
          <p:cNvSpPr>
            <a:spLocks noGrp="1"/>
          </p:cNvSpPr>
          <p:nvPr>
            <p:ph sz="half" idx="1"/>
          </p:nvPr>
        </p:nvSpPr>
        <p:spPr>
          <a:xfrm>
            <a:off x="0" y="980728"/>
            <a:ext cx="4114800" cy="5688632"/>
          </a:xfrm>
        </p:spPr>
        <p:txBody>
          <a:bodyPr>
            <a:noAutofit/>
          </a:bodyPr>
          <a:lstStyle/>
          <a:p>
            <a:r>
              <a:rPr lang="ru-RU" sz="1800" dirty="0" smtClean="0"/>
              <a:t>Народный танец – это красочное, яркое творение народа, воплощающее в себе его эмоциональный и художественный образ. Народный танец может рассказать и показать всю многовековую и многообразную историю общества, в котором он зародился. Народный танец является олицетворением фантазии людей и всей глубины их чувств. Он насыщен содержанием, сюжетом, драматургической основой, пространственными рисунками и пластическими движениями, которые характерны для той или иной национальности</a:t>
            </a:r>
            <a:r>
              <a:rPr lang="ru-RU" sz="1800" dirty="0" smtClean="0">
                <a:solidFill>
                  <a:srgbClr val="FFC000"/>
                </a:solidFill>
              </a:rPr>
              <a:t>.</a:t>
            </a:r>
            <a:endParaRPr lang="ru-RU" sz="1800" dirty="0">
              <a:solidFill>
                <a:srgbClr val="FFC000"/>
              </a:solidFill>
            </a:endParaRPr>
          </a:p>
        </p:txBody>
      </p:sp>
      <p:pic>
        <p:nvPicPr>
          <p:cNvPr id="9" name="ДЛЯ ПРЕЗЕНТАЦИИ 1.wmv">
            <a:hlinkClick r:id="" action="ppaction://media"/>
          </p:cNvPr>
          <p:cNvPicPr>
            <a:picLocks noGrp="1" noRot="1" noChangeAspect="1"/>
          </p:cNvPicPr>
          <p:nvPr>
            <p:ph sz="half" idx="2"/>
            <a:videoFile r:link="rId1"/>
          </p:nvPr>
        </p:nvPicPr>
        <p:blipFill>
          <a:blip r:embed="rId4" cstate="print"/>
          <a:stretch>
            <a:fillRect/>
          </a:stretch>
        </p:blipFill>
        <p:spPr>
          <a:xfrm>
            <a:off x="4355976" y="1916832"/>
            <a:ext cx="4619625" cy="34655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7" presetClass="entr" presetSubtype="0" fill="hold" grpId="0" nodeType="after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1" presetClass="mediacall" presetSubtype="0" fill="hold" nodeType="afterEffect">
                                  <p:stCondLst>
                                    <p:cond delay="20000"/>
                                  </p:stCondLst>
                                  <p:childTnLst>
                                    <p:cmd type="call" cmd="playFrom(0.0)">
                                      <p:cBhvr>
                                        <p:cTn id="18" dur="15557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9" fill="hold" display="0">
                  <p:stCondLst>
                    <p:cond delay="indefinite"/>
                  </p:stCondLst>
                  <p:endCondLst>
                    <p:cond evt="onNext" delay="0">
                      <p:tgtEl>
                        <p:sldTgt/>
                      </p:tgtEl>
                    </p:cond>
                    <p:cond evt="onPrev" delay="0">
                      <p:tgtEl>
                        <p:sldTgt/>
                      </p:tgtEl>
                    </p:cond>
                  </p:endCondLst>
                </p:cTn>
                <p:tgtEl>
                  <p:spTgt spid="9"/>
                </p:tgtEl>
              </p:cMediaNode>
            </p:vide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afterEffect">
                                  <p:stCondLst>
                                    <p:cond delay="20000"/>
                                  </p:stCondLst>
                                  <p:childTnLst>
                                    <p:cmd type="call" cmd="togglePause">
                                      <p:cBhvr>
                                        <p:cTn id="24" dur="1" fill="hold"/>
                                        <p:tgtEl>
                                          <p:spTgt spid="9"/>
                                        </p:tgtEl>
                                      </p:cBhvr>
                                    </p:cmd>
                                  </p:childTnLst>
                                </p:cTn>
                              </p:par>
                            </p:childTnLst>
                          </p:cTn>
                        </p:par>
                      </p:childTnLst>
                    </p:cTn>
                  </p:par>
                </p:childTnLst>
              </p:cTn>
              <p:nextCondLst>
                <p:cond evt="onClick" delay="0">
                  <p:tgtEl>
                    <p:spTgt spid="9"/>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 13.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0"/>
            <a:ext cx="7467600" cy="908720"/>
          </a:xfrm>
        </p:spPr>
        <p:txBody>
          <a:bodyPr>
            <a:noAutofit/>
          </a:bodyPr>
          <a:lstStyle/>
          <a:p>
            <a:pPr algn="ctr"/>
            <a:r>
              <a:rPr lang="ru-RU" sz="5400" dirty="0" smtClean="0">
                <a:solidFill>
                  <a:srgbClr val="FFCC99"/>
                </a:solidFill>
                <a:latin typeface="Monotype Corsiva" pitchFamily="66" charset="0"/>
              </a:rPr>
              <a:t>Русский народный танец.</a:t>
            </a:r>
            <a:endParaRPr lang="ru-RU" sz="5400" dirty="0">
              <a:solidFill>
                <a:srgbClr val="FFCC99"/>
              </a:solidFill>
              <a:latin typeface="Monotype Corsiva" pitchFamily="66" charset="0"/>
            </a:endParaRPr>
          </a:p>
        </p:txBody>
      </p:sp>
      <p:sp>
        <p:nvSpPr>
          <p:cNvPr id="3" name="Содержимое 2"/>
          <p:cNvSpPr>
            <a:spLocks noGrp="1"/>
          </p:cNvSpPr>
          <p:nvPr>
            <p:ph idx="1"/>
          </p:nvPr>
        </p:nvSpPr>
        <p:spPr>
          <a:xfrm>
            <a:off x="323528" y="980728"/>
            <a:ext cx="8568952" cy="5616624"/>
          </a:xfrm>
        </p:spPr>
        <p:txBody>
          <a:bodyPr>
            <a:normAutofit lnSpcReduction="10000"/>
          </a:bodyPr>
          <a:lstStyle/>
          <a:p>
            <a:r>
              <a:rPr lang="ru-RU" dirty="0" smtClean="0"/>
              <a:t>Русский народный танец – это танец, наверное, с самой богатой и насыщенной историей. Он берет свои истоки еще со времен Древней Руси. Его образованию послужили народные массовые пляски и гуляния, веселые большие хороводы и т.п. Все эти задорные мероприятия были неотъемлемой частью жизни русского человека. Без них не проходил ни один праздник, ни одна ярмарка или другая увеселительная программа. В отличие от современного человека, люди в эпоху Древней Руси умели радоваться жизни.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3000"/>
                            </p:stCondLst>
                            <p:childTnLst>
                              <p:par>
                                <p:cTn id="11" presetID="3" presetClass="entr" presetSubtype="1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 13.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0"/>
            <a:ext cx="8003232" cy="836712"/>
          </a:xfrm>
        </p:spPr>
        <p:txBody>
          <a:bodyPr>
            <a:normAutofit/>
          </a:bodyPr>
          <a:lstStyle/>
          <a:p>
            <a:pPr algn="ctr"/>
            <a:r>
              <a:rPr lang="ru-RU" sz="4000" b="1" dirty="0" smtClean="0">
                <a:solidFill>
                  <a:srgbClr val="FFCC99"/>
                </a:solidFill>
                <a:latin typeface="Monotype Corsiva" pitchFamily="66" charset="0"/>
              </a:rPr>
              <a:t>Особенности русского народного танца.</a:t>
            </a:r>
            <a:endParaRPr lang="ru-RU" sz="4000" dirty="0">
              <a:solidFill>
                <a:srgbClr val="FFCC99"/>
              </a:solidFill>
              <a:latin typeface="Monotype Corsiva" pitchFamily="66" charset="0"/>
            </a:endParaRPr>
          </a:p>
        </p:txBody>
      </p:sp>
      <p:sp>
        <p:nvSpPr>
          <p:cNvPr id="3" name="Содержимое 2"/>
          <p:cNvSpPr>
            <a:spLocks noGrp="1"/>
          </p:cNvSpPr>
          <p:nvPr>
            <p:ph idx="1"/>
          </p:nvPr>
        </p:nvSpPr>
        <p:spPr>
          <a:xfrm>
            <a:off x="251520" y="1340768"/>
            <a:ext cx="8712968" cy="5517232"/>
          </a:xfrm>
        </p:spPr>
        <p:txBody>
          <a:bodyPr>
            <a:noAutofit/>
          </a:bodyPr>
          <a:lstStyle/>
          <a:p>
            <a:r>
              <a:rPr lang="ru-RU" sz="2800" dirty="0" smtClean="0"/>
              <a:t>Русский народный танец ни за что не спутаешь с любым другим. Это особенный вид колоритной хореографии. У этого танца масса отличительных характеристик и особенностей. Во-первых, русский народный танец – это задорные пляски с прыжками и активными движениями, которые неизменно сопровождаются бесконечным юмором и смехом. Во-вторых, обязательным атрибутом этого танца являются национальные костюмы – не менее яркие и красивые, чем сами пляски.</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7"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 13.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251520" y="692696"/>
            <a:ext cx="8640960" cy="4832092"/>
          </a:xfrm>
          <a:prstGeom prst="rect">
            <a:avLst/>
          </a:prstGeom>
        </p:spPr>
        <p:txBody>
          <a:bodyPr wrap="square">
            <a:spAutoFit/>
          </a:bodyPr>
          <a:lstStyle/>
          <a:p>
            <a:r>
              <a:rPr lang="ru-RU" sz="2800" dirty="0" smtClean="0"/>
              <a:t>Русский народный танец очень богат на самые разнообразные хореографические па, в его основе лежит сразу несколько видов танца, а именно: пляска, хоровод и кадриль. Можно с полной уверенностью сказать, что русский народный танец – это своеобразное олицетворение характера русского человека и его души. Ведь нет, наверное, более веселого и обаятельного танца во всем мире. У русского человека неимоверно широкая и добрая душа – такой же и танец его народа.</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 8.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pPr algn="ctr"/>
            <a:r>
              <a:rPr lang="ru-RU" sz="6000" dirty="0" smtClean="0">
                <a:solidFill>
                  <a:srgbClr val="FFCC99"/>
                </a:solidFill>
                <a:latin typeface="Monotype Corsiva" pitchFamily="66" charset="0"/>
              </a:rPr>
              <a:t>Русский народный танец.</a:t>
            </a:r>
            <a:endParaRPr lang="ru-RU" sz="6000" dirty="0">
              <a:solidFill>
                <a:srgbClr val="FFCC99"/>
              </a:solidFill>
              <a:latin typeface="Monotype Corsiva" pitchFamily="66" charset="0"/>
            </a:endParaRPr>
          </a:p>
        </p:txBody>
      </p:sp>
      <p:pic>
        <p:nvPicPr>
          <p:cNvPr id="4" name="ДЛЯ ПРЕЗЕНТАЦИИ 5.wmv">
            <a:hlinkClick r:id="" action="ppaction://media"/>
          </p:cNvPr>
          <p:cNvPicPr>
            <a:picLocks noGrp="1" noRot="1" noChangeAspect="1"/>
          </p:cNvPicPr>
          <p:nvPr>
            <p:ph idx="1"/>
            <a:videoFile r:link="rId1"/>
          </p:nvPr>
        </p:nvPicPr>
        <p:blipFill>
          <a:blip r:embed="rId4" cstate="print"/>
          <a:stretch>
            <a:fillRect/>
          </a:stretch>
        </p:blipFill>
        <p:spPr>
          <a:xfrm>
            <a:off x="1173163" y="1600200"/>
            <a:ext cx="6034087" cy="45259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3000"/>
                            </p:stCondLst>
                            <p:childTnLst>
                              <p:par>
                                <p:cTn id="11" presetID="1" presetClass="mediacall" presetSubtype="0" fill="hold" nodeType="afterEffect">
                                  <p:stCondLst>
                                    <p:cond delay="1500"/>
                                  </p:stCondLst>
                                  <p:childTnLst>
                                    <p:cmd type="call" cmd="playFrom(0.0)">
                                      <p:cBhvr>
                                        <p:cTn id="12" dur="1538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ФОН20.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716016" y="836712"/>
            <a:ext cx="3507160" cy="720080"/>
          </a:xfrm>
        </p:spPr>
        <p:txBody>
          <a:bodyPr>
            <a:noAutofit/>
          </a:bodyPr>
          <a:lstStyle/>
          <a:p>
            <a:pPr algn="ctr"/>
            <a:r>
              <a:rPr lang="ru-RU" sz="5400" dirty="0" smtClean="0">
                <a:solidFill>
                  <a:srgbClr val="FFCC99"/>
                </a:solidFill>
                <a:latin typeface="Gabriola" pitchFamily="82" charset="0"/>
              </a:rPr>
              <a:t>Танцы народов мира.</a:t>
            </a:r>
            <a:r>
              <a:rPr lang="ru-RU" sz="5400" dirty="0" smtClean="0">
                <a:latin typeface="Gabriola" pitchFamily="82" charset="0"/>
              </a:rPr>
              <a:t/>
            </a:r>
            <a:br>
              <a:rPr lang="ru-RU" sz="5400" dirty="0" smtClean="0">
                <a:latin typeface="Gabriola" pitchFamily="82" charset="0"/>
              </a:rPr>
            </a:br>
            <a:endParaRPr lang="ru-RU" sz="5400" dirty="0">
              <a:latin typeface="Gabriola" pitchFamily="82" charset="0"/>
            </a:endParaRPr>
          </a:p>
        </p:txBody>
      </p:sp>
      <p:sp>
        <p:nvSpPr>
          <p:cNvPr id="3" name="Содержимое 2"/>
          <p:cNvSpPr>
            <a:spLocks noGrp="1"/>
          </p:cNvSpPr>
          <p:nvPr>
            <p:ph sz="half" idx="1"/>
          </p:nvPr>
        </p:nvSpPr>
        <p:spPr>
          <a:xfrm>
            <a:off x="0" y="548680"/>
            <a:ext cx="4427984" cy="6309320"/>
          </a:xfrm>
        </p:spPr>
        <p:txBody>
          <a:bodyPr>
            <a:noAutofit/>
          </a:bodyPr>
          <a:lstStyle/>
          <a:p>
            <a:r>
              <a:rPr lang="ru-RU" sz="1800" dirty="0" smtClean="0"/>
              <a:t>Для каждого человека, очень важно знать традиции, обычаи, язык и танец народа, которому он принадлежит. Так, некоторые народные танцы являются главной отличительной особенностью каждой страны: «гопак» в Украине, «калинка» и «барыня» в России, «мазурка» и «краковяк» в Польше, «чардаш» в Венгрии, «сиртаки» в Греции, «</a:t>
            </a:r>
            <a:r>
              <a:rPr lang="ru-RU" sz="1800" dirty="0" err="1" smtClean="0"/>
              <a:t>лушэн</a:t>
            </a:r>
            <a:r>
              <a:rPr lang="ru-RU" sz="1800" dirty="0" smtClean="0"/>
              <a:t>» в Китае, «</a:t>
            </a:r>
            <a:r>
              <a:rPr lang="ru-RU" sz="1800" dirty="0" err="1" smtClean="0"/>
              <a:t>кумбия</a:t>
            </a:r>
            <a:r>
              <a:rPr lang="ru-RU" sz="1800" dirty="0" smtClean="0"/>
              <a:t>» в Колумбии, «</a:t>
            </a:r>
            <a:r>
              <a:rPr lang="ru-RU" sz="1800" dirty="0" err="1" smtClean="0"/>
              <a:t>узундара</a:t>
            </a:r>
            <a:r>
              <a:rPr lang="ru-RU" sz="1800" dirty="0" smtClean="0"/>
              <a:t>» в Азербайджане, «хула» на Гавайских островах, «</a:t>
            </a:r>
            <a:r>
              <a:rPr lang="ru-RU" sz="1800" dirty="0" err="1" smtClean="0"/>
              <a:t>хайланд</a:t>
            </a:r>
            <a:r>
              <a:rPr lang="ru-RU" sz="1800" dirty="0" smtClean="0"/>
              <a:t>» в Шотландии, «</a:t>
            </a:r>
            <a:r>
              <a:rPr lang="ru-RU" sz="1800" dirty="0" err="1" smtClean="0"/>
              <a:t>зилга-кафт</a:t>
            </a:r>
            <a:r>
              <a:rPr lang="ru-RU" sz="1800" dirty="0" smtClean="0"/>
              <a:t>» в Осетии, «лезгинка» у кавказцев, «</a:t>
            </a:r>
            <a:r>
              <a:rPr lang="ru-RU" sz="1800" dirty="0" err="1" smtClean="0"/>
              <a:t>хава-нагила</a:t>
            </a:r>
            <a:r>
              <a:rPr lang="ru-RU" sz="1800" dirty="0" smtClean="0"/>
              <a:t>» у евреев. И это ещё не все! Особой хореографией и зрелищностью отличаются ирландские, восточные, а также цыганские танцы.</a:t>
            </a:r>
            <a:endParaRPr lang="ru-RU" sz="1800" dirty="0"/>
          </a:p>
        </p:txBody>
      </p:sp>
      <p:pic>
        <p:nvPicPr>
          <p:cNvPr id="8" name="Без названия 2.wmv">
            <a:hlinkClick r:id="" action="ppaction://media"/>
          </p:cNvPr>
          <p:cNvPicPr>
            <a:picLocks noGrp="1" noRot="1" noChangeAspect="1"/>
          </p:cNvPicPr>
          <p:nvPr>
            <p:ph sz="half" idx="2"/>
            <a:videoFile r:link="rId1"/>
          </p:nvPr>
        </p:nvPicPr>
        <p:blipFill>
          <a:blip r:embed="rId4" cstate="print"/>
          <a:stretch>
            <a:fillRect/>
          </a:stretch>
        </p:blipFill>
        <p:spPr>
          <a:xfrm>
            <a:off x="4366021" y="1772816"/>
            <a:ext cx="4777979" cy="35834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 presetClass="entr" presetSubtype="10" fill="hold" grpId="1" nodeType="after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1000"/>
                                        <p:tgtEl>
                                          <p:spTgt spid="3">
                                            <p:txEl>
                                              <p:pRg st="0" end="0"/>
                                            </p:txEl>
                                          </p:spTgt>
                                        </p:tgtEl>
                                      </p:cBhvr>
                                    </p:animEffect>
                                  </p:childTnLst>
                                </p:cTn>
                              </p:par>
                            </p:childTnLst>
                          </p:cTn>
                        </p:par>
                        <p:par>
                          <p:cTn id="14" fill="hold">
                            <p:stCondLst>
                              <p:cond delay="4000"/>
                            </p:stCondLst>
                            <p:childTnLst>
                              <p:par>
                                <p:cTn id="15" presetID="1" presetClass="mediacall" presetSubtype="0" fill="hold" nodeType="afterEffect">
                                  <p:stCondLst>
                                    <p:cond delay="20000"/>
                                  </p:stCondLst>
                                  <p:childTnLst>
                                    <p:cmd type="call" cmd="playFrom(0.0)">
                                      <p:cBhvr>
                                        <p:cTn id="16" dur="358166" fill="hold"/>
                                        <p:tgtEl>
                                          <p:spTgt spid="8"/>
                                        </p:tgtEl>
                                      </p:cBhvr>
                                    </p:cmd>
                                  </p:childTnLst>
                                </p:cTn>
                              </p:par>
                            </p:childTnLst>
                          </p:cTn>
                        </p:par>
                        <p:par>
                          <p:cTn id="17" fill="hold">
                            <p:stCondLst>
                              <p:cond delay="382166"/>
                            </p:stCondLst>
                            <p:childTnLst>
                              <p:par>
                                <p:cTn id="18" presetID="2" presetClass="mediacall" presetSubtype="0" fill="hold" nodeType="afterEffect">
                                  <p:stCondLst>
                                    <p:cond delay="20000"/>
                                  </p:stCondLst>
                                  <p:childTnLst>
                                    <p:cmd type="call" cmd="togglePause">
                                      <p:cBhvr>
                                        <p:cTn id="19"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0"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2" grpId="0"/>
      <p:bldP spid="3" grpId="1" build="p"/>
    </p:bld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1761</TotalTime>
  <Words>1891</Words>
  <Application>Microsoft Office PowerPoint</Application>
  <PresentationFormat>Экран (4:3)</PresentationFormat>
  <Paragraphs>77</Paragraphs>
  <Slides>32</Slides>
  <Notes>0</Notes>
  <HiddenSlides>0</HiddenSlides>
  <MMClips>14</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Техническая</vt:lpstr>
      <vt:lpstr>Слайд 1</vt:lpstr>
      <vt:lpstr>Слайд 2</vt:lpstr>
      <vt:lpstr>Происхождение и история танца. </vt:lpstr>
      <vt:lpstr>Народный танец.</vt:lpstr>
      <vt:lpstr>Русский народный танец.</vt:lpstr>
      <vt:lpstr>Особенности русского народного танца.</vt:lpstr>
      <vt:lpstr>Слайд 7</vt:lpstr>
      <vt:lpstr>Русский народный танец.</vt:lpstr>
      <vt:lpstr>Танцы народов мира. </vt:lpstr>
      <vt:lpstr>Историко –бытовой танец.</vt:lpstr>
      <vt:lpstr>Не танцевать светскому человеку того времени, а тем более даме, было немыслимо. «Умение танцевать и хореографический талант составляли ценное качество и успех не только на паркете, но иногда и на поприще служебной карьеры». Бал являлся прекрасным развлечением, но требовал больших физических и эмоциональных сил. На балу требовалось безукоризненно выглядеть, контролировать каждое движение и слово и при этом казаться естественным, приветливым и веселым. Наука бального общения требовала долгих лет обучения. Поэтому бальная культура входила в жизнь человека еще в детские годы в виде уроков танцев и посещения детских балов.  </vt:lpstr>
      <vt:lpstr>Сегодня культура светских балов вновь возрождается; танцевальные вечера, салоны и балы становятся все более популярными. Как и раньше, на них встречаются, знакомятся и общаются (на них можно придти даже одному). Танцы, блиставшие в прошлых веках и исторически исполняемые на балах, вновь интересны и модны, во многом благодаря своей доступности, «нетребовательности», элегантности и красоте.</vt:lpstr>
      <vt:lpstr>Слайд 13</vt:lpstr>
      <vt:lpstr>Русский балет — за этими словами стоит искусство, признанное во всем мире непревзойденным. Искусство одухотворенное и человечное, искусство глубокой мысли и горячего сердца, искусство, отличающееся яркой национальной самобытностью.</vt:lpstr>
      <vt:lpstr>Слайд 15</vt:lpstr>
      <vt:lpstr>Слайд 16</vt:lpstr>
      <vt:lpstr>Слайд 17</vt:lpstr>
      <vt:lpstr>Слайд 18</vt:lpstr>
      <vt:lpstr>Современные  бальные танцы.</vt:lpstr>
      <vt:lpstr>Современный танец. </vt:lpstr>
      <vt:lpstr>Слайд 21</vt:lpstr>
      <vt:lpstr>ВИДЫ СОВРЕМЕННЫХ ТАНЦЕВ: МОДЕРН.  </vt:lpstr>
      <vt:lpstr>ВИДЫ СОВРЕМЕННЫХ ТАНЦЕВ: CONTEMPORARY DANCE  </vt:lpstr>
      <vt:lpstr>Эстрадный танец.</vt:lpstr>
      <vt:lpstr>Социальный танец.</vt:lpstr>
      <vt:lpstr>Живи танцуя!  Зачем нужно учиться танцевать? </vt:lpstr>
      <vt:lpstr>«Танец — это твой пульс, биение твоего сердца, твое дыхание. Это ритм твоей жизни. Танец — это огромный мир и, чтобы его покорить, надо иметь терпение.»</vt:lpstr>
      <vt:lpstr>Слайд 28</vt:lpstr>
      <vt:lpstr>Слайд 29</vt:lpstr>
      <vt:lpstr>Слайд 30</vt:lpstr>
      <vt:lpstr>Автор презентации: Лапченко  Ирина Анатольевна хореограф,  педагог дополнительного  образования,  1 категория. Г. Челябинск</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Волшебный мир танца.</dc:title>
  <dc:creator>Irina174</dc:creator>
  <cp:lastModifiedBy>Irina174</cp:lastModifiedBy>
  <cp:revision>186</cp:revision>
  <dcterms:created xsi:type="dcterms:W3CDTF">2016-04-23T06:06:02Z</dcterms:created>
  <dcterms:modified xsi:type="dcterms:W3CDTF">2016-05-04T00:30:08Z</dcterms:modified>
</cp:coreProperties>
</file>