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1"/>
  </p:notesMasterIdLst>
  <p:sldIdLst>
    <p:sldId id="264" r:id="rId3"/>
    <p:sldId id="274" r:id="rId4"/>
    <p:sldId id="256" r:id="rId5"/>
    <p:sldId id="25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73" r:id="rId18"/>
    <p:sldId id="276" r:id="rId19"/>
    <p:sldId id="260" r:id="rId20"/>
    <p:sldId id="262" r:id="rId21"/>
    <p:sldId id="266" r:id="rId22"/>
    <p:sldId id="261" r:id="rId23"/>
    <p:sldId id="267" r:id="rId24"/>
    <p:sldId id="268" r:id="rId25"/>
    <p:sldId id="270" r:id="rId26"/>
    <p:sldId id="258" r:id="rId27"/>
    <p:sldId id="272" r:id="rId28"/>
    <p:sldId id="271" r:id="rId29"/>
    <p:sldId id="27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50F62-AF0F-4421-8E9B-0E4307FB45C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7DE78-EE6C-453A-80D0-4BAEE940B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720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Урок проводится в соответствии с технологией </a:t>
            </a:r>
            <a:r>
              <a:rPr lang="ru-RU" dirty="0" err="1" smtClean="0"/>
              <a:t>деятельностного</a:t>
            </a:r>
            <a:r>
              <a:rPr lang="ru-RU" dirty="0" smtClean="0"/>
              <a:t> метода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7DE78-EE6C-453A-80D0-4BAEE940BE7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039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Чтобы открыть правило,</a:t>
            </a:r>
            <a:r>
              <a:rPr lang="ru-RU" baseline="0" dirty="0" smtClean="0"/>
              <a:t> нажми на РУСАЛКУ.  Для перехода на следующий слайд дважды нажми на ЖЕМЧУЖИНУ, а затем на управляющую кнопку.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CAE0-621E-40C8-ADE7-C57EE1933747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44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Физминутка</a:t>
            </a:r>
            <a:r>
              <a:rPr lang="ru-RU" dirty="0" smtClean="0"/>
              <a:t> для глаз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CAE0-621E-40C8-ADE7-C57EE1933747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47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7DE78-EE6C-453A-80D0-4BAEE940BE7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65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7DE78-EE6C-453A-80D0-4BAEE940BE7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636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Ссылка</a:t>
            </a:r>
            <a:r>
              <a:rPr lang="ru-RU" baseline="0" dirty="0" smtClean="0"/>
              <a:t> на сервис </a:t>
            </a:r>
            <a:r>
              <a:rPr lang="en-US" baseline="0" dirty="0" err="1" smtClean="0"/>
              <a:t>LearningApps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7DE78-EE6C-453A-80D0-4BAEE940BE7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327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Самостоятельная работа с тренажером при условии обучения 1 ученик -1 компьютер (или на интерактивной доске для всех)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7DE78-EE6C-453A-80D0-4BAEE940BE7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656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Чтобы открыть правило,</a:t>
            </a:r>
            <a:r>
              <a:rPr lang="ru-RU" baseline="0" dirty="0" smtClean="0"/>
              <a:t> нажми на КРАБА.  Для перехода на следующий слайд нажми на ЖЕМЧУЖИНУ, а  затем на управляющую кнопку.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CAE0-621E-40C8-ADE7-C57EE1933747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44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Чтобы открыть правило,</a:t>
            </a:r>
            <a:r>
              <a:rPr lang="ru-RU" baseline="0" dirty="0" smtClean="0"/>
              <a:t> нажми на РЫБКУ.  Для перехода на следующий слайд дважды нажми на ЖЕМЧУЖИНУ, а затем на управляющую кнопку.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CAE0-621E-40C8-ADE7-C57EE1933747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44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Чтобы открыть правило,</a:t>
            </a:r>
            <a:r>
              <a:rPr lang="ru-RU" baseline="0" dirty="0" smtClean="0"/>
              <a:t> нажми на РУСАЛКУ.  Для перехода на следующий слайд дважды нажми на ЖЕМЧУЖИНУ, а затем на управляющую кнопку.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CAE0-621E-40C8-ADE7-C57EE1933747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44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Чтобы открыть правило,</a:t>
            </a:r>
            <a:r>
              <a:rPr lang="ru-RU" baseline="0" dirty="0" smtClean="0"/>
              <a:t> нажми на РУСАЛКУ.  Для перехода на следующий слайд дважды нажми на ЖЕМЧУЖИНУ, а затем на управляющую кнопку.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CAE0-621E-40C8-ADE7-C57EE1933747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44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Чтобы открыть правило,</a:t>
            </a:r>
            <a:r>
              <a:rPr lang="ru-RU" baseline="0" dirty="0" smtClean="0"/>
              <a:t> нажми на КРАБА.  Для перехода на следующий слайд дважды нажми на ЖЕМЧУЖИНУ, а затем на управляющую кнопку.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CAE0-621E-40C8-ADE7-C57EE1933747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44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Чтобы открыть правило,</a:t>
            </a:r>
            <a:r>
              <a:rPr lang="ru-RU" baseline="0" dirty="0" smtClean="0"/>
              <a:t> нажми на РЫБКУ.  Для перехода на следующий слайд дважды нажми на ЖЕМЧУЖИНУ, а затем на управляющую кнопку.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CAE0-621E-40C8-ADE7-C57EE1933747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44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Чтобы открыть правило,</a:t>
            </a:r>
            <a:r>
              <a:rPr lang="ru-RU" baseline="0" dirty="0" smtClean="0"/>
              <a:t> нажми на КРАБА.  Для перехода на следующий слайд нажми на ЖЕМЧУЖИНУ.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4CAE0-621E-40C8-ADE7-C57EE1933747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4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5E5C-4B3E-40ED-9FD1-5B7743B2709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009-7362-4C82-A5C5-5A2E006C5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82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5E5C-4B3E-40ED-9FD1-5B7743B2709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009-7362-4C82-A5C5-5A2E006C5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996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5E5C-4B3E-40ED-9FD1-5B7743B2709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009-7362-4C82-A5C5-5A2E006C5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662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31690" y="210066"/>
            <a:ext cx="8665175" cy="6289589"/>
          </a:xfrm>
          <a:prstGeom prst="round2Diag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26000"/>
                </a:schemeClr>
              </a:gs>
              <a:gs pos="0">
                <a:schemeClr val="accent4">
                  <a:satMod val="103000"/>
                  <a:tint val="73000"/>
                  <a:alpha val="70000"/>
                  <a:lumMod val="25000"/>
                  <a:lumOff val="75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  <a:ln w="38100" cmpd="thinThick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gradFill>
                <a:gsLst>
                  <a:gs pos="57000">
                    <a:schemeClr val="accent4">
                      <a:lumMod val="75000"/>
                    </a:schemeClr>
                  </a:gs>
                  <a:gs pos="21000">
                    <a:schemeClr val="accent4">
                      <a:satMod val="103000"/>
                      <a:tint val="73000"/>
                      <a:alpha val="70000"/>
                      <a:lumMod val="25000"/>
                      <a:lumOff val="75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</a:endParaRPr>
          </a:p>
        </p:txBody>
      </p:sp>
      <p:pic>
        <p:nvPicPr>
          <p:cNvPr id="3" name="Picture 2" descr="http://us.cdn2.123rf.com/168nwm/bluedarkat/bluedarkat1305/bluedarkat130500009/19457560-%D0%A7%D0%B0%D0%B9%D0%BA%D0%B0-%D0%A7%D0%B0%D0%B9%D0%BA%D0%B0-%D0%BF%D0%BE%D0%BB%D0%B5%D1%82%D0%B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604" y="-117475"/>
            <a:ext cx="12001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Петрова Е.А.</a:t>
            </a:r>
          </a:p>
        </p:txBody>
      </p:sp>
    </p:spTree>
    <p:extLst>
      <p:ext uri="{BB962C8B-B14F-4D97-AF65-F5344CB8AC3E}">
        <p14:creationId xmlns:p14="http://schemas.microsoft.com/office/powerpoint/2010/main" val="4055747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E0B-E443-48D3-B932-1B41128E23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653-286D-44DE-9A77-179DBFE50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39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E0B-E443-48D3-B932-1B41128E23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653-286D-44DE-9A77-179DBFE50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413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E0B-E443-48D3-B932-1B41128E23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653-286D-44DE-9A77-179DBFE50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996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E0B-E443-48D3-B932-1B41128E23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653-286D-44DE-9A77-179DBFE50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959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E0B-E443-48D3-B932-1B41128E23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653-286D-44DE-9A77-179DBFE50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967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E0B-E443-48D3-B932-1B41128E23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653-286D-44DE-9A77-179DBFE50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88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E0B-E443-48D3-B932-1B41128E23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653-286D-44DE-9A77-179DBFE50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0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5E5C-4B3E-40ED-9FD1-5B7743B2709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009-7362-4C82-A5C5-5A2E006C5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432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E0B-E443-48D3-B932-1B41128E23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653-286D-44DE-9A77-179DBFE50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6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E0B-E443-48D3-B932-1B41128E23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653-286D-44DE-9A77-179DBFE50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703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E0B-E443-48D3-B932-1B41128E23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653-286D-44DE-9A77-179DBFE50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62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5E0B-E443-48D3-B932-1B41128E23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653-286D-44DE-9A77-179DBFE50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5E5C-4B3E-40ED-9FD1-5B7743B2709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009-7362-4C82-A5C5-5A2E006C5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975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5E5C-4B3E-40ED-9FD1-5B7743B2709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009-7362-4C82-A5C5-5A2E006C5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531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5E5C-4B3E-40ED-9FD1-5B7743B2709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009-7362-4C82-A5C5-5A2E006C5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70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5E5C-4B3E-40ED-9FD1-5B7743B2709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009-7362-4C82-A5C5-5A2E006C5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5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5E5C-4B3E-40ED-9FD1-5B7743B2709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009-7362-4C82-A5C5-5A2E006C5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20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5E5C-4B3E-40ED-9FD1-5B7743B2709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009-7362-4C82-A5C5-5A2E006C5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993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5E5C-4B3E-40ED-9FD1-5B7743B2709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009-7362-4C82-A5C5-5A2E006C5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750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55E5C-4B3E-40ED-9FD1-5B7743B2709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22009-7362-4C82-A5C5-5A2E006C5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2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F5E0B-E443-48D3-B932-1B41128E23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D2653-286D-44DE-9A77-179DBFE503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3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0.jpe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openxmlformats.org/officeDocument/2006/relationships/hyperlink" Target="file:///C:\Users\Admin\Desktop\&#1055;&#1088;&#1072;&#1074;&#1086;&#1087;&#1080;&#1089;&#1072;&#1085;&#1080;&#1077;%20&#1075;&#1086;&#1088;-&#1075;&#1072;&#1088;\&#1095;&#1077;&#1088;&#1077;&#1076;&#1086;&#1074;&#1072;&#1085;&#1080;&#1077;%20&#1075;&#1086;&#1088;-&#1075;&#1072;&#1088;.pptx#-1,5,&#1055;&#1088;&#1077;&#1079;&#1077;&#1085;&#1090;&#1072;&#1094;&#1080;&#1103; PowerPoint" TargetMode="External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13.gif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.gif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gif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11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edpuzzle.com/assignments/56ffcb7e8ad0ee39419f96b3/watch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12" Type="http://schemas.openxmlformats.org/officeDocument/2006/relationships/slide" Target="slide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.jp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1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5497" y="1674674"/>
            <a:ext cx="661302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Урок русского языка </a:t>
            </a:r>
          </a:p>
          <a:p>
            <a:pPr algn="ctr"/>
            <a:r>
              <a:rPr lang="ru-RU" sz="54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 класс</a:t>
            </a:r>
          </a:p>
          <a:p>
            <a:pPr algn="ctr"/>
            <a:r>
              <a:rPr lang="ru-RU" sz="5400" b="1" cap="none" spc="50" dirty="0" err="1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Морфемика</a:t>
            </a:r>
            <a:endParaRPr lang="ru-RU" sz="5400" b="1" cap="none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4964975"/>
            <a:ext cx="5544616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Урок разработан</a:t>
            </a:r>
          </a:p>
          <a:p>
            <a:pPr algn="ctr"/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учителем русского языка и литературы </a:t>
            </a:r>
          </a:p>
          <a:p>
            <a:pPr algn="ctr"/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МКОУ Заволжского лицея </a:t>
            </a:r>
          </a:p>
          <a:p>
            <a:pPr algn="ctr"/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Голубевой Еленой Альбертовной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2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28384" y="5877272"/>
            <a:ext cx="936104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23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0" y="-99392"/>
            <a:ext cx="9144000" cy="7019316"/>
            <a:chOff x="0" y="-99392"/>
            <a:chExt cx="9144000" cy="7019316"/>
          </a:xfrm>
        </p:grpSpPr>
        <p:pic>
          <p:nvPicPr>
            <p:cNvPr id="1025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99392"/>
              <a:ext cx="9144000" cy="7019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Скругленный прямоугольник 4"/>
            <p:cNvSpPr/>
            <p:nvPr/>
          </p:nvSpPr>
          <p:spPr>
            <a:xfrm>
              <a:off x="182873" y="188640"/>
              <a:ext cx="8784976" cy="64087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028" name="Picture 4" descr="http://foto-ramki.com/predmet/detskiy4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1983571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96952"/>
            <a:ext cx="4507867" cy="336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http://www.clipartlord.com/wp-content/uploads/2013/02/oyst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010915"/>
            <a:ext cx="1656184" cy="16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AppData\Local\Temp\1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" y="332656"/>
            <a:ext cx="7236296" cy="30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07704" y="1124744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прил</a:t>
            </a:r>
            <a:r>
              <a:rPr lang="ru-RU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гать</a:t>
            </a:r>
            <a:endParaRPr lang="ru-RU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55576" y="2577678"/>
            <a:ext cx="722198" cy="923330"/>
            <a:chOff x="4139952" y="2420888"/>
            <a:chExt cx="722198" cy="923330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2492896"/>
              <a:ext cx="722198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4207289" y="2420888"/>
              <a:ext cx="65274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О</a:t>
              </a:r>
              <a:endParaRPr lang="ru-RU" sz="5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738234" y="2564904"/>
            <a:ext cx="722198" cy="923330"/>
            <a:chOff x="5474435" y="2469666"/>
            <a:chExt cx="722198" cy="923330"/>
          </a:xfrm>
        </p:grpSpPr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435" y="2554655"/>
              <a:ext cx="722198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5508104" y="2469666"/>
              <a:ext cx="6046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А</a:t>
              </a:r>
              <a:endParaRPr lang="ru-RU" sz="5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Дуга 20"/>
          <p:cNvSpPr/>
          <p:nvPr/>
        </p:nvSpPr>
        <p:spPr>
          <a:xfrm rot="18914877">
            <a:off x="3409841" y="1120077"/>
            <a:ext cx="2612352" cy="2887966"/>
          </a:xfrm>
          <a:prstGeom prst="arc">
            <a:avLst>
              <a:gd name="adj1" fmla="val 16200000"/>
              <a:gd name="adj2" fmla="val 20854165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112077" y="2348880"/>
            <a:ext cx="61205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139989" y="2348880"/>
            <a:ext cx="72004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148101" y="2501280"/>
            <a:ext cx="57602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4356013" y="6361350"/>
            <a:ext cx="864059" cy="38001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4405">
            <a:off x="7596987" y="5830299"/>
            <a:ext cx="601791" cy="55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711" y="5747540"/>
            <a:ext cx="554001" cy="51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4405">
            <a:off x="7984759" y="5911443"/>
            <a:ext cx="601791" cy="55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046">
            <a:off x="8314525" y="5983463"/>
            <a:ext cx="446508" cy="41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9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-0.37778 -0.1722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0" y="-99392"/>
            <a:ext cx="9144000" cy="7019316"/>
            <a:chOff x="0" y="-99392"/>
            <a:chExt cx="9144000" cy="7019316"/>
          </a:xfrm>
        </p:grpSpPr>
        <p:pic>
          <p:nvPicPr>
            <p:cNvPr id="1025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99392"/>
              <a:ext cx="9144000" cy="7019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Скругленный прямоугольник 4"/>
            <p:cNvSpPr/>
            <p:nvPr/>
          </p:nvSpPr>
          <p:spPr>
            <a:xfrm>
              <a:off x="182873" y="188640"/>
              <a:ext cx="8784976" cy="64087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12" descr="http://www.clipartlord.com/wp-content/uploads/2013/02/oys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010915"/>
            <a:ext cx="1656184" cy="16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AppData\Local\Temp\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" y="332656"/>
            <a:ext cx="7236296" cy="30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19672" y="1124744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</a:t>
            </a:r>
            <a:r>
              <a:rPr lang="ru-RU" sz="7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рир</a:t>
            </a:r>
            <a:r>
              <a:rPr lang="ru-RU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стает</a:t>
            </a:r>
            <a:endParaRPr lang="ru-RU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55576" y="2577678"/>
            <a:ext cx="722198" cy="923330"/>
            <a:chOff x="4139952" y="2420888"/>
            <a:chExt cx="722198" cy="923330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2492896"/>
              <a:ext cx="722198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4207289" y="2420888"/>
              <a:ext cx="65274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О</a:t>
              </a:r>
              <a:endParaRPr lang="ru-RU" sz="5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738234" y="2564904"/>
            <a:ext cx="722198" cy="923330"/>
            <a:chOff x="5474435" y="2469666"/>
            <a:chExt cx="722198" cy="923330"/>
          </a:xfrm>
        </p:grpSpPr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435" y="2554655"/>
              <a:ext cx="722198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5508104" y="2469666"/>
              <a:ext cx="6046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А</a:t>
              </a:r>
              <a:endParaRPr lang="ru-RU" sz="5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Дуга 20"/>
          <p:cNvSpPr/>
          <p:nvPr/>
        </p:nvSpPr>
        <p:spPr>
          <a:xfrm rot="18914877">
            <a:off x="3299477" y="1193220"/>
            <a:ext cx="2473039" cy="2721654"/>
          </a:xfrm>
          <a:prstGeom prst="arc">
            <a:avLst>
              <a:gd name="adj1" fmla="val 16200000"/>
              <a:gd name="adj2" fmla="val 20854165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860032" y="2348880"/>
            <a:ext cx="61205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995936" y="2348880"/>
            <a:ext cx="72004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860032" y="2501280"/>
            <a:ext cx="57602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4356013" y="6361350"/>
            <a:ext cx="864059" cy="38001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4405">
            <a:off x="7596987" y="5758291"/>
            <a:ext cx="601791" cy="55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711" y="5747540"/>
            <a:ext cx="554001" cy="51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4405">
            <a:off x="7984759" y="5911443"/>
            <a:ext cx="601791" cy="55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 descr="http://questgarden.com/118/78/9/110216060027/images/flound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0802"/>
            <a:ext cx="2668675" cy="208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2339752" y="2996952"/>
            <a:ext cx="4464497" cy="3364398"/>
            <a:chOff x="2339752" y="2996952"/>
            <a:chExt cx="4464497" cy="3364398"/>
          </a:xfrm>
        </p:grpSpPr>
        <p:pic>
          <p:nvPicPr>
            <p:cNvPr id="34" name="Picture 2" descr="C:\Users\Admin\AppData\Local\Temp\5-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996952"/>
              <a:ext cx="4464497" cy="3364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http://yagramotey.ru/wp-content/uploads/2015/04/%D1%80%D0%B0%D1%81%D1%82-%D1%80%D0%B0%D1%89-%D1%80%D0%BE%D1%81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74"/>
            <a:stretch/>
          </p:blipFill>
          <p:spPr bwMode="auto">
            <a:xfrm>
              <a:off x="3275856" y="3894388"/>
              <a:ext cx="2896344" cy="2126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046">
            <a:off x="8314525" y="5983463"/>
            <a:ext cx="446508" cy="41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046">
            <a:off x="7794256" y="5905100"/>
            <a:ext cx="518599" cy="48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6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-0.4092 -0.1722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01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82873" y="188640"/>
            <a:ext cx="8784976" cy="640871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8" name="Picture 4" descr="http://foto-ramki.com/predmet/detskiy4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1983571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96952"/>
            <a:ext cx="4507867" cy="336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http://www.clipartlord.com/wp-content/uploads/2013/02/oyst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010915"/>
            <a:ext cx="1656184" cy="16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AppData\Local\Temp\1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" y="332656"/>
            <a:ext cx="7236296" cy="30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339752" y="1124744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зал    жили</a:t>
            </a:r>
            <a:endParaRPr lang="ru-RU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55576" y="2577678"/>
            <a:ext cx="722198" cy="923330"/>
            <a:chOff x="4139952" y="2420888"/>
            <a:chExt cx="722198" cy="923330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2492896"/>
              <a:ext cx="722198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4207289" y="2420888"/>
              <a:ext cx="65274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О</a:t>
              </a:r>
              <a:endParaRPr lang="ru-RU" sz="5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738234" y="2564904"/>
            <a:ext cx="722198" cy="923330"/>
            <a:chOff x="5474435" y="2469666"/>
            <a:chExt cx="722198" cy="923330"/>
          </a:xfrm>
        </p:grpSpPr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435" y="2554655"/>
              <a:ext cx="722198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5508104" y="2469666"/>
              <a:ext cx="6046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А</a:t>
              </a:r>
              <a:endParaRPr lang="ru-RU" sz="5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Дуга 20"/>
          <p:cNvSpPr/>
          <p:nvPr/>
        </p:nvSpPr>
        <p:spPr>
          <a:xfrm rot="18914877">
            <a:off x="3287144" y="1019673"/>
            <a:ext cx="2785773" cy="3019924"/>
          </a:xfrm>
          <a:prstGeom prst="arc">
            <a:avLst>
              <a:gd name="adj1" fmla="val 16200000"/>
              <a:gd name="adj2" fmla="val 21267626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004048" y="2348880"/>
            <a:ext cx="61205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139989" y="2348880"/>
            <a:ext cx="72004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004048" y="2501280"/>
            <a:ext cx="57602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4356013" y="6361350"/>
            <a:ext cx="864059" cy="38001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4405">
            <a:off x="7596987" y="5844583"/>
            <a:ext cx="601791" cy="55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711" y="5747540"/>
            <a:ext cx="554001" cy="51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4405">
            <a:off x="7984759" y="5911443"/>
            <a:ext cx="601791" cy="55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046">
            <a:off x="8314525" y="5983463"/>
            <a:ext cx="446508" cy="41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046">
            <a:off x="7794256" y="5905100"/>
            <a:ext cx="518599" cy="48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046">
            <a:off x="8413765" y="5830194"/>
            <a:ext cx="518599" cy="48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84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0.37014 -0.1740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0" y="-99392"/>
            <a:ext cx="9144000" cy="7019316"/>
            <a:chOff x="0" y="-99392"/>
            <a:chExt cx="9144000" cy="7019316"/>
          </a:xfrm>
        </p:grpSpPr>
        <p:pic>
          <p:nvPicPr>
            <p:cNvPr id="1025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99392"/>
              <a:ext cx="9144000" cy="7019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Скругленный прямоугольник 4"/>
            <p:cNvSpPr/>
            <p:nvPr/>
          </p:nvSpPr>
          <p:spPr>
            <a:xfrm>
              <a:off x="182873" y="188640"/>
              <a:ext cx="8784976" cy="64087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12" descr="http://www.clipartlord.com/wp-content/uploads/2013/02/oys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010915"/>
            <a:ext cx="1656184" cy="16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AppData\Local\Temp\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" y="332656"/>
            <a:ext cx="7236296" cy="30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79712" y="1124744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    </a:t>
            </a:r>
            <a:r>
              <a:rPr lang="ru-RU" sz="7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сается</a:t>
            </a:r>
            <a:endParaRPr lang="ru-RU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55576" y="2577678"/>
            <a:ext cx="722198" cy="923330"/>
            <a:chOff x="4139952" y="2420888"/>
            <a:chExt cx="722198" cy="923330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2492896"/>
              <a:ext cx="722198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4207289" y="2420888"/>
              <a:ext cx="65274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О</a:t>
              </a:r>
              <a:endParaRPr lang="ru-RU" sz="5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738234" y="2564904"/>
            <a:ext cx="722198" cy="923330"/>
            <a:chOff x="5474435" y="2469666"/>
            <a:chExt cx="722198" cy="923330"/>
          </a:xfrm>
        </p:grpSpPr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435" y="2554655"/>
              <a:ext cx="722198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5508104" y="2469666"/>
              <a:ext cx="6046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А</a:t>
              </a:r>
              <a:endParaRPr lang="ru-RU" sz="5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Дуга 20"/>
          <p:cNvSpPr/>
          <p:nvPr/>
        </p:nvSpPr>
        <p:spPr>
          <a:xfrm rot="18914877">
            <a:off x="2507389" y="1193220"/>
            <a:ext cx="2473039" cy="2721654"/>
          </a:xfrm>
          <a:prstGeom prst="arc">
            <a:avLst>
              <a:gd name="adj1" fmla="val 16200000"/>
              <a:gd name="adj2" fmla="val 20854165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427984" y="2348880"/>
            <a:ext cx="61205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347864" y="2348880"/>
            <a:ext cx="72004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427984" y="2501280"/>
            <a:ext cx="57602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4356013" y="6361350"/>
            <a:ext cx="864059" cy="38001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7067"/>
            <a:ext cx="2339752" cy="2924691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2339752" y="2996952"/>
            <a:ext cx="4464497" cy="3364398"/>
            <a:chOff x="2339752" y="2996952"/>
            <a:chExt cx="4464497" cy="3364398"/>
          </a:xfrm>
        </p:grpSpPr>
        <p:pic>
          <p:nvPicPr>
            <p:cNvPr id="29" name="Picture 2" descr="C:\Users\Admin\AppData\Local\Temp\5-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996952"/>
              <a:ext cx="4464497" cy="3364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543" y="3904743"/>
              <a:ext cx="2710872" cy="1909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6" name="Группа 35"/>
          <p:cNvGrpSpPr/>
          <p:nvPr/>
        </p:nvGrpSpPr>
        <p:grpSpPr>
          <a:xfrm>
            <a:off x="4427984" y="1052736"/>
            <a:ext cx="432048" cy="432048"/>
            <a:chOff x="5220072" y="1052736"/>
            <a:chExt cx="432048" cy="432048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5220072" y="1052736"/>
              <a:ext cx="198030" cy="43204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5418102" y="1052736"/>
              <a:ext cx="234018" cy="43204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4405">
            <a:off x="7596987" y="5844583"/>
            <a:ext cx="601791" cy="55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711" y="5747540"/>
            <a:ext cx="554001" cy="51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4405">
            <a:off x="7984759" y="5911443"/>
            <a:ext cx="601791" cy="55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046">
            <a:off x="8314525" y="5983463"/>
            <a:ext cx="446508" cy="41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046">
            <a:off x="7794256" y="5905100"/>
            <a:ext cx="518599" cy="48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046">
            <a:off x="8413765" y="5830194"/>
            <a:ext cx="518599" cy="48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74083">
            <a:off x="7600794" y="5648046"/>
            <a:ext cx="567583" cy="52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8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-0.48003 -0.17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C:\Users\Admin\AppData\Local\Temp\3745904560_1f2c71f96a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5"/>
          <a:stretch/>
        </p:blipFill>
        <p:spPr bwMode="auto">
          <a:xfrm>
            <a:off x="0" y="-113260"/>
            <a:ext cx="9180512" cy="697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616359" y="2274553"/>
            <a:ext cx="5688632" cy="2162559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Ты молодец!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помощь!</a:t>
            </a:r>
            <a:endParaRPr lang="ru-RU" sz="4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21574"/>
            <a:ext cx="4304175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7624" y="2707173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spc="5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10" y="110047"/>
            <a:ext cx="3276194" cy="4255057"/>
          </a:xfrm>
        </p:spPr>
      </p:pic>
    </p:spTree>
    <p:extLst>
      <p:ext uri="{BB962C8B-B14F-4D97-AF65-F5344CB8AC3E}">
        <p14:creationId xmlns:p14="http://schemas.microsoft.com/office/powerpoint/2010/main" val="122137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www.zooclub.ru/attach/fotogal/clip/bezp/1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4" t="8510" r="8535" b="37820"/>
          <a:stretch/>
        </p:blipFill>
        <p:spPr bwMode="auto">
          <a:xfrm>
            <a:off x="665018" y="4858002"/>
            <a:ext cx="3676073" cy="202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irgif.com/animacija/zhemchuzhin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4310096"/>
            <a:ext cx="547905" cy="54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mirgif.com/animacija/zhemchuzhin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13508"/>
            <a:ext cx="470540" cy="47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mirgif.com/animacija/zhemchuzhin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80928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mirgif.com/animacija/zhemchuzhin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8" y="1946390"/>
            <a:ext cx="502651" cy="50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mirgif.com/animacija/zhemchuzhin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091" y="548680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mirgif.com/animacija/zhemchuzhin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655" y="3771975"/>
            <a:ext cx="224574" cy="22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mirgif.com/animacija/zhemchuzhin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56992"/>
            <a:ext cx="311246" cy="31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mirgif.com/animacija/zhemchuzhin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90" y="2016992"/>
            <a:ext cx="547911" cy="54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mirgif.com/animacija/zhemchuzhin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48680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mirgif.com/animacija/zhemchuzhin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512" y="3621382"/>
            <a:ext cx="415280" cy="41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mirgif.com/animacija/zhemchuzhin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233017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questgarden.com/118/78/9/110216060027/images/flound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1" y="361843"/>
            <a:ext cx="1838394" cy="143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8946"/>
            <a:ext cx="3728111" cy="28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07" y="4581128"/>
            <a:ext cx="1126815" cy="1461640"/>
          </a:xfrm>
        </p:spPr>
      </p:pic>
      <p:pic>
        <p:nvPicPr>
          <p:cNvPr id="10" name="Объект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347924"/>
            <a:ext cx="4032448" cy="4609468"/>
          </a:xfrm>
          <a:prstGeom prst="rect">
            <a:avLst/>
          </a:prstGeom>
        </p:spPr>
      </p:pic>
      <p:pic>
        <p:nvPicPr>
          <p:cNvPr id="1030" name="Picture 6" descr="http://wondersofdisney2.yolasite.com/resources/mermaid/ursula/ursula3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377" y="2820682"/>
            <a:ext cx="3900907" cy="415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21" y="5229200"/>
            <a:ext cx="1763539" cy="15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158" y="474180"/>
            <a:ext cx="4669680" cy="607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Песенка Краба Себастьяна из русалочка Ариэль Дисней - Under The Sea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12576" y="6165304"/>
            <a:ext cx="609600" cy="609600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17" action="ppaction://hlinkpres?slideindex=5&amp;slidetitle=Презентация PowerPoint" highlightClick="1"/>
          </p:cNvPr>
          <p:cNvSpPr/>
          <p:nvPr/>
        </p:nvSpPr>
        <p:spPr>
          <a:xfrm>
            <a:off x="8315115" y="6165304"/>
            <a:ext cx="694827" cy="6096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7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3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-9.16667E-6 4.07407E-6 C -0.02048 0.00116 -0.04028 0.0044 -0.0606 0.00625 C -0.07101 0.00741 -0.08126 0.00833 -0.09167 0.00949 C -0.09758 0.00995 -0.10938 0.01111 -0.10938 0.01111 C -0.12014 0.00718 -0.13091 0.0044 -0.14167 4.07407E-6 C -0.14705 -0.00208 -0.1507 -0.00579 -0.15591 -0.0081 C -0.15851 -0.01852 -0.15504 -0.00856 -0.1606 -0.01435 C -0.16303 -0.0169 -0.16476 -0.02083 -0.16667 -0.02384 C -0.16928 -0.02824 -0.17014 -0.03356 -0.17258 -0.03796 C -0.17396 -0.05602 -0.17657 -0.07176 -0.18091 -0.08912 C -0.18455 -0.10347 -0.18351 -0.11042 -0.19046 -0.12384 C -0.1941 -0.13102 -0.20348 -0.13449 -0.20938 -0.13657 C -0.21216 -0.1375 -0.21771 -0.13958 -0.21771 -0.13958 C -0.2257 -0.13843 -0.23386 -0.13843 -0.24167 -0.13657 C -0.24914 -0.13472 -0.25712 -0.13009 -0.26424 -0.12685 C -0.2724 -0.12338 -0.28073 -0.12199 -0.28924 -0.1206 C -0.29792 -0.11667 -0.30764 -0.11759 -0.31667 -0.11458 C -0.32987 -0.10949 -0.34115 -0.10393 -0.35469 -0.10185 C -0.36771 -0.10231 -0.38091 -0.10255 -0.39393 -0.10347 C -0.39775 -0.10347 -0.40105 -0.10625 -0.40469 -0.10787 C -0.40712 -0.10903 -0.41181 -0.11111 -0.41181 -0.11111 C -0.41563 -0.11852 -0.41285 -0.11551 -0.42136 -0.11898 C -0.42379 -0.12014 -0.42848 -0.12222 -0.42848 -0.12222 C -0.43438 -0.12986 -0.43056 -0.12546 -0.43924 -0.13333 C -0.44046 -0.13449 -0.44271 -0.13657 -0.44271 -0.13657 C -0.4441 -0.1419 -0.44619 -0.1456 -0.44758 -0.15069 C -0.44671 -0.16991 -0.44601 -0.17963 -0.44046 -0.19514 C -0.43994 -0.19699 -0.44011 -0.19884 -0.43924 -0.2 C -0.43785 -0.20185 -0.42605 -0.20741 -0.42501 -0.20787 C -0.42362 -0.20856 -0.42275 -0.21065 -0.42136 -0.21134 C -0.41424 -0.21528 -0.40608 -0.21713 -0.39879 -0.2206 C -0.39133 -0.2243 -0.36997 -0.225 -0.36303 -0.22546 C -0.35192 -0.22801 -0.3408 -0.23032 -0.32969 -0.23171 C -0.31945 -0.23449 -0.30869 -0.23866 -0.29879 -0.24282 C -0.29758 -0.24329 -0.29636 -0.24398 -0.29514 -0.24444 C -0.29393 -0.24491 -0.29289 -0.2456 -0.29167 -0.24606 C -0.29046 -0.24653 -0.28803 -0.24768 -0.28803 -0.24768 C -0.28282 -0.25741 -0.27414 -0.2625 -0.26893 -0.27292 C -0.26754 -0.27569 -0.26077 -0.29143 -0.2606 -0.29213 C -0.25851 -0.30046 -0.2573 -0.30856 -0.25348 -0.31574 C -0.25122 -0.32477 -0.25035 -0.33356 -0.24636 -0.3412 C -0.24428 -0.3493 -0.2415 -0.35417 -0.23924 -0.3618 C -0.23473 -0.37639 -0.23907 -0.36667 -0.23438 -0.37639 C -0.23317 -0.38403 -0.23178 -0.39051 -0.22848 -0.39699 C -0.22692 -0.40278 -0.22414 -0.41204 -0.22014 -0.41574 C -0.21685 -0.41875 -0.20938 -0.42222 -0.20938 -0.42222 C -0.20435 -0.42685 -0.2007 -0.425 -0.19514 -0.42222 C -0.19358 -0.41597 -0.1908 -0.41574 -0.18924 -0.40949 C -0.18976 -0.40532 -0.18976 -0.39838 -0.19271 -0.39514 C -0.19376 -0.39398 -0.19514 -0.39421 -0.19636 -0.39352 C -0.20035 -0.3912 -0.20296 -0.3875 -0.20712 -0.38565 C -0.22067 -0.37315 -0.2415 -0.3713 -0.25712 -0.36829 C -0.27917 -0.36944 -0.2856 -0.36528 -0.30001 -0.3713 C -0.30504 -0.37338 -0.30903 -0.37731 -0.31424 -0.3794 C -0.31685 -0.38055 -0.32136 -0.38565 -0.32136 -0.38565 C -0.32813 -0.39907 -0.31928 -0.38403 -0.32726 -0.39213 C -0.3283 -0.39329 -0.32865 -0.3956 -0.32969 -0.39699 C -0.33178 -0.3993 -0.33681 -0.40347 -0.33681 -0.40347 C -0.34028 -0.40972 -0.34063 -0.41412 -0.34167 -0.42222 C -0.34115 -0.44745 -0.34549 -0.47616 -0.33438 -0.49838 C -0.33299 -0.50486 -0.33091 -0.50787 -0.32726 -0.51273 C -0.3257 -0.51852 -0.32275 -0.52176 -0.32014 -0.52685 C -0.31928 -0.53009 -0.31841 -0.53333 -0.31771 -0.53657 C -0.31702 -0.53981 -0.31615 -0.54282 -0.31546 -0.54606 C -0.31511 -0.54768 -0.31424 -0.55069 -0.31424 -0.55069 C -0.31667 -0.58241 -0.3198 -0.61435 -0.32726 -0.64444 C -0.32622 -0.67546 -0.32744 -0.69028 -0.31303 -0.71273 C -0.30886 -0.71921 -0.31285 -0.71643 -0.30712 -0.71898 C -0.30192 -0.71782 -0.29758 -0.7162 -0.29271 -0.71435 C -0.28525 -0.69861 -0.28386 -0.67778 -0.29636 -0.66667 C -0.30001 -0.65903 -0.30174 -0.65393 -0.30712 -0.64907 C -0.30886 -0.64213 -0.31146 -0.64398 -0.31546 -0.63958 C -0.32414 -0.62986 -0.33421 -0.61875 -0.34514 -0.61435 C -0.35192 -0.60833 -0.35886 -0.60347 -0.36667 -0.6 C -0.3691 -0.59907 -0.37379 -0.59676 -0.37379 -0.59676 C -0.40244 -0.59768 -0.42379 -0.59907 -0.45001 -0.60324 C -0.45608 -0.60579 -0.45174 -0.60393 -0.4606 -0.60787 C -0.46181 -0.60833 -0.46424 -0.60949 -0.46424 -0.60949 C -0.46928 -0.61435 -0.47622 -0.61968 -0.48212 -0.62222 C -0.48421 -0.63009 -0.48698 -0.63055 -0.49167 -0.63495 C -0.49948 -0.64236 -0.49098 -0.63773 -0.49879 -0.6412 C -0.504 -0.64606 -0.51077 -0.65046 -0.51667 -0.65393 C -0.52258 -0.65741 -0.52987 -0.65787 -0.5356 -0.6618 C -0.54011 -0.66481 -0.53872 -0.66597 -0.54393 -0.66829 C -0.55018 -0.67106 -0.54862 -0.66852 -0.55348 -0.6713 C -0.55955 -0.67454 -0.56546 -0.6787 -0.57136 -0.68241 C -0.57362 -0.6838 -0.57605 -0.68449 -0.57848 -0.68565 C -0.57969 -0.68611 -0.58212 -0.68727 -0.58212 -0.68727 C -0.58664 -0.69143 -0.58959 -0.69213 -0.59514 -0.69352 C -0.60261 -0.69861 -0.61077 -0.70231 -0.61893 -0.70463 C -0.62657 -0.70417 -0.63421 -0.7044 -0.64167 -0.70324 C -0.6441 -0.70278 -0.64879 -0.7 -0.64879 -0.7 C -0.65643 -0.69305 -0.66268 -0.68472 -0.67014 -0.67778 C -0.67344 -0.66481 -0.66858 -0.68079 -0.67501 -0.66991 C -0.67587 -0.66852 -0.67553 -0.66667 -0.67605 -0.66505 C -0.67796 -0.65972 -0.67848 -0.66018 -0.68212 -0.65718 C -0.68508 -0.64514 -0.69219 -0.63403 -0.69758 -0.62384 C -0.69914 -0.61782 -0.70209 -0.61481 -0.70469 -0.60949 C -0.70747 -0.59491 -0.70348 -0.61018 -0.70938 -0.6 C -0.71025 -0.59861 -0.71008 -0.59676 -0.7106 -0.59514 C -0.71303 -0.58912 -0.7132 -0.59143 -0.71667 -0.58588 C -0.72292 -0.57523 -0.73143 -0.55579 -0.74167 -0.55231 C -0.74879 -0.54977 -0.75573 -0.54884 -0.76303 -0.54768 C -0.78976 -0.54907 -0.78473 -0.54745 -0.80226 -0.55555 C -0.80782 -0.56273 -0.80469 -0.55903 -0.81303 -0.56667 C -0.81546 -0.56875 -0.82014 -0.57292 -0.82014 -0.57292 C -0.82292 -0.5787 -0.82657 -0.58055 -0.82969 -0.58588 C -0.83143 -0.58889 -0.83351 -0.59143 -0.83438 -0.59514 C -0.83473 -0.59676 -0.8349 -0.59861 -0.8356 -0.6 C -0.83698 -0.60324 -0.83959 -0.60579 -0.84046 -0.60949 C -0.84202 -0.61574 -0.84358 -0.62222 -0.84514 -0.62847 C -0.84601 -0.63171 -0.84758 -0.63796 -0.84758 -0.63796 C -0.84723 -0.64745 -0.84723 -0.65718 -0.84636 -0.66667 C -0.84532 -0.67778 -0.8349 -0.70278 -0.82726 -0.70625 C -0.81876 -0.71412 -0.80903 -0.71296 -0.79879 -0.71435 C -0.75955 -0.71944 -0.80157 -0.71597 -0.75469 -0.71898 C -0.73803 -0.71805 -0.72917 -0.71968 -0.71546 -0.71574 C -0.69879 -0.71111 -0.68369 -0.69815 -0.66771 -0.69213 C -0.66424 -0.68727 -0.66129 -0.68634 -0.65712 -0.68241 C -0.64948 -0.66782 -0.66008 -0.68611 -0.65105 -0.67616 C -0.64775 -0.67245 -0.64636 -0.66667 -0.64393 -0.6618 C -0.64237 -0.65856 -0.63924 -0.65231 -0.63924 -0.65231 C -0.63803 -0.64583 -0.63525 -0.64143 -0.63438 -0.63495 C -0.63143 -0.61481 -0.62865 -0.59398 -0.62379 -0.57454 C -0.62067 -0.54653 -0.61372 -0.51551 -0.60001 -0.49352 C -0.59619 -0.4875 -0.59028 -0.48264 -0.5856 -0.47778 C -0.58334 -0.47546 -0.57848 -0.47153 -0.57848 -0.47153 C -0.57205 -0.45926 -0.55122 -0.44491 -0.54046 -0.43958 C -0.53542 -0.4331 -0.53299 -0.43171 -0.52605 -0.42847 C -0.52483 -0.42801 -0.52258 -0.42685 -0.52258 -0.42685 C -0.51893 -0.42222 -0.51563 -0.42153 -0.51181 -0.41759 C -0.50799 -0.41296 -0.50591 -0.41018 -0.50105 -0.40787 C -0.4948 -0.39491 -0.5033 -0.41042 -0.49514 -0.40162 C -0.49393 -0.40046 -0.49376 -0.39815 -0.49271 -0.39699 C -0.49167 -0.39537 -0.49046 -0.39468 -0.48924 -0.39352 C -0.48629 -0.38218 -0.49063 -0.3956 -0.48438 -0.38565 C -0.47674 -0.37338 -0.48751 -0.38449 -0.47848 -0.37639 C -0.47674 -0.36944 -0.47431 -0.36412 -0.47258 -0.35741 C -0.47119 -0.34329 -0.47032 -0.32963 -0.47605 -0.31736 C -0.47848 -0.30463 -0.48247 -0.29167 -0.48803 -0.28102 C -0.49011 -0.27292 -0.49358 -0.26805 -0.49758 -0.2618 C -0.49844 -0.26042 -0.49931 -0.2588 -0.50001 -0.25718 C -0.50087 -0.25555 -0.50139 -0.2537 -0.50226 -0.25231 C -0.50799 -0.24329 -0.51598 -0.23194 -0.52379 -0.22546 C -0.52692 -0.21898 -0.53143 -0.21065 -0.53681 -0.20787 C -0.54306 -0.2 -0.55105 -0.19213 -0.55834 -0.18565 C -0.56737 -0.17755 -0.55591 -0.19167 -0.56546 -0.18102 C -0.5691 -0.17708 -0.57223 -0.17222 -0.57605 -0.16852 C -0.5783 -0.16597 -0.58126 -0.16458 -0.58334 -0.1618 C -0.58455 -0.16018 -0.5856 -0.15856 -0.58681 -0.15741 C -0.58907 -0.15509 -0.59393 -0.15069 -0.59393 -0.15069 C -0.60139 -0.13634 -0.5908 -0.15579 -0.60001 -0.14305 C -0.60105 -0.14167 -0.60139 -0.13935 -0.60226 -0.13796 C -0.60365 -0.13565 -0.60556 -0.1338 -0.60712 -0.13171 C -0.6099 -0.12083 -0.6165 -0.11111 -0.62136 -0.10185 C -0.62448 -0.08981 -0.62657 -0.08194 -0.63334 -0.07315 C -0.6349 -0.06574 -0.63855 -0.06042 -0.64167 -0.05393 C -0.64306 -0.05093 -0.64341 -0.04745 -0.64514 -0.04444 C -0.64601 -0.04305 -0.64758 -0.04236 -0.64879 -0.0412 C -0.65556 -0.02755 -0.6632 -0.01505 -0.67014 -0.00162 C -0.67292 0.00949 -0.67171 0.00463 -0.67379 0.01273 C -0.67414 0.01435 -0.67501 0.01759 -0.67501 0.01759 C -0.67622 0.02917 -0.67883 0.03982 -0.68091 0.05093 C -0.68021 0.05972 -0.68021 0.07824 -0.67379 0.08565 " pathEditMode="relative" ptsTypes="fffffffffffffffffffffffffffffffffffffffffffffffffffffffffffffffffffffffffffffffffffffffffffffffffffffffffffffffffffffffffffffffffffffffffffffffffffffffffffffffffffA">
                                      <p:cBhvr>
                                        <p:cTn id="89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6" presetClass="path" presetSubtype="0" accel="50000" decel="5000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Motion origin="layout" path="M -0.0309 -0.05718 C -0.07344 -0.05718 -0.10799 0.03079 -0.10799 0.13935 C -0.10799 0.26597 -0.06962 0.3125 -0.04635 0.33217 L -0.01545 0.35255 C 0.00781 0.37222 0.04618 0.4213 0.04618 0.56505 C 0.04618 0.65717 0.01163 0.76227 -0.0309 0.76227 C -0.07344 0.76227 -0.10799 0.65717 -0.10799 0.56505 C -0.10799 0.4213 -0.06962 0.37222 -0.04635 0.35255 L -0.01545 0.33217 C 0.00781 0.3125 0.04618 0.26597 0.04618 0.13935 C 0.04618 0.03079 0.01163 -0.05718 -0.0309 -0.05718 Z " pathEditMode="relative" rAng="5400000" ptsTypes="ffFffffFfff">
                                      <p:cBhvr>
                                        <p:cTn id="96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97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animMotion origin="layout" path="M -0.10296 -4.07407E-6 C -0.13316 -0.00717 -0.16459 -0.00069 -0.19514 0.00162 C -0.31094 -0.00023 -0.42691 -0.00949 -0.54219 0.00463 C -0.55105 0.00903 -0.56094 0.01088 -0.57032 0.01436 C -0.57466 0.01806 -0.57882 0.01875 -0.58386 0.02061 C -0.58716 0.02362 -0.59341 0.03125 -0.59757 0.03334 C -0.60052 0.03473 -0.60191 0.03496 -0.60434 0.03797 C -0.60921 0.04352 -0.61858 0.05579 -0.62466 0.0588 C -0.62917 0.06482 -0.63716 0.07176 -0.64306 0.07454 C -0.64549 0.07709 -0.64844 0.07824 -0.65087 0.08102 C -0.65191 0.08218 -0.65191 0.08473 -0.65348 0.08565 C -0.65521 0.0875 -0.6599 0.08889 -0.6599 0.08912 C -0.66424 0.09491 -0.66702 0.09607 -0.6724 0.1 C -0.67726 0.10371 -0.68073 0.11019 -0.68594 0.11274 C -0.69254 0.12593 -0.68351 0.10926 -0.69167 0.12061 C -0.69618 0.12686 -0.69757 0.13473 -0.70296 0.13959 C -0.70487 0.14815 -0.70348 0.14306 -0.70868 0.15394 C -0.71181 0.16042 -0.71233 0.16806 -0.71546 0.17454 C -0.71754 0.19074 -0.72171 0.20602 -0.72344 0.22223 C -0.72535 0.23936 -0.72726 0.25649 -0.73143 0.27292 C -0.73282 0.29792 -0.73386 0.32269 -0.73473 0.34769 C -0.73507 0.41436 -0.72848 0.50232 -0.73924 0.57616 C -0.73802 0.61528 -0.7382 0.60047 -0.7382 0.62037 " pathEditMode="relative" rAng="0" ptsTypes="ffffffffffffffffffffffA">
                                      <p:cBhvr>
                                        <p:cTn id="103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23" y="30532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500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animMotion origin="layout" path="M -2.77778E-6 0.02916 C 0.0283 0.03102 0.05625 0.03379 0.08455 0.03541 C 0.1158 0.04028 0.14514 0.04074 0.17743 0.0419 C 0.229 0.04074 0.28056 0.04074 0.33212 0.03889 C 0.34358 0.03819 0.36667 0.03541 0.36667 0.03541 C 0.3757 0.03356 0.3842 0.03009 0.39288 0.02615 C 0.39809 0.02129 0.404 0.01921 0.40955 0.01504 C 0.41632 0.00972 0.42223 0.00324 0.42865 -0.00255 C 0.43021 -0.00579 0.43247 -0.00857 0.43334 -0.01204 C 0.4342 -0.01574 0.43577 -0.02153 0.43577 -0.0213 C 0.43525 -0.02639 0.43525 -0.0338 0.43334 -0.03889 C 0.42986 -0.04792 0.41979 -0.05347 0.41302 -0.05648 C 0.40677 -0.06227 0.39896 -0.06273 0.39167 -0.06435 C 0.37657 -0.06412 0.36146 -0.06412 0.34636 -0.06273 C 0.34514 -0.06273 0.3441 -0.06158 0.34288 -0.06135 C 0.33733 -0.05926 0.33177 -0.0581 0.32622 -0.05648 C 0.32309 -0.05602 0.31667 -0.05324 0.31667 -0.05324 C 0.31216 -0.04931 0.30677 -0.04931 0.30243 -0.04537 C 0.29861 -0.0419 0.29497 -0.03912 0.29045 -0.0375 C 0.2849 -0.03241 0.27882 -0.02269 0.27257 -0.01991 C 0.26684 -0.00857 0.26632 -0.01158 0.2691 0.00393 C 0.26997 0.00856 0.27865 0.01134 0.27865 0.01134 C 0.28299 0.01597 0.28785 0.01736 0.29288 0.01921 C 0.31233 0.01921 0.33177 0.01898 0.35122 0.01805 C 0.36146 0.01759 0.37101 0.01134 0.38091 0.00856 C 0.40521 0.00185 0.42205 -0.00093 0.43698 -0.0294 C 0.43872 -0.03773 0.4441 -0.04005 0.44636 -0.04861 C 0.44827 -0.05602 0.44931 -0.06135 0.45243 -0.0676 C 0.45538 -0.08681 0.45538 -0.11412 0.44167 -0.12639 C 0.43021 -0.14815 0.40608 -0.15232 0.38802 -0.15486 C 0.3665 -0.15347 0.35122 -0.15023 0.33091 -0.14537 C 0.32396 -0.14213 0.31788 -0.13843 0.31077 -0.13588 C 0.30521 -0.13403 0.3007 -0.12871 0.29532 -0.12639 C 0.28403 -0.11135 0.29827 -0.12894 0.28802 -0.11991 C 0.28542 -0.11783 0.28351 -0.11435 0.28091 -0.1125 C 0.27865 -0.10718 0.27743 -0.10232 0.275 -0.09769 C 0.27431 -0.09398 0.27257 -0.09097 0.27257 -0.08658 C 0.27257 -0.06736 0.27882 -0.06135 0.29167 -0.05648 C 0.29931 -0.04954 0.30764 -0.04722 0.31667 -0.04537 C 0.33091 -0.04584 0.34532 -0.04607 0.35955 -0.04699 C 0.37761 -0.04815 0.39323 -0.06528 0.40365 -0.08334 C 0.40747 -0.08982 0.40868 -0.0963 0.41198 -0.10255 C 0.4132 -0.10764 0.41788 -0.11667 0.41788 -0.11644 C 0.41979 -0.12454 0.42136 -0.13241 0.42257 -0.14051 C 0.42535 -0.17709 0.42657 -0.21343 0.42257 -0.25 C 0.42188 -0.26644 0.42188 -0.28658 0.41788 -0.30255 C 0.41528 -0.3338 0.41667 -0.36736 0.41077 -0.39769 C 0.40834 -0.43357 0.41007 -0.47246 0.40469 -0.50718 C 0.40313 -0.5331 0.39688 -0.55787 0.39288 -0.58334 C 0.39132 -0.60347 0.38959 -0.62385 0.38698 -0.64375 C 0.38507 -0.65857 0.37969 -0.67477 0.37969 -0.68982 " pathEditMode="relative" rAng="0" ptsTypes="ffffffffffffffffffffffffffffffffffffffffffffffffffA">
                                      <p:cBhvr>
                                        <p:cTn id="11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-35324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500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500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500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500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500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26" y="4561609"/>
            <a:ext cx="2307928" cy="2057400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612" y="1025172"/>
            <a:ext cx="3097973" cy="3809690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346" y="2492728"/>
            <a:ext cx="3097973" cy="38096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46" y="2673350"/>
            <a:ext cx="3097973" cy="380969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69620" y="289898"/>
            <a:ext cx="79561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Осталось время? Поиграй с рыбками и определи лишние слова. Оставшиеся слова запиши и вставь букву О или А</a:t>
            </a:r>
            <a:endParaRPr lang="ru-RU" sz="2400" dirty="0"/>
          </a:p>
        </p:txBody>
      </p:sp>
      <p:grpSp>
        <p:nvGrpSpPr>
          <p:cNvPr id="105" name="Группа 104"/>
          <p:cNvGrpSpPr/>
          <p:nvPr/>
        </p:nvGrpSpPr>
        <p:grpSpPr>
          <a:xfrm>
            <a:off x="536153" y="5203692"/>
            <a:ext cx="1731591" cy="1177636"/>
            <a:chOff x="1339932" y="1662384"/>
            <a:chExt cx="2308788" cy="1177636"/>
          </a:xfrm>
        </p:grpSpPr>
        <p:pic>
          <p:nvPicPr>
            <p:cNvPr id="106" name="Рисунок 10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932" y="1662384"/>
              <a:ext cx="2102921" cy="1177636"/>
            </a:xfrm>
            <a:prstGeom prst="rect">
              <a:avLst/>
            </a:prstGeom>
          </p:spPr>
        </p:pic>
        <p:sp>
          <p:nvSpPr>
            <p:cNvPr id="107" name="Прямоугольник 106"/>
            <p:cNvSpPr/>
            <p:nvPr/>
          </p:nvSpPr>
          <p:spPr>
            <a:xfrm>
              <a:off x="1619959" y="1812744"/>
              <a:ext cx="202876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dirty="0" err="1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порОсль</a:t>
              </a:r>
              <a:endParaRPr lang="ru-RU" sz="2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8" name="Группа 107"/>
          <p:cNvGrpSpPr/>
          <p:nvPr/>
        </p:nvGrpSpPr>
        <p:grpSpPr>
          <a:xfrm>
            <a:off x="469620" y="5203692"/>
            <a:ext cx="1786076" cy="1177636"/>
            <a:chOff x="1381495" y="1174174"/>
            <a:chExt cx="2381434" cy="1177636"/>
          </a:xfrm>
        </p:grpSpPr>
        <p:pic>
          <p:nvPicPr>
            <p:cNvPr id="109" name="Рисунок 10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95" y="1174174"/>
              <a:ext cx="2102921" cy="1177636"/>
            </a:xfrm>
            <a:prstGeom prst="rect">
              <a:avLst/>
            </a:prstGeom>
          </p:spPr>
        </p:pic>
        <p:sp>
          <p:nvSpPr>
            <p:cNvPr id="110" name="Прямоугольник 109"/>
            <p:cNvSpPr/>
            <p:nvPr/>
          </p:nvSpPr>
          <p:spPr>
            <a:xfrm rot="21175215">
              <a:off x="1430667" y="1390705"/>
              <a:ext cx="2332262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smtClean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Пор…</a:t>
              </a:r>
              <a:r>
                <a:rPr lang="ru-RU" sz="2800" b="1" cap="none" spc="0" dirty="0" err="1" smtClean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сль</a:t>
              </a:r>
              <a:endParaRPr lang="ru-RU" sz="2800" b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11" name="Овал 110"/>
          <p:cNvSpPr/>
          <p:nvPr/>
        </p:nvSpPr>
        <p:spPr>
          <a:xfrm>
            <a:off x="513460" y="5013176"/>
            <a:ext cx="1737881" cy="1402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/>
          <p:cNvGrpSpPr/>
          <p:nvPr/>
        </p:nvGrpSpPr>
        <p:grpSpPr>
          <a:xfrm>
            <a:off x="4688169" y="3547981"/>
            <a:ext cx="1577191" cy="1177636"/>
            <a:chOff x="1339932" y="1111828"/>
            <a:chExt cx="2102921" cy="1177636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932" y="1111828"/>
              <a:ext cx="2102921" cy="1177636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>
            <a:xfrm>
              <a:off x="1628920" y="1356744"/>
              <a:ext cx="1702090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err="1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рОсток</a:t>
              </a:r>
              <a:endParaRPr lang="ru-RU" sz="2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4702340" y="3557731"/>
            <a:ext cx="1577191" cy="1177636"/>
            <a:chOff x="1509160" y="2054459"/>
            <a:chExt cx="2102921" cy="1177636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160" y="2054459"/>
              <a:ext cx="2102921" cy="1177636"/>
            </a:xfrm>
            <a:prstGeom prst="rect">
              <a:avLst/>
            </a:prstGeom>
          </p:spPr>
        </p:pic>
        <p:sp>
          <p:nvSpPr>
            <p:cNvPr id="31" name="Прямоугольник 30"/>
            <p:cNvSpPr/>
            <p:nvPr/>
          </p:nvSpPr>
          <p:spPr>
            <a:xfrm rot="21175215">
              <a:off x="1769808" y="2324365"/>
              <a:ext cx="1812890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Р…сток</a:t>
              </a:r>
              <a:endParaRPr lang="ru-RU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32" name="Овал 31"/>
          <p:cNvSpPr/>
          <p:nvPr/>
        </p:nvSpPr>
        <p:spPr>
          <a:xfrm>
            <a:off x="4710957" y="3432088"/>
            <a:ext cx="1737881" cy="1402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0" name="Группа 39"/>
          <p:cNvGrpSpPr/>
          <p:nvPr/>
        </p:nvGrpSpPr>
        <p:grpSpPr>
          <a:xfrm rot="20822874">
            <a:off x="722657" y="1502541"/>
            <a:ext cx="1577191" cy="1177636"/>
            <a:chOff x="1339932" y="1111828"/>
            <a:chExt cx="2102921" cy="1177636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932" y="1111828"/>
              <a:ext cx="2102921" cy="1177636"/>
            </a:xfrm>
            <a:prstGeom prst="rect">
              <a:avLst/>
            </a:prstGeom>
          </p:spPr>
        </p:pic>
        <p:sp>
          <p:nvSpPr>
            <p:cNvPr id="42" name="Прямоугольник 41"/>
            <p:cNvSpPr/>
            <p:nvPr/>
          </p:nvSpPr>
          <p:spPr>
            <a:xfrm>
              <a:off x="1680686" y="1356745"/>
              <a:ext cx="159855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err="1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рАстет</a:t>
              </a:r>
              <a:endParaRPr lang="ru-RU" sz="2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 rot="20822874">
            <a:off x="656688" y="1502541"/>
            <a:ext cx="1577191" cy="1177636"/>
            <a:chOff x="2127967" y="2308483"/>
            <a:chExt cx="2102921" cy="1177636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7967" y="2308483"/>
              <a:ext cx="2102921" cy="1177636"/>
            </a:xfrm>
            <a:prstGeom prst="rect">
              <a:avLst/>
            </a:prstGeom>
          </p:spPr>
        </p:pic>
        <p:sp>
          <p:nvSpPr>
            <p:cNvPr id="45" name="Прямоугольник 44"/>
            <p:cNvSpPr/>
            <p:nvPr/>
          </p:nvSpPr>
          <p:spPr>
            <a:xfrm rot="21175215">
              <a:off x="2441067" y="2534736"/>
              <a:ext cx="178937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Р…</a:t>
              </a:r>
              <a:r>
                <a:rPr lang="ru-RU" sz="2800" b="1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стет</a:t>
              </a:r>
              <a:endParaRPr lang="ru-RU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46" name="Овал 45"/>
          <p:cNvSpPr/>
          <p:nvPr/>
        </p:nvSpPr>
        <p:spPr>
          <a:xfrm rot="20822874">
            <a:off x="576342" y="1301661"/>
            <a:ext cx="1737881" cy="1402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Группа 46"/>
          <p:cNvGrpSpPr/>
          <p:nvPr/>
        </p:nvGrpSpPr>
        <p:grpSpPr>
          <a:xfrm rot="19999108" flipH="1">
            <a:off x="3171170" y="5050795"/>
            <a:ext cx="1927929" cy="1177636"/>
            <a:chOff x="1339932" y="1111828"/>
            <a:chExt cx="2102921" cy="1177636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4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932" y="1111828"/>
              <a:ext cx="2102921" cy="1177636"/>
            </a:xfrm>
            <a:prstGeom prst="rect">
              <a:avLst/>
            </a:prstGeom>
          </p:spPr>
        </p:pic>
        <p:sp>
          <p:nvSpPr>
            <p:cNvPr id="49" name="Прямоугольник 48"/>
            <p:cNvSpPr/>
            <p:nvPr/>
          </p:nvSpPr>
          <p:spPr>
            <a:xfrm>
              <a:off x="1604562" y="1356745"/>
              <a:ext cx="1750800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err="1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вырОсли</a:t>
              </a:r>
              <a:endParaRPr lang="ru-RU" sz="2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 rot="19999108" flipH="1">
            <a:off x="3193406" y="5047384"/>
            <a:ext cx="1981454" cy="1244830"/>
            <a:chOff x="198487" y="2238876"/>
            <a:chExt cx="2403103" cy="1244830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4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87" y="2238876"/>
              <a:ext cx="2379486" cy="1244830"/>
            </a:xfrm>
            <a:prstGeom prst="rect">
              <a:avLst/>
            </a:prstGeom>
          </p:spPr>
        </p:pic>
        <p:sp>
          <p:nvSpPr>
            <p:cNvPr id="52" name="Прямоугольник 51"/>
            <p:cNvSpPr/>
            <p:nvPr/>
          </p:nvSpPr>
          <p:spPr>
            <a:xfrm rot="21175215">
              <a:off x="449061" y="2521740"/>
              <a:ext cx="2152529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smtClean="0">
                  <a:ln w="0"/>
                  <a:solidFill>
                    <a:srgbClr val="6633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Выр…</a:t>
              </a:r>
              <a:r>
                <a:rPr lang="ru-RU" sz="2800" b="1" cap="none" spc="0" dirty="0" err="1" smtClean="0">
                  <a:ln w="0"/>
                  <a:solidFill>
                    <a:srgbClr val="6633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сли</a:t>
              </a:r>
              <a:endParaRPr lang="ru-RU" sz="2800" b="1" cap="none" spc="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53" name="Овал 52"/>
          <p:cNvSpPr/>
          <p:nvPr/>
        </p:nvSpPr>
        <p:spPr>
          <a:xfrm rot="19999108" flipH="1">
            <a:off x="3165928" y="5056407"/>
            <a:ext cx="1737881" cy="1402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5" name="Группа 54"/>
          <p:cNvGrpSpPr/>
          <p:nvPr/>
        </p:nvGrpSpPr>
        <p:grpSpPr>
          <a:xfrm>
            <a:off x="6697731" y="1982931"/>
            <a:ext cx="1924758" cy="1328723"/>
            <a:chOff x="1070134" y="1111827"/>
            <a:chExt cx="2566344" cy="1328723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134" y="1111827"/>
              <a:ext cx="2372719" cy="1328723"/>
            </a:xfrm>
            <a:prstGeom prst="rect">
              <a:avLst/>
            </a:prstGeom>
          </p:spPr>
        </p:pic>
        <p:sp>
          <p:nvSpPr>
            <p:cNvPr id="57" name="Прямоугольник 56"/>
            <p:cNvSpPr/>
            <p:nvPr/>
          </p:nvSpPr>
          <p:spPr>
            <a:xfrm rot="20818376">
              <a:off x="1323451" y="1356744"/>
              <a:ext cx="231302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err="1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срОслись</a:t>
              </a:r>
              <a:r>
                <a:rPr lang="ru-RU" sz="2800" b="1" dirty="0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endParaRPr lang="ru-RU" sz="2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6697730" y="1989258"/>
            <a:ext cx="1849788" cy="1359816"/>
            <a:chOff x="1381495" y="1174174"/>
            <a:chExt cx="2195511" cy="1177636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95" y="1174174"/>
              <a:ext cx="2102921" cy="1177636"/>
            </a:xfrm>
            <a:prstGeom prst="rect">
              <a:avLst/>
            </a:prstGeom>
          </p:spPr>
        </p:pic>
        <p:sp>
          <p:nvSpPr>
            <p:cNvPr id="60" name="Прямоугольник 59"/>
            <p:cNvSpPr/>
            <p:nvPr/>
          </p:nvSpPr>
          <p:spPr>
            <a:xfrm rot="21175215">
              <a:off x="1382925" y="1474918"/>
              <a:ext cx="2194081" cy="4531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smtClean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Ср…</a:t>
              </a:r>
              <a:r>
                <a:rPr lang="ru-RU" sz="2800" b="1" cap="none" spc="0" dirty="0" err="1" smtClean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слись</a:t>
              </a:r>
              <a:endParaRPr lang="ru-RU" sz="2800" b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61" name="Овал 60"/>
          <p:cNvSpPr/>
          <p:nvPr/>
        </p:nvSpPr>
        <p:spPr>
          <a:xfrm>
            <a:off x="6697732" y="1988840"/>
            <a:ext cx="1972334" cy="1402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2" name="Группа 61"/>
          <p:cNvGrpSpPr/>
          <p:nvPr/>
        </p:nvGrpSpPr>
        <p:grpSpPr>
          <a:xfrm rot="20723805" flipH="1">
            <a:off x="2147385" y="2580704"/>
            <a:ext cx="2042928" cy="1591841"/>
            <a:chOff x="1339932" y="1111828"/>
            <a:chExt cx="2179561" cy="1177636"/>
          </a:xfrm>
        </p:grpSpPr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932" y="1111828"/>
              <a:ext cx="2102921" cy="1177636"/>
            </a:xfrm>
            <a:prstGeom prst="rect">
              <a:avLst/>
            </a:prstGeom>
          </p:spPr>
        </p:pic>
        <p:sp>
          <p:nvSpPr>
            <p:cNvPr id="64" name="Прямоугольник 63"/>
            <p:cNvSpPr/>
            <p:nvPr/>
          </p:nvSpPr>
          <p:spPr>
            <a:xfrm rot="20723805">
              <a:off x="1406901" y="1365306"/>
              <a:ext cx="2112592" cy="3870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err="1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предлАгать</a:t>
              </a:r>
              <a:endParaRPr lang="ru-RU" sz="2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5" name="Группа 64"/>
          <p:cNvGrpSpPr/>
          <p:nvPr/>
        </p:nvGrpSpPr>
        <p:grpSpPr>
          <a:xfrm rot="20723805" flipH="1">
            <a:off x="1729900" y="2660898"/>
            <a:ext cx="2661959" cy="1458259"/>
            <a:chOff x="-525363" y="2299422"/>
            <a:chExt cx="2951367" cy="1378282"/>
          </a:xfrm>
        </p:grpSpPr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4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7487" y="2299422"/>
              <a:ext cx="2461218" cy="1378282"/>
            </a:xfrm>
            <a:prstGeom prst="rect">
              <a:avLst/>
            </a:prstGeom>
          </p:spPr>
        </p:pic>
        <p:sp>
          <p:nvSpPr>
            <p:cNvPr id="67" name="Прямоугольник 66"/>
            <p:cNvSpPr/>
            <p:nvPr/>
          </p:nvSpPr>
          <p:spPr>
            <a:xfrm rot="21175215">
              <a:off x="-525363" y="2727646"/>
              <a:ext cx="2951367" cy="49452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Предл</a:t>
              </a:r>
              <a:r>
                <a:rPr lang="ru-RU" sz="2800" b="1" cap="none" spc="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…гать</a:t>
              </a:r>
              <a:endParaRPr lang="ru-RU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68" name="Овал 67"/>
          <p:cNvSpPr/>
          <p:nvPr/>
        </p:nvSpPr>
        <p:spPr>
          <a:xfrm rot="20723805" flipH="1">
            <a:off x="2362486" y="2617311"/>
            <a:ext cx="1737881" cy="1402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6" name="Группа 75"/>
          <p:cNvGrpSpPr/>
          <p:nvPr/>
        </p:nvGrpSpPr>
        <p:grpSpPr>
          <a:xfrm flipH="1">
            <a:off x="3912350" y="1740901"/>
            <a:ext cx="1851968" cy="1177636"/>
            <a:chOff x="1339932" y="1111828"/>
            <a:chExt cx="2104779" cy="1177636"/>
          </a:xfrm>
        </p:grpSpPr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4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932" y="1111828"/>
              <a:ext cx="2102921" cy="1177636"/>
            </a:xfrm>
            <a:prstGeom prst="rect">
              <a:avLst/>
            </a:prstGeom>
          </p:spPr>
        </p:pic>
        <p:sp>
          <p:nvSpPr>
            <p:cNvPr id="78" name="Прямоугольник 77"/>
            <p:cNvSpPr/>
            <p:nvPr/>
          </p:nvSpPr>
          <p:spPr>
            <a:xfrm>
              <a:off x="1515209" y="1356744"/>
              <a:ext cx="1929502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err="1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кОснусь</a:t>
              </a:r>
              <a:endParaRPr lang="ru-RU" sz="2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9" name="Группа 78"/>
          <p:cNvGrpSpPr/>
          <p:nvPr/>
        </p:nvGrpSpPr>
        <p:grpSpPr>
          <a:xfrm flipH="1">
            <a:off x="3841234" y="1700808"/>
            <a:ext cx="1923084" cy="1177636"/>
            <a:chOff x="3484416" y="981193"/>
            <a:chExt cx="2199602" cy="1177636"/>
          </a:xfrm>
        </p:grpSpPr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4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4416" y="981193"/>
              <a:ext cx="2102921" cy="1177636"/>
            </a:xfrm>
            <a:prstGeom prst="rect">
              <a:avLst/>
            </a:prstGeom>
          </p:spPr>
        </p:pic>
        <p:sp>
          <p:nvSpPr>
            <p:cNvPr id="81" name="Прямоугольник 80"/>
            <p:cNvSpPr/>
            <p:nvPr/>
          </p:nvSpPr>
          <p:spPr>
            <a:xfrm rot="21175215">
              <a:off x="3552664" y="1218018"/>
              <a:ext cx="2131354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dirty="0" smtClean="0">
                  <a:ln w="0"/>
                  <a:solidFill>
                    <a:srgbClr val="6633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К…</a:t>
              </a:r>
              <a:r>
                <a:rPr lang="ru-RU" sz="2800" b="1" dirty="0" err="1" smtClean="0">
                  <a:ln w="0"/>
                  <a:solidFill>
                    <a:srgbClr val="6633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снусь</a:t>
              </a:r>
              <a:endParaRPr lang="ru-RU" sz="2800" b="1" cap="none" spc="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82" name="Овал 81"/>
          <p:cNvSpPr/>
          <p:nvPr/>
        </p:nvSpPr>
        <p:spPr>
          <a:xfrm flipH="1">
            <a:off x="3923928" y="1522170"/>
            <a:ext cx="1737881" cy="1402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3" name="Группа 82"/>
          <p:cNvGrpSpPr/>
          <p:nvPr/>
        </p:nvGrpSpPr>
        <p:grpSpPr>
          <a:xfrm rot="20723805" flipH="1">
            <a:off x="6581951" y="3532757"/>
            <a:ext cx="2085331" cy="1575339"/>
            <a:chOff x="1248918" y="1123380"/>
            <a:chExt cx="2377913" cy="1177636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4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918" y="1123380"/>
              <a:ext cx="2314569" cy="1177636"/>
            </a:xfrm>
            <a:prstGeom prst="rect">
              <a:avLst/>
            </a:prstGeom>
          </p:spPr>
        </p:pic>
        <p:sp>
          <p:nvSpPr>
            <p:cNvPr id="85" name="Прямоугольник 84"/>
            <p:cNvSpPr/>
            <p:nvPr/>
          </p:nvSpPr>
          <p:spPr>
            <a:xfrm>
              <a:off x="1333093" y="1422787"/>
              <a:ext cx="2293738" cy="3911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err="1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полОжение</a:t>
              </a:r>
              <a:endParaRPr lang="ru-RU" sz="2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6" name="Группа 85"/>
          <p:cNvGrpSpPr/>
          <p:nvPr/>
        </p:nvGrpSpPr>
        <p:grpSpPr>
          <a:xfrm rot="20723805" flipH="1">
            <a:off x="6408059" y="3573816"/>
            <a:ext cx="2319073" cy="1566439"/>
            <a:chOff x="1749545" y="-403464"/>
            <a:chExt cx="2907039" cy="1431215"/>
          </a:xfrm>
        </p:grpSpPr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4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545" y="-403464"/>
              <a:ext cx="2555741" cy="1431215"/>
            </a:xfrm>
            <a:prstGeom prst="rect">
              <a:avLst/>
            </a:prstGeom>
          </p:spPr>
        </p:pic>
        <p:sp>
          <p:nvSpPr>
            <p:cNvPr id="88" name="Прямоугольник 87"/>
            <p:cNvSpPr/>
            <p:nvPr/>
          </p:nvSpPr>
          <p:spPr>
            <a:xfrm rot="21175215">
              <a:off x="1808833" y="-32164"/>
              <a:ext cx="2847751" cy="47805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Пол…</a:t>
              </a:r>
              <a:r>
                <a:rPr lang="ru-RU" sz="2800" b="1" cap="none" spc="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жение</a:t>
              </a:r>
              <a:endParaRPr lang="ru-RU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89" name="Овал 88"/>
          <p:cNvSpPr/>
          <p:nvPr/>
        </p:nvSpPr>
        <p:spPr>
          <a:xfrm rot="20723805" flipH="1">
            <a:off x="6701013" y="3605932"/>
            <a:ext cx="1737881" cy="14027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Управляющая кнопка: далее 69">
            <a:hlinkClick r:id="" action="ppaction://hlinkshowjump?jump=nextslide" highlightClick="1"/>
          </p:cNvPr>
          <p:cNvSpPr/>
          <p:nvPr/>
        </p:nvSpPr>
        <p:spPr>
          <a:xfrm>
            <a:off x="7959256" y="6109898"/>
            <a:ext cx="872934" cy="48868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1" name="Группа 70"/>
          <p:cNvGrpSpPr/>
          <p:nvPr/>
        </p:nvGrpSpPr>
        <p:grpSpPr>
          <a:xfrm rot="20723805" flipH="1">
            <a:off x="5433276" y="4909424"/>
            <a:ext cx="2219874" cy="1458259"/>
            <a:chOff x="-347487" y="2299422"/>
            <a:chExt cx="2461218" cy="1378282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7487" y="2299422"/>
              <a:ext cx="2461218" cy="1378282"/>
            </a:xfrm>
            <a:prstGeom prst="rect">
              <a:avLst/>
            </a:prstGeom>
          </p:spPr>
        </p:pic>
        <p:sp>
          <p:nvSpPr>
            <p:cNvPr id="73" name="Прямоугольник 72"/>
            <p:cNvSpPr/>
            <p:nvPr/>
          </p:nvSpPr>
          <p:spPr>
            <a:xfrm rot="21175215">
              <a:off x="-92854" y="2652922"/>
              <a:ext cx="2040674" cy="49452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Сл</a:t>
              </a:r>
              <a:r>
                <a:rPr lang="ru-RU" sz="2800" b="1" cap="none" spc="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…</a:t>
              </a:r>
              <a:r>
                <a:rPr lang="ru-RU" sz="2800" b="1" cap="none" spc="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жный</a:t>
              </a:r>
              <a:endParaRPr lang="ru-RU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5868144" y="980728"/>
            <a:ext cx="1633835" cy="1279473"/>
            <a:chOff x="1381495" y="1174174"/>
            <a:chExt cx="2102921" cy="1177636"/>
          </a:xfrm>
        </p:grpSpPr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95" y="1174174"/>
              <a:ext cx="2102921" cy="1177636"/>
            </a:xfrm>
            <a:prstGeom prst="rect">
              <a:avLst/>
            </a:prstGeom>
          </p:spPr>
        </p:pic>
        <p:sp>
          <p:nvSpPr>
            <p:cNvPr id="91" name="Прямоугольник 90"/>
            <p:cNvSpPr/>
            <p:nvPr/>
          </p:nvSpPr>
          <p:spPr>
            <a:xfrm rot="21175215">
              <a:off x="2003352" y="1460691"/>
              <a:ext cx="1287873" cy="4815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smtClean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Р…</a:t>
              </a:r>
              <a:r>
                <a:rPr lang="ru-RU" sz="2800" b="1" cap="none" spc="0" dirty="0" err="1" smtClean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са</a:t>
              </a:r>
              <a:endParaRPr lang="ru-RU" sz="2800" b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409660" y="3717032"/>
            <a:ext cx="1577191" cy="1177636"/>
            <a:chOff x="1381495" y="1174174"/>
            <a:chExt cx="2102921" cy="1177636"/>
          </a:xfrm>
        </p:grpSpPr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95" y="1174174"/>
              <a:ext cx="2102921" cy="1177636"/>
            </a:xfrm>
            <a:prstGeom prst="rect">
              <a:avLst/>
            </a:prstGeom>
          </p:spPr>
        </p:pic>
        <p:sp>
          <p:nvSpPr>
            <p:cNvPr id="96" name="Прямоугольник 95"/>
            <p:cNvSpPr/>
            <p:nvPr/>
          </p:nvSpPr>
          <p:spPr>
            <a:xfrm rot="21175215">
              <a:off x="1743787" y="1390705"/>
              <a:ext cx="1706022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smtClean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К…сой</a:t>
              </a:r>
              <a:endParaRPr lang="ru-RU" sz="2800" b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03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79712" y="260648"/>
            <a:ext cx="5400600" cy="86409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78639" y="332656"/>
            <a:ext cx="4279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физкультминутка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512168" cy="1848540"/>
          </a:xfrm>
          <a:prstGeom prst="rect">
            <a:avLst/>
          </a:prstGeom>
        </p:spPr>
      </p:pic>
      <p:pic>
        <p:nvPicPr>
          <p:cNvPr id="15" name="Picture 2" descr="http://www.pectusexcavatum.ru/upload/medialibrary/967/967a2b87758c9fc7ca86e706fa10a48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14" y="2684754"/>
            <a:ext cx="763574" cy="7272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уга 2"/>
          <p:cNvSpPr/>
          <p:nvPr/>
        </p:nvSpPr>
        <p:spPr>
          <a:xfrm rot="18973233">
            <a:off x="4214890" y="2460522"/>
            <a:ext cx="1243050" cy="1060750"/>
          </a:xfrm>
          <a:prstGeom prst="arc">
            <a:avLst>
              <a:gd name="adj1" fmla="val 16200000"/>
              <a:gd name="adj2" fmla="val 7526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03798" y="1415700"/>
            <a:ext cx="7672658" cy="5181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Что там чудится в тумане? </a:t>
            </a:r>
          </a:p>
          <a:p>
            <a:pPr algn="ctr"/>
            <a:r>
              <a:rPr lang="ru-RU" dirty="0"/>
              <a:t>Волны плещут в океане. </a:t>
            </a:r>
          </a:p>
          <a:p>
            <a:pPr algn="ctr"/>
            <a:r>
              <a:rPr lang="ru-RU" dirty="0"/>
              <a:t>Это мачты кораблей. </a:t>
            </a:r>
          </a:p>
          <a:p>
            <a:pPr algn="ctr"/>
            <a:r>
              <a:rPr lang="ru-RU" dirty="0"/>
              <a:t>Пусть плывут сюда скорей! </a:t>
            </a:r>
          </a:p>
          <a:p>
            <a:pPr algn="ctr"/>
            <a:r>
              <a:rPr lang="ru-RU" dirty="0"/>
              <a:t>Мы по берегу гуляем, </a:t>
            </a:r>
          </a:p>
          <a:p>
            <a:pPr algn="ctr"/>
            <a:r>
              <a:rPr lang="ru-RU" dirty="0"/>
              <a:t>Мореходов поджидаем, </a:t>
            </a:r>
            <a:endParaRPr lang="ru-RU" dirty="0" smtClean="0"/>
          </a:p>
          <a:p>
            <a:pPr algn="ctr"/>
            <a:r>
              <a:rPr lang="ru-RU" dirty="0" smtClean="0"/>
              <a:t>Ищем </a:t>
            </a:r>
            <a:r>
              <a:rPr lang="ru-RU" dirty="0"/>
              <a:t>ракушки в песке </a:t>
            </a:r>
            <a:endParaRPr lang="ru-RU" dirty="0" smtClean="0"/>
          </a:p>
          <a:p>
            <a:pPr algn="ctr"/>
            <a:r>
              <a:rPr lang="ru-RU" dirty="0" smtClean="0"/>
              <a:t>И </a:t>
            </a:r>
            <a:r>
              <a:rPr lang="ru-RU" dirty="0"/>
              <a:t>сжимаем в кулаке. </a:t>
            </a:r>
            <a:endParaRPr lang="ru-RU" dirty="0" smtClean="0"/>
          </a:p>
          <a:p>
            <a:pPr algn="ctr"/>
            <a:r>
              <a:rPr lang="ru-RU" dirty="0" smtClean="0"/>
              <a:t>Чтоб </a:t>
            </a:r>
            <a:r>
              <a:rPr lang="ru-RU" dirty="0"/>
              <a:t>побольше их собрать, — </a:t>
            </a:r>
          </a:p>
          <a:p>
            <a:pPr algn="ctr"/>
            <a:r>
              <a:rPr lang="ru-RU" dirty="0"/>
              <a:t>Надо чаще приседать. </a:t>
            </a:r>
            <a:endParaRPr lang="ru-RU" dirty="0" smtClean="0"/>
          </a:p>
          <a:p>
            <a:pPr algn="ctr"/>
            <a:r>
              <a:rPr lang="ru-RU" dirty="0" smtClean="0"/>
              <a:t>Шеей </a:t>
            </a:r>
            <a:r>
              <a:rPr lang="ru-RU" dirty="0"/>
              <a:t>крутим осторожно </a:t>
            </a:r>
          </a:p>
          <a:p>
            <a:pPr algn="ctr"/>
            <a:r>
              <a:rPr lang="ru-RU" dirty="0"/>
              <a:t>Шеей крутим осторожно — </a:t>
            </a:r>
          </a:p>
          <a:p>
            <a:pPr algn="ctr"/>
            <a:r>
              <a:rPr lang="ru-RU" dirty="0"/>
              <a:t>Голова кружиться может. </a:t>
            </a:r>
          </a:p>
          <a:p>
            <a:pPr algn="ctr"/>
            <a:r>
              <a:rPr lang="ru-RU" dirty="0"/>
              <a:t>Влево смотрим — раз, два, три. </a:t>
            </a:r>
          </a:p>
          <a:p>
            <a:pPr algn="ctr"/>
            <a:r>
              <a:rPr lang="ru-RU" dirty="0"/>
              <a:t>Так. И вправо посмотри. </a:t>
            </a:r>
          </a:p>
          <a:p>
            <a:pPr algn="ctr"/>
            <a:r>
              <a:rPr lang="ru-RU" dirty="0"/>
              <a:t>Вверх потянемся, </a:t>
            </a:r>
            <a:r>
              <a:rPr lang="ru-RU" dirty="0" smtClean="0"/>
              <a:t>пройдёмся</a:t>
            </a:r>
          </a:p>
          <a:p>
            <a:pPr algn="ctr"/>
            <a:r>
              <a:rPr lang="ru-RU" dirty="0" smtClean="0"/>
              <a:t>И </a:t>
            </a:r>
            <a:r>
              <a:rPr lang="ru-RU" dirty="0"/>
              <a:t>на место вновь вернёмся.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83" y="188639"/>
            <a:ext cx="1889389" cy="245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s44.radikal.ru/i105/0811/a3/f1dd04ecddb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25400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35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79712" y="260648"/>
            <a:ext cx="5400600" cy="86409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83" y="188639"/>
            <a:ext cx="1889389" cy="245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60651" y="332656"/>
            <a:ext cx="4315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Пробное действие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Овальная выноска 18"/>
          <p:cNvSpPr/>
          <p:nvPr/>
        </p:nvSpPr>
        <p:spPr>
          <a:xfrm>
            <a:off x="2771800" y="1772816"/>
            <a:ext cx="4896544" cy="2424301"/>
          </a:xfrm>
          <a:prstGeom prst="wedgeEllipseCallout">
            <a:avLst>
              <a:gd name="adj1" fmla="val -73014"/>
              <a:gd name="adj2" fmla="val 35279"/>
            </a:avLst>
          </a:prstGeom>
          <a:solidFill>
            <a:schemeClr val="bg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ЗАГ…</a:t>
            </a:r>
            <a:r>
              <a:rPr lang="ru-RU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РАть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2276872"/>
            <a:ext cx="2512668" cy="3071595"/>
          </a:xfrm>
          <a:prstGeom prst="rect">
            <a:avLst/>
          </a:prstGeom>
        </p:spPr>
      </p:pic>
      <p:pic>
        <p:nvPicPr>
          <p:cNvPr id="14" name="Picture 2" descr="http://www.pectusexcavatum.ru/upload/medialibrary/967/967a2b87758c9fc7ca86e706fa10a48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826" y="4401596"/>
            <a:ext cx="2088231" cy="19887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pectusexcavatum.ru/upload/medialibrary/967/967a2b87758c9fc7ca86e706fa10a48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14" y="2684754"/>
            <a:ext cx="763574" cy="7272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ьная выноска 7"/>
          <p:cNvSpPr/>
          <p:nvPr/>
        </p:nvSpPr>
        <p:spPr>
          <a:xfrm>
            <a:off x="7164288" y="4194413"/>
            <a:ext cx="1116124" cy="1057344"/>
          </a:xfrm>
          <a:prstGeom prst="wedgeEllipseCallout">
            <a:avLst>
              <a:gd name="adj1" fmla="val -109587"/>
              <a:gd name="adj2" fmla="val 707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/>
              <a:t>А</a:t>
            </a:r>
            <a:endParaRPr lang="ru-RU" sz="5400" b="1" dirty="0"/>
          </a:p>
        </p:txBody>
      </p:sp>
      <p:sp>
        <p:nvSpPr>
          <p:cNvPr id="21" name="Овальная выноска 20"/>
          <p:cNvSpPr/>
          <p:nvPr/>
        </p:nvSpPr>
        <p:spPr>
          <a:xfrm>
            <a:off x="1655676" y="4303729"/>
            <a:ext cx="1116124" cy="1057344"/>
          </a:xfrm>
          <a:prstGeom prst="wedgeEllipseCallout">
            <a:avLst>
              <a:gd name="adj1" fmla="val 111810"/>
              <a:gd name="adj2" fmla="val 50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/>
              <a:t>О</a:t>
            </a:r>
            <a:endParaRPr lang="ru-RU" sz="5400" b="1" dirty="0"/>
          </a:p>
        </p:txBody>
      </p:sp>
      <p:sp>
        <p:nvSpPr>
          <p:cNvPr id="3" name="Дуга 2"/>
          <p:cNvSpPr/>
          <p:nvPr/>
        </p:nvSpPr>
        <p:spPr>
          <a:xfrm rot="18973233">
            <a:off x="4214890" y="2460522"/>
            <a:ext cx="1243050" cy="1060750"/>
          </a:xfrm>
          <a:prstGeom prst="arc">
            <a:avLst>
              <a:gd name="adj1" fmla="val 16200000"/>
              <a:gd name="adj2" fmla="val 7526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77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35696" y="260648"/>
            <a:ext cx="5400600" cy="86409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ЗАГ    РАЛ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023" y="188640"/>
            <a:ext cx="127506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4788024" y="1196752"/>
            <a:ext cx="3917068" cy="2865009"/>
          </a:xfrm>
          <a:prstGeom prst="wedgeEllipseCallout">
            <a:avLst>
              <a:gd name="adj1" fmla="val 45867"/>
              <a:gd name="adj2" fmla="val 61533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думаю, буква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так как можно проверить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ЗАГАР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</p:txBody>
      </p:sp>
      <p:sp>
        <p:nvSpPr>
          <p:cNvPr id="24" name="Овальная выноска 23"/>
          <p:cNvSpPr/>
          <p:nvPr/>
        </p:nvSpPr>
        <p:spPr>
          <a:xfrm>
            <a:off x="251520" y="1196752"/>
            <a:ext cx="3672408" cy="2736304"/>
          </a:xfrm>
          <a:prstGeom prst="wedgeEllipseCallout">
            <a:avLst>
              <a:gd name="adj1" fmla="val -41677"/>
              <a:gd name="adj2" fmla="val 68364"/>
            </a:avLst>
          </a:prstGeom>
          <a:solidFill>
            <a:schemeClr val="bg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думаю, буква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так как есть суффикс А.</a:t>
            </a:r>
          </a:p>
        </p:txBody>
      </p:sp>
      <p:pic>
        <p:nvPicPr>
          <p:cNvPr id="25" name="Picture 4" descr="http://foto-ramki.com/predmet/detskiy4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441" y="4329100"/>
            <a:ext cx="145023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questgarden.com/118/78/9/110216060027/images/flounder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5172"/>
            <a:ext cx="1782999" cy="139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ьная выноска 18"/>
          <p:cNvSpPr/>
          <p:nvPr/>
        </p:nvSpPr>
        <p:spPr>
          <a:xfrm>
            <a:off x="2627784" y="3452971"/>
            <a:ext cx="3456384" cy="2424301"/>
          </a:xfrm>
          <a:prstGeom prst="wedgeEllipseCallout">
            <a:avLst>
              <a:gd name="adj1" fmla="val -1123"/>
              <a:gd name="adj2" fmla="val 65364"/>
            </a:avLst>
          </a:prstGeom>
          <a:solidFill>
            <a:schemeClr val="bg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думаю,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буква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так как можно проверить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ГОРКА.</a:t>
            </a:r>
          </a:p>
        </p:txBody>
      </p:sp>
      <p:pic>
        <p:nvPicPr>
          <p:cNvPr id="14" name="Picture 2" descr="http://www.pectusexcavatum.ru/upload/medialibrary/967/967a2b87758c9fc7ca86e706fa10a48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6"/>
            <a:ext cx="763574" cy="7272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pectusexcavatum.ru/upload/medialibrary/967/967a2b87758c9fc7ca86e706fa10a48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1944263"/>
            <a:ext cx="2088231" cy="19887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1691680" y="1412776"/>
            <a:ext cx="720080" cy="7920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372200" y="1484784"/>
            <a:ext cx="720080" cy="7920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148064" y="4329100"/>
            <a:ext cx="720080" cy="7920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043608" y="2629256"/>
            <a:ext cx="2016224" cy="8237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400091" y="2688730"/>
            <a:ext cx="2772309" cy="76424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311860" y="4869160"/>
            <a:ext cx="2088231" cy="7560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26" y="5445224"/>
            <a:ext cx="1531529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9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19" grpId="0" animBg="1"/>
      <p:bldP spid="2" grpId="0" animBg="1"/>
      <p:bldP spid="13" grpId="0" animBg="1"/>
      <p:bldP spid="15" grpId="0" animBg="1"/>
      <p:bldP spid="7" grpId="0" animBg="1"/>
      <p:bldP spid="7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28333" y="2147372"/>
            <a:ext cx="50465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r>
              <a:rPr lang="en-US" sz="9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100  </a:t>
            </a:r>
            <a:r>
              <a:rPr lang="ru-RU" sz="96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en-US" sz="96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9600" b="1" cap="none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28384" y="5877272"/>
            <a:ext cx="936104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http://www.pectusexcavatum.ru/upload/medialibrary/967/967a2b87758c9fc7ca86e706fa10a48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77072"/>
            <a:ext cx="2088231" cy="19887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1499300"/>
            <a:ext cx="5405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</a:t>
            </a:r>
            <a:endParaRPr lang="ru-RU" sz="9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1484784"/>
            <a:ext cx="5405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</a:t>
            </a:r>
            <a:endParaRPr lang="ru-RU" sz="9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1484784"/>
            <a:ext cx="5405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</a:t>
            </a:r>
            <a:endParaRPr lang="ru-RU" sz="9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6" y="1499300"/>
            <a:ext cx="5405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</a:t>
            </a:r>
            <a:endParaRPr lang="ru-RU" sz="9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402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95536" y="1380990"/>
            <a:ext cx="8424936" cy="4928329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rabicParenR"/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Открыть правило правописания букв о-а в корнях ГОР-ГАР</a:t>
            </a:r>
          </a:p>
          <a:p>
            <a:pPr marL="742950" indent="-742950">
              <a:buAutoNum type="arabicParenR"/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Научиться правильно       писать эти корни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3467783"/>
            <a:ext cx="2520280" cy="327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51520" y="188640"/>
            <a:ext cx="8568952" cy="1008112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цель 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урока: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Объект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656184" cy="189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9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95536" y="1487978"/>
            <a:ext cx="8424936" cy="5181382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Правописание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Чередующихся гласных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О-А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корнях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гор-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гар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38" y="3212976"/>
            <a:ext cx="2716451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51520" y="188640"/>
            <a:ext cx="8568952" cy="1008112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Тема 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урока:</a:t>
            </a: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Объект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3619"/>
            <a:ext cx="2212170" cy="252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5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1412776"/>
            <a:ext cx="8568952" cy="525658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1520" y="188640"/>
            <a:ext cx="8568952" cy="1008112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Задание группам: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32404"/>
              </p:ext>
            </p:extLst>
          </p:nvPr>
        </p:nvGraphicFramePr>
        <p:xfrm>
          <a:off x="1043608" y="3212976"/>
          <a:ext cx="6696744" cy="331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8372"/>
                <a:gridCol w="3348372"/>
              </a:tblGrid>
              <a:tr h="774086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А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/>
                        <a:t>О</a:t>
                      </a:r>
                      <a:endParaRPr lang="ru-RU" sz="4800" dirty="0"/>
                    </a:p>
                  </a:txBody>
                  <a:tcPr/>
                </a:tc>
              </a:tr>
              <a:tr h="7740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err="1" smtClean="0"/>
                        <a:t>загАр</a:t>
                      </a:r>
                      <a:endParaRPr lang="ru-RU" sz="2800" dirty="0" smtClean="0"/>
                    </a:p>
                    <a:p>
                      <a:pPr algn="ctr"/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/>
                        <a:t>гОреть</a:t>
                      </a:r>
                      <a:endParaRPr lang="ru-RU" sz="2800" dirty="0"/>
                    </a:p>
                  </a:txBody>
                  <a:tcPr/>
                </a:tc>
              </a:tr>
              <a:tr h="77408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/>
                        <a:t>гАрь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/>
                        <a:t>сгОрает</a:t>
                      </a:r>
                      <a:endParaRPr lang="ru-RU" sz="2800" dirty="0"/>
                    </a:p>
                  </a:txBody>
                  <a:tcPr/>
                </a:tc>
              </a:tr>
              <a:tr h="77408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/>
                        <a:t>пригАрки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err="1" smtClean="0"/>
                        <a:t>гОрелый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99592" y="1700808"/>
            <a:ext cx="7560840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/>
            <a:r>
              <a:rPr lang="ru-RU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Самостоятельно установить закономерность написания букв А или О в чередующихся корнях ГОР-ГАР</a:t>
            </a:r>
            <a:endParaRPr lang="ru-RU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79512" y="116633"/>
            <a:ext cx="1259878" cy="1942474"/>
            <a:chOff x="179512" y="116633"/>
            <a:chExt cx="1259878" cy="1942474"/>
          </a:xfrm>
        </p:grpSpPr>
        <p:pic>
          <p:nvPicPr>
            <p:cNvPr id="6" name="Объект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16633"/>
              <a:ext cx="1259878" cy="1440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13850" y="1412776"/>
              <a:ext cx="1168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н</a:t>
              </a:r>
              <a:r>
                <a:rPr lang="ru-RU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ужна </a:t>
              </a:r>
            </a:p>
            <a:p>
              <a:pPr algn="ctr"/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</a:t>
              </a:r>
              <a:r>
                <a:rPr lang="ru-RU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омощь?</a:t>
              </a:r>
              <a:endPara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051720" y="0"/>
            <a:ext cx="4645529" cy="2971464"/>
            <a:chOff x="2051720" y="0"/>
            <a:chExt cx="4645529" cy="2971464"/>
          </a:xfrm>
        </p:grpSpPr>
        <p:pic>
          <p:nvPicPr>
            <p:cNvPr id="9" name="Picture 2" descr="C:\Users\Admin\AppData\Local\Temp\5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0"/>
              <a:ext cx="4645529" cy="2971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987824" y="908720"/>
              <a:ext cx="31683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Поставьте</a:t>
              </a:r>
            </a:p>
            <a:p>
              <a:pPr algn="ctr"/>
              <a:r>
                <a:rPr lang="ru-RU" sz="4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ударение!</a:t>
              </a:r>
              <a:endPara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1043608" y="4077072"/>
            <a:ext cx="6696744" cy="2484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115616" y="4365104"/>
            <a:ext cx="65527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Определить общее лексическое значение корней.</a:t>
            </a:r>
          </a:p>
          <a:p>
            <a:pPr marL="342900" indent="-342900">
              <a:buAutoNum type="arabicParenR"/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При каком условии пишется буква А?</a:t>
            </a:r>
          </a:p>
          <a:p>
            <a:pPr marL="342900" indent="-342900">
              <a:buAutoNum type="arabicParenR"/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При каком условии пишется буква О?</a:t>
            </a:r>
          </a:p>
          <a:p>
            <a:pPr marL="342900" indent="-342900">
              <a:buAutoNum type="arabicParenR"/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Создать эталон.</a:t>
            </a:r>
          </a:p>
          <a:p>
            <a:pPr marL="342900" indent="-342900">
              <a:buAutoNum type="arabicParenR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810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51520" y="188640"/>
            <a:ext cx="8568952" cy="1008112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эталон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11560" y="548680"/>
            <a:ext cx="7488832" cy="4392488"/>
            <a:chOff x="1510647" y="1485732"/>
            <a:chExt cx="4645529" cy="2971464"/>
          </a:xfrm>
        </p:grpSpPr>
        <p:pic>
          <p:nvPicPr>
            <p:cNvPr id="9" name="Picture 2" descr="C:\Users\Admin\AppData\Local\Temp\5-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647" y="1485732"/>
              <a:ext cx="4645529" cy="2971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373628" y="2384892"/>
              <a:ext cx="3168352" cy="13416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7200" b="1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гАр</a:t>
              </a:r>
              <a:r>
                <a:rPr lang="ru-RU" sz="7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– </a:t>
              </a:r>
              <a:r>
                <a:rPr lang="ru-RU" sz="7200" b="1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гОр</a:t>
              </a:r>
              <a:endPara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  <a:p>
              <a:pPr algn="ctr"/>
              <a:r>
                <a:rPr lang="ru-RU" sz="7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(           )</a:t>
              </a:r>
            </a:p>
          </p:txBody>
        </p:sp>
      </p:grpSp>
      <p:cxnSp>
        <p:nvCxnSpPr>
          <p:cNvPr id="13" name="Прямая соединительная линия 12"/>
          <p:cNvCxnSpPr/>
          <p:nvPr/>
        </p:nvCxnSpPr>
        <p:spPr>
          <a:xfrm flipH="1">
            <a:off x="3275856" y="1772816"/>
            <a:ext cx="144016" cy="2956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17675" y="3068960"/>
            <a:ext cx="2650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«тепло»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5" name="Picture 2" descr="http://www.pectusexcavatum.ru/upload/medialibrary/967/967a2b87758c9fc7ca86e706fa10a48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77" y="188640"/>
            <a:ext cx="1659807" cy="15807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31" y="3833172"/>
            <a:ext cx="2040191" cy="2332132"/>
          </a:xfrm>
          <a:prstGeom prst="rect">
            <a:avLst/>
          </a:prstGeom>
        </p:spPr>
      </p:pic>
      <p:sp>
        <p:nvSpPr>
          <p:cNvPr id="16" name="Овальная выноска 15"/>
          <p:cNvSpPr/>
          <p:nvPr/>
        </p:nvSpPr>
        <p:spPr>
          <a:xfrm>
            <a:off x="2051720" y="4797152"/>
            <a:ext cx="4896544" cy="2016224"/>
          </a:xfrm>
          <a:prstGeom prst="wedgeEllipseCallout">
            <a:avLst>
              <a:gd name="adj1" fmla="val 58483"/>
              <a:gd name="adj2" fmla="val -47320"/>
            </a:avLst>
          </a:prstGeom>
          <a:solidFill>
            <a:schemeClr val="bg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ЗАГ…</a:t>
            </a:r>
            <a:r>
              <a:rPr lang="ru-RU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РАть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23928" y="5273332"/>
            <a:ext cx="763351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5364088" y="5085184"/>
            <a:ext cx="72008" cy="3600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38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763960" y="1556792"/>
            <a:ext cx="7848872" cy="504056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- Выписать слова с чередующимися корнями, вставить пропущенную букву</a:t>
            </a:r>
            <a:r>
              <a:rPr lang="ru-RU" sz="3600" dirty="0" smtClean="0"/>
              <a:t>.</a:t>
            </a:r>
          </a:p>
          <a:p>
            <a:r>
              <a:rPr lang="ru-RU" sz="3600" dirty="0" err="1" smtClean="0"/>
              <a:t>Раг</a:t>
            </a:r>
            <a:r>
              <a:rPr lang="ru-RU" sz="3600" dirty="0" smtClean="0"/>
              <a:t>…</a:t>
            </a:r>
            <a:r>
              <a:rPr lang="ru-RU" sz="3600" dirty="0" err="1" smtClean="0"/>
              <a:t>рается</a:t>
            </a:r>
            <a:r>
              <a:rPr lang="ru-RU" sz="3600" dirty="0" smtClean="0"/>
              <a:t>, </a:t>
            </a:r>
            <a:r>
              <a:rPr lang="ru-RU" sz="3600" dirty="0" err="1" smtClean="0"/>
              <a:t>возг</a:t>
            </a:r>
            <a:r>
              <a:rPr lang="ru-RU" sz="3600" dirty="0" smtClean="0"/>
              <a:t>…</a:t>
            </a:r>
            <a:r>
              <a:rPr lang="ru-RU" sz="3600" dirty="0" err="1" smtClean="0"/>
              <a:t>рание</a:t>
            </a:r>
            <a:r>
              <a:rPr lang="ru-RU" sz="3600" dirty="0" smtClean="0"/>
              <a:t>, </a:t>
            </a:r>
            <a:r>
              <a:rPr lang="ru-RU" sz="3600" dirty="0" err="1" smtClean="0"/>
              <a:t>выг</a:t>
            </a:r>
            <a:r>
              <a:rPr lang="ru-RU" sz="3600" dirty="0" smtClean="0"/>
              <a:t>…</a:t>
            </a:r>
            <a:r>
              <a:rPr lang="ru-RU" sz="3600" dirty="0" err="1" smtClean="0"/>
              <a:t>реть</a:t>
            </a:r>
            <a:r>
              <a:rPr lang="ru-RU" sz="3600" dirty="0"/>
              <a:t>, </a:t>
            </a:r>
            <a:r>
              <a:rPr lang="ru-RU" sz="3600" dirty="0" smtClean="0"/>
              <a:t>г…</a:t>
            </a:r>
            <a:r>
              <a:rPr lang="ru-RU" sz="3600" dirty="0" err="1" smtClean="0"/>
              <a:t>релка</a:t>
            </a:r>
            <a:r>
              <a:rPr lang="ru-RU" sz="3600" dirty="0"/>
              <a:t>, </a:t>
            </a:r>
            <a:r>
              <a:rPr lang="ru-RU" sz="3600" dirty="0" smtClean="0"/>
              <a:t>гор…</a:t>
            </a:r>
            <a:r>
              <a:rPr lang="ru-RU" sz="3600" dirty="0" err="1" smtClean="0"/>
              <a:t>стый</a:t>
            </a:r>
            <a:r>
              <a:rPr lang="ru-RU" sz="3600" dirty="0" smtClean="0"/>
              <a:t>, дог…рать</a:t>
            </a:r>
            <a:r>
              <a:rPr lang="ru-RU" sz="3600" dirty="0"/>
              <a:t>, </a:t>
            </a:r>
            <a:r>
              <a:rPr lang="ru-RU" sz="3600" dirty="0" err="1" smtClean="0"/>
              <a:t>заг</a:t>
            </a:r>
            <a:r>
              <a:rPr lang="ru-RU" sz="3600" dirty="0" smtClean="0"/>
              <a:t>…</a:t>
            </a:r>
            <a:r>
              <a:rPr lang="ru-RU" sz="3600" dirty="0" err="1" smtClean="0"/>
              <a:t>реть</a:t>
            </a:r>
            <a:r>
              <a:rPr lang="ru-RU" sz="3600" dirty="0"/>
              <a:t>, </a:t>
            </a:r>
            <a:r>
              <a:rPr lang="ru-RU" sz="3600" dirty="0" err="1" smtClean="0"/>
              <a:t>заг</a:t>
            </a:r>
            <a:r>
              <a:rPr lang="ru-RU" sz="3600" dirty="0" smtClean="0"/>
              <a:t>…</a:t>
            </a:r>
            <a:r>
              <a:rPr lang="ru-RU" sz="3600" dirty="0" err="1" smtClean="0"/>
              <a:t>релый</a:t>
            </a:r>
            <a:r>
              <a:rPr lang="ru-RU" sz="3600" dirty="0" smtClean="0"/>
              <a:t>, наг…рать</a:t>
            </a:r>
            <a:r>
              <a:rPr lang="ru-RU" sz="3600" dirty="0"/>
              <a:t>, </a:t>
            </a:r>
            <a:r>
              <a:rPr lang="ru-RU" sz="3600" dirty="0" err="1" smtClean="0"/>
              <a:t>пог</a:t>
            </a:r>
            <a:r>
              <a:rPr lang="ru-RU" sz="3600" dirty="0" smtClean="0"/>
              <a:t>…</a:t>
            </a:r>
            <a:r>
              <a:rPr lang="ru-RU" sz="3600" dirty="0" err="1" smtClean="0"/>
              <a:t>релец</a:t>
            </a:r>
            <a:r>
              <a:rPr lang="ru-RU" sz="3600" dirty="0"/>
              <a:t>, </a:t>
            </a:r>
            <a:r>
              <a:rPr lang="ru-RU" sz="3600" dirty="0" err="1" smtClean="0"/>
              <a:t>приг</a:t>
            </a:r>
            <a:r>
              <a:rPr lang="ru-RU" sz="3600" dirty="0" smtClean="0"/>
              <a:t>…</a:t>
            </a:r>
            <a:r>
              <a:rPr lang="ru-RU" sz="3600" dirty="0" err="1" smtClean="0"/>
              <a:t>реть</a:t>
            </a:r>
            <a:r>
              <a:rPr lang="ru-RU" sz="3600" dirty="0"/>
              <a:t>, </a:t>
            </a:r>
            <a:r>
              <a:rPr lang="ru-RU" sz="3600" dirty="0" err="1" smtClean="0"/>
              <a:t>разг</a:t>
            </a:r>
            <a:r>
              <a:rPr lang="ru-RU" sz="3600" dirty="0" smtClean="0"/>
              <a:t>…р</a:t>
            </a:r>
            <a:r>
              <a:rPr lang="ru-RU" sz="3600" dirty="0"/>
              <a:t>, </a:t>
            </a:r>
            <a:r>
              <a:rPr lang="ru-RU" sz="3600" dirty="0" err="1" smtClean="0"/>
              <a:t>уг</a:t>
            </a:r>
            <a:r>
              <a:rPr lang="ru-RU" sz="3600" dirty="0" smtClean="0"/>
              <a:t>…р</a:t>
            </a:r>
            <a:r>
              <a:rPr lang="ru-RU" sz="3600" dirty="0"/>
              <a:t>, </a:t>
            </a:r>
            <a:r>
              <a:rPr lang="ru-RU" sz="3600" dirty="0" smtClean="0"/>
              <a:t>г…</a:t>
            </a:r>
            <a:r>
              <a:rPr lang="ru-RU" sz="3600" dirty="0" err="1" smtClean="0"/>
              <a:t>рюшко</a:t>
            </a:r>
            <a:r>
              <a:rPr lang="ru-RU" sz="3600" dirty="0" smtClean="0"/>
              <a:t>.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35696" y="404664"/>
            <a:ext cx="5400600" cy="86409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023" y="188640"/>
            <a:ext cx="127506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550421"/>
            <a:ext cx="4028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Работаем вместе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43808" y="3789040"/>
            <a:ext cx="194421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95736" y="5445224"/>
            <a:ext cx="194421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77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763960" y="1556792"/>
            <a:ext cx="7848872" cy="504056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Сг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…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реть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дотла, 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выр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…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сли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на дне, 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распол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…житься на камнях, 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зеленые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водор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…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сли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ср…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слись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накрепко, 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к…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сается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воды, 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пышно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разр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…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слись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великолепный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заг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…р, 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распол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…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гается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под водой,</a:t>
            </a:r>
          </a:p>
          <a:p>
            <a:pPr algn="ctr"/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сг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…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рел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на солнце, 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прил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…жить усилия, 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прик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…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снулся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слегка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35696" y="404664"/>
            <a:ext cx="5400600" cy="86409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023" y="188640"/>
            <a:ext cx="127506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548680"/>
            <a:ext cx="5395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Включение в систему знаний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Объект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4" y="116633"/>
            <a:ext cx="125987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89286"/>
            <a:ext cx="4248472" cy="254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4603" y="509771"/>
            <a:ext cx="66257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Дорогой друг! </a:t>
            </a:r>
          </a:p>
          <a:p>
            <a:pPr algn="ctr"/>
            <a:r>
              <a:rPr lang="ru-RU" sz="24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Мы возвращаемся на сушу. Кто быстрее?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4" name="Двенадцатиугольник 63"/>
          <p:cNvSpPr/>
          <p:nvPr/>
        </p:nvSpPr>
        <p:spPr>
          <a:xfrm>
            <a:off x="1365449" y="5589240"/>
            <a:ext cx="1800225" cy="914400"/>
          </a:xfrm>
          <a:prstGeom prst="dodecagon">
            <a:avLst/>
          </a:prstGeom>
          <a:solidFill>
            <a:srgbClr val="99CC00">
              <a:alpha val="0"/>
            </a:srgbClr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78" name="Picture 4" descr="http://foto-ramki.com/predmet/detskiy4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2" y="5365576"/>
            <a:ext cx="128909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45" y="4167518"/>
            <a:ext cx="2743865" cy="204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4" descr="http://questgarden.com/118/78/9/110216060027/images/flounder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44" y="1071663"/>
            <a:ext cx="1097805" cy="85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Группа 80"/>
          <p:cNvGrpSpPr/>
          <p:nvPr/>
        </p:nvGrpSpPr>
        <p:grpSpPr>
          <a:xfrm>
            <a:off x="124796" y="2000016"/>
            <a:ext cx="2592288" cy="2160240"/>
            <a:chOff x="2339752" y="2996952"/>
            <a:chExt cx="4464497" cy="3364398"/>
          </a:xfrm>
        </p:grpSpPr>
        <p:pic>
          <p:nvPicPr>
            <p:cNvPr id="82" name="Picture 2" descr="C:\Users\Admin\AppData\Local\Temp\5-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996952"/>
              <a:ext cx="4464497" cy="3364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4" descr="http://yagramotey.ru/wp-content/uploads/2015/04/%D1%80%D0%B0%D1%81%D1%82-%D1%80%D0%B0%D1%89-%D1%80%D0%BE%D1%81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74"/>
            <a:stretch/>
          </p:blipFill>
          <p:spPr bwMode="auto">
            <a:xfrm>
              <a:off x="3275856" y="3894388"/>
              <a:ext cx="2896344" cy="2126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4" name="Группа 83"/>
          <p:cNvGrpSpPr/>
          <p:nvPr/>
        </p:nvGrpSpPr>
        <p:grpSpPr>
          <a:xfrm>
            <a:off x="4667667" y="4119500"/>
            <a:ext cx="3133298" cy="2066528"/>
            <a:chOff x="2339752" y="2996952"/>
            <a:chExt cx="4464497" cy="3364398"/>
          </a:xfrm>
        </p:grpSpPr>
        <p:pic>
          <p:nvPicPr>
            <p:cNvPr id="85" name="Picture 2" descr="C:\Users\Admin\AppData\Local\Temp\5-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996952"/>
              <a:ext cx="4464497" cy="3364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543" y="3904743"/>
              <a:ext cx="2710872" cy="1909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7" name="Рисунок 8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324" y="4865773"/>
            <a:ext cx="1321545" cy="1651932"/>
          </a:xfrm>
          <a:prstGeom prst="rect">
            <a:avLst/>
          </a:prstGeom>
        </p:spPr>
      </p:pic>
      <p:sp>
        <p:nvSpPr>
          <p:cNvPr id="88" name="Управляющая кнопка: далее 87">
            <a:hlinkClick r:id="" action="ppaction://hlinkshowjump?jump=nextslide" highlightClick="1"/>
          </p:cNvPr>
          <p:cNvSpPr/>
          <p:nvPr/>
        </p:nvSpPr>
        <p:spPr>
          <a:xfrm>
            <a:off x="8085162" y="6265676"/>
            <a:ext cx="835707" cy="40368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9632" y="6165304"/>
            <a:ext cx="872799" cy="237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правило</a:t>
            </a:r>
            <a:endParaRPr lang="ru-RU" sz="1200" dirty="0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7162924" y="6215372"/>
            <a:ext cx="872799" cy="237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правило</a:t>
            </a:r>
            <a:endParaRPr lang="ru-RU" sz="1200" dirty="0"/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157968" y="1776447"/>
            <a:ext cx="872799" cy="237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правило</a:t>
            </a:r>
            <a:endParaRPr lang="ru-RU" sz="1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316" y="1978560"/>
            <a:ext cx="2660407" cy="221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535" y="1124744"/>
            <a:ext cx="8969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" name="Скругленный прямоугольник 88"/>
          <p:cNvSpPr/>
          <p:nvPr/>
        </p:nvSpPr>
        <p:spPr>
          <a:xfrm>
            <a:off x="3779912" y="3822924"/>
            <a:ext cx="1440160" cy="237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жми на картинку</a:t>
            </a:r>
            <a:endParaRPr lang="ru-RU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829" y="4462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32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35696" y="404664"/>
            <a:ext cx="5400600" cy="86409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023" y="188640"/>
            <a:ext cx="127506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405" y="550421"/>
            <a:ext cx="2525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рефлексия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79211"/>
              </p:ext>
            </p:extLst>
          </p:nvPr>
        </p:nvGraphicFramePr>
        <p:xfrm>
          <a:off x="683568" y="1793598"/>
          <a:ext cx="8021524" cy="35076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9187"/>
                <a:gridCol w="3121551"/>
                <a:gridCol w="2760786"/>
              </a:tblGrid>
              <a:tr h="7015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+ </a:t>
                      </a:r>
                      <a:r>
                        <a:rPr lang="ru-RU" sz="2800" dirty="0">
                          <a:effectLst/>
                        </a:rPr>
                        <a:t>(плюс)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- </a:t>
                      </a:r>
                      <a:r>
                        <a:rPr lang="ru-RU" sz="2800" dirty="0">
                          <a:effectLst/>
                        </a:rPr>
                        <a:t>(минус)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pPr marR="466725"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И (интересно)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660" marR="73660" marT="0" marB="0"/>
                </a:tc>
              </a:tr>
              <a:tr h="7015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pPr marR="466725"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660" marR="73660" marT="0" marB="0"/>
                </a:tc>
              </a:tr>
              <a:tr h="7015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pPr marR="466725"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660" marR="73660" marT="0" marB="0"/>
                </a:tc>
              </a:tr>
              <a:tr h="7015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 </a:t>
                      </a:r>
                      <a:endParaRPr lang="ru-RU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pPr marR="466725"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 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660" marR="73660" marT="0" marB="0"/>
                </a:tc>
              </a:tr>
              <a:tr h="701522">
                <a:tc>
                  <a:txBody>
                    <a:bodyPr/>
                    <a:lstStyle/>
                    <a:p>
                      <a:endParaRPr lang="ru-RU" sz="2800">
                        <a:effectLst/>
                        <a:latin typeface="Times New Roman"/>
                      </a:endParaRP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endParaRPr lang="ru-RU" sz="2800">
                        <a:effectLst/>
                        <a:latin typeface="Times New Roman"/>
                      </a:endParaRPr>
                    </a:p>
                  </a:txBody>
                  <a:tcPr marL="73660" marR="73660" marT="0" marB="0"/>
                </a:tc>
                <a:tc>
                  <a:txBody>
                    <a:bodyPr/>
                    <a:lstStyle/>
                    <a:p>
                      <a:endParaRPr lang="ru-RU" sz="2800" dirty="0">
                        <a:effectLst/>
                        <a:latin typeface="Times New Roman"/>
                      </a:endParaRPr>
                    </a:p>
                  </a:txBody>
                  <a:tcPr marL="73660" marR="7366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792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63960" y="1556792"/>
            <a:ext cx="7848872" cy="504056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35696" y="404664"/>
            <a:ext cx="5400600" cy="86409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Домашнее задание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9632" y="1700808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Просмотреть </a:t>
            </a:r>
            <a:r>
              <a:rPr lang="ru-RU" dirty="0" err="1"/>
              <a:t>видеоурок</a:t>
            </a:r>
            <a:r>
              <a:rPr lang="ru-RU" dirty="0"/>
              <a:t> (ссылка на блоге класса) и выполнить тестовые </a:t>
            </a:r>
            <a:r>
              <a:rPr lang="ru-RU" dirty="0" smtClean="0"/>
              <a:t>задания (заходить </a:t>
            </a:r>
            <a:r>
              <a:rPr lang="ru-RU" dirty="0" smtClean="0"/>
              <a:t>через </a:t>
            </a:r>
            <a:r>
              <a:rPr lang="en-US" dirty="0" smtClean="0"/>
              <a:t>Google)</a:t>
            </a:r>
            <a:endParaRPr lang="ru-RU" dirty="0"/>
          </a:p>
          <a:p>
            <a:r>
              <a:rPr lang="ru-RU" dirty="0"/>
              <a:t>2)  Упражнение на выбор</a:t>
            </a:r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76" y="3456645"/>
            <a:ext cx="3387440" cy="289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99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11560" y="404664"/>
            <a:ext cx="7848872" cy="590465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Правописание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Чередующихся гласных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корне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38" y="3212976"/>
            <a:ext cx="2716451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3619"/>
            <a:ext cx="2212170" cy="2528719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3995936" y="6093296"/>
            <a:ext cx="936104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89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35696" y="260648"/>
            <a:ext cx="5400600" cy="86409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023" y="188640"/>
            <a:ext cx="127506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2722" y="332656"/>
            <a:ext cx="4713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Вспомним правила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4788024" y="1196752"/>
            <a:ext cx="3917068" cy="2865009"/>
          </a:xfrm>
          <a:prstGeom prst="wedgeEllipseCallout">
            <a:avLst>
              <a:gd name="adj1" fmla="val 45867"/>
              <a:gd name="adj2" fmla="val 61533"/>
            </a:avLst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solidFill>
                  <a:schemeClr val="tx2">
                    <a:lumMod val="50000"/>
                  </a:schemeClr>
                </a:solidFill>
              </a:rPr>
              <a:t>распол</a:t>
            </a:r>
            <a:r>
              <a:rPr lang="ru-RU" sz="3200" b="1" dirty="0" err="1" smtClean="0">
                <a:solidFill>
                  <a:srgbClr val="FF0000"/>
                </a:solidFill>
              </a:rPr>
              <a:t>А</a:t>
            </a:r>
            <a:r>
              <a:rPr lang="ru-RU" sz="3200" dirty="0" err="1" smtClean="0">
                <a:solidFill>
                  <a:schemeClr val="tx2">
                    <a:lumMod val="50000"/>
                  </a:schemeClr>
                </a:solidFill>
              </a:rPr>
              <a:t>гается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err="1" smtClean="0">
                <a:solidFill>
                  <a:schemeClr val="tx2">
                    <a:lumMod val="50000"/>
                  </a:schemeClr>
                </a:solidFill>
              </a:rPr>
              <a:t>пол</a:t>
            </a:r>
            <a:r>
              <a:rPr lang="ru-RU" sz="3200" b="1" dirty="0" err="1" smtClean="0">
                <a:solidFill>
                  <a:srgbClr val="FF0000"/>
                </a:solidFill>
              </a:rPr>
              <a:t>О</a:t>
            </a:r>
            <a:r>
              <a:rPr lang="ru-RU" sz="3200" dirty="0" err="1" smtClean="0">
                <a:solidFill>
                  <a:schemeClr val="tx2">
                    <a:lumMod val="50000"/>
                  </a:schemeClr>
                </a:solidFill>
              </a:rPr>
              <a:t>жение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3200" dirty="0" err="1" smtClean="0">
                <a:solidFill>
                  <a:schemeClr val="tx2">
                    <a:lumMod val="50000"/>
                  </a:schemeClr>
                </a:solidFill>
              </a:rPr>
              <a:t>прил</a:t>
            </a:r>
            <a:r>
              <a:rPr lang="ru-RU" sz="3200" b="1" dirty="0" err="1" smtClean="0">
                <a:solidFill>
                  <a:srgbClr val="FF0000"/>
                </a:solidFill>
              </a:rPr>
              <a:t>О</a:t>
            </a:r>
            <a:r>
              <a:rPr lang="ru-RU" sz="3200" dirty="0" err="1" smtClean="0">
                <a:solidFill>
                  <a:schemeClr val="tx2">
                    <a:lumMod val="50000"/>
                  </a:schemeClr>
                </a:solidFill>
              </a:rPr>
              <a:t>жить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Овальная выноска 23"/>
          <p:cNvSpPr/>
          <p:nvPr/>
        </p:nvSpPr>
        <p:spPr>
          <a:xfrm>
            <a:off x="251520" y="1196752"/>
            <a:ext cx="3672408" cy="2736304"/>
          </a:xfrm>
          <a:prstGeom prst="wedgeEllipseCallout">
            <a:avLst>
              <a:gd name="adj1" fmla="val -41677"/>
              <a:gd name="adj2" fmla="val 68364"/>
            </a:avLst>
          </a:prstGeom>
          <a:solidFill>
            <a:schemeClr val="bg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solidFill>
                  <a:schemeClr val="tx2">
                    <a:lumMod val="50000"/>
                  </a:schemeClr>
                </a:solidFill>
              </a:rPr>
              <a:t>зар</a:t>
            </a:r>
            <a:r>
              <a:rPr lang="ru-RU" sz="3200" b="1" dirty="0" err="1" smtClean="0">
                <a:solidFill>
                  <a:srgbClr val="FF0000"/>
                </a:solidFill>
              </a:rPr>
              <a:t>О</a:t>
            </a:r>
            <a:r>
              <a:rPr lang="ru-RU" sz="3200" dirty="0" err="1" smtClean="0">
                <a:solidFill>
                  <a:schemeClr val="tx2">
                    <a:lumMod val="50000"/>
                  </a:schemeClr>
                </a:solidFill>
              </a:rPr>
              <a:t>сли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err="1" smtClean="0">
                <a:solidFill>
                  <a:schemeClr val="tx2">
                    <a:lumMod val="50000"/>
                  </a:schemeClr>
                </a:solidFill>
              </a:rPr>
              <a:t>выр</a:t>
            </a:r>
            <a:r>
              <a:rPr lang="ru-RU" sz="3200" b="1" dirty="0" err="1" smtClean="0">
                <a:solidFill>
                  <a:srgbClr val="FF0000"/>
                </a:solidFill>
              </a:rPr>
              <a:t>О</a:t>
            </a:r>
            <a:r>
              <a:rPr lang="ru-RU" sz="3200" dirty="0" err="1" smtClean="0">
                <a:solidFill>
                  <a:schemeClr val="tx2">
                    <a:lumMod val="50000"/>
                  </a:schemeClr>
                </a:solidFill>
              </a:rPr>
              <a:t>сли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err="1" smtClean="0">
                <a:solidFill>
                  <a:schemeClr val="tx2">
                    <a:lumMod val="50000"/>
                  </a:schemeClr>
                </a:solidFill>
              </a:rPr>
              <a:t>разр</a:t>
            </a:r>
            <a:r>
              <a:rPr lang="ru-RU" sz="3200" b="1" dirty="0" err="1" smtClean="0">
                <a:solidFill>
                  <a:srgbClr val="FF0000"/>
                </a:solidFill>
              </a:rPr>
              <a:t>О</a:t>
            </a:r>
            <a:r>
              <a:rPr lang="ru-RU" sz="3200" dirty="0" err="1" smtClean="0">
                <a:solidFill>
                  <a:schemeClr val="tx2">
                    <a:lumMod val="50000"/>
                  </a:schemeClr>
                </a:solidFill>
              </a:rPr>
              <a:t>слись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5" name="Picture 4" descr="http://foto-ramki.com/predmet/detskiy4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441" y="4329100"/>
            <a:ext cx="145023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questgarden.com/118/78/9/110216060027/images/flounder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5172"/>
            <a:ext cx="1782999" cy="139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ьная выноска 18"/>
          <p:cNvSpPr/>
          <p:nvPr/>
        </p:nvSpPr>
        <p:spPr>
          <a:xfrm>
            <a:off x="2899309" y="3501008"/>
            <a:ext cx="3240360" cy="2424301"/>
          </a:xfrm>
          <a:prstGeom prst="wedgeEllipseCallout">
            <a:avLst>
              <a:gd name="adj1" fmla="val -1123"/>
              <a:gd name="adj2" fmla="val 65364"/>
            </a:avLst>
          </a:prstGeom>
          <a:solidFill>
            <a:schemeClr val="bg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</a:rPr>
              <a:t>к</a:t>
            </a:r>
            <a:r>
              <a:rPr lang="ru-RU" sz="2800" b="1" dirty="0" err="1" smtClean="0">
                <a:solidFill>
                  <a:srgbClr val="FF0000"/>
                </a:solidFill>
              </a:rPr>
              <a:t>А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</a:rPr>
              <a:t>сается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</a:rPr>
              <a:t>прик</a:t>
            </a:r>
            <a:r>
              <a:rPr lang="ru-RU" sz="2800" b="1" dirty="0" err="1" smtClean="0">
                <a:solidFill>
                  <a:srgbClr val="FF0000"/>
                </a:solidFill>
              </a:rPr>
              <a:t>О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</a:rPr>
              <a:t>снулся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8" name="Picture 4" descr="http://yagramotey.ru/wp-content/uploads/2015/04/%D1%80%D0%B0%D1%81%D1%82-%D1%80%D0%B0%D1%89-%D1%80%D0%BE%D1%8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4"/>
          <a:stretch/>
        </p:blipFill>
        <p:spPr bwMode="auto">
          <a:xfrm>
            <a:off x="153462" y="1196752"/>
            <a:ext cx="3797368" cy="27885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29000"/>
            <a:ext cx="3600400" cy="2536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juliashapovalenko.ru/wp-content/uploads/2014/02/image13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60" y="1176373"/>
            <a:ext cx="4167619" cy="29727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Объект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89" y="5357544"/>
            <a:ext cx="1156739" cy="150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8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dmin\AppData\Local\Temp\01303_0020_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239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303613" y="188640"/>
            <a:ext cx="6076699" cy="108012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Подводное царство</a:t>
            </a:r>
            <a:endParaRPr lang="ru-RU" sz="4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39552" y="1772816"/>
            <a:ext cx="8064896" cy="4680520"/>
            <a:chOff x="539552" y="1772816"/>
            <a:chExt cx="8064896" cy="4680520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539552" y="1772816"/>
              <a:ext cx="8064896" cy="468052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43608" y="2276872"/>
              <a:ext cx="7128792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</a:rPr>
                <a:t>Дорогой друг!</a:t>
              </a:r>
            </a:p>
            <a:p>
              <a:pPr algn="just"/>
              <a:r>
                <a:rPr lang="ru-RU" sz="20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</a:rPr>
                <a:t>Приглашаю тебя в подводное царство могущественного Тритона. Его дочери, прекрасной русалке Ариэль,  нужна твоя помощь. Она собирает жемчужины, чтобы выкупить морскую чайку Чарльстон у коварной Урсулы. Каждый правильный ответ принесет тебе жемчужину.</a:t>
              </a:r>
            </a:p>
            <a:p>
              <a:pPr algn="just"/>
              <a:r>
                <a:rPr lang="ru-RU" sz="20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</a:rPr>
                <a:t>В случае затруднения ты можешь обратиться к крабу Себастьяну или рыбке </a:t>
              </a:r>
              <a:r>
                <a:rPr lang="ru-RU" sz="2000" b="1" spc="50" dirty="0" err="1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</a:rPr>
                <a:t>Фландеру</a:t>
              </a:r>
              <a:r>
                <a:rPr lang="ru-RU" sz="20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</a:rPr>
                <a:t>. </a:t>
              </a:r>
            </a:p>
            <a:p>
              <a:pPr algn="just"/>
              <a:r>
                <a:rPr lang="ru-RU" sz="20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</a:rPr>
                <a:t>  Для перехода на следующий слайд дважды нажми на раковину            , а затем – на управляющую кнопку - далее</a:t>
              </a:r>
            </a:p>
            <a:p>
              <a:pPr algn="ctr"/>
              <a:endParaRPr lang="ru-RU" sz="2000" b="1" spc="5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endParaRPr>
            </a:p>
            <a:p>
              <a:pPr algn="ctr"/>
              <a:r>
                <a:rPr lang="ru-RU" sz="20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</a:rPr>
                <a:t>Желаю тебе успехов!</a:t>
              </a:r>
              <a:endParaRPr lang="ru-RU" sz="20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endParaRP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65104"/>
            <a:ext cx="594078" cy="46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61048"/>
            <a:ext cx="371984" cy="34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898" y="3911327"/>
            <a:ext cx="506542" cy="45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10047"/>
            <a:ext cx="2304256" cy="2992723"/>
          </a:xfrm>
        </p:spPr>
      </p:pic>
      <p:pic>
        <p:nvPicPr>
          <p:cNvPr id="8" name="звук мор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4584" y="6203776"/>
            <a:ext cx="609600" cy="609600"/>
          </a:xfrm>
          <a:prstGeom prst="rect">
            <a:avLst/>
          </a:prstGeom>
        </p:spPr>
      </p:pic>
      <p:pic>
        <p:nvPicPr>
          <p:cNvPr id="1026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394654"/>
            <a:ext cx="586928" cy="26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53" y="5085184"/>
            <a:ext cx="683071" cy="69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66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01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82873" y="188640"/>
            <a:ext cx="8784976" cy="640871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8" name="Picture 4" descr="http://foto-ramki.com/predmet/detskiy4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1983571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96952"/>
            <a:ext cx="4507867" cy="336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http://www.clipartlord.com/wp-content/uploads/2013/02/oyst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010915"/>
            <a:ext cx="1656184" cy="16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AppData\Local\Temp\1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" y="332656"/>
            <a:ext cx="7236296" cy="30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95736" y="1124744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выл    жить</a:t>
            </a:r>
            <a:endParaRPr lang="ru-RU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55576" y="2577678"/>
            <a:ext cx="722198" cy="923330"/>
            <a:chOff x="4139952" y="2420888"/>
            <a:chExt cx="722198" cy="923330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2492896"/>
              <a:ext cx="722198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4207289" y="2420888"/>
              <a:ext cx="65274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О</a:t>
              </a:r>
              <a:endParaRPr lang="ru-RU" sz="5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738234" y="2564904"/>
            <a:ext cx="722198" cy="923330"/>
            <a:chOff x="5474435" y="2469666"/>
            <a:chExt cx="722198" cy="923330"/>
          </a:xfrm>
        </p:grpSpPr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435" y="2554655"/>
              <a:ext cx="722198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5508104" y="2469666"/>
              <a:ext cx="6046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А</a:t>
              </a:r>
              <a:endParaRPr lang="ru-RU" sz="5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Дуга 20"/>
          <p:cNvSpPr/>
          <p:nvPr/>
        </p:nvSpPr>
        <p:spPr>
          <a:xfrm rot="18914877">
            <a:off x="3287144" y="1019673"/>
            <a:ext cx="2785773" cy="3019924"/>
          </a:xfrm>
          <a:prstGeom prst="arc">
            <a:avLst>
              <a:gd name="adj1" fmla="val 16200000"/>
              <a:gd name="adj2" fmla="val 21267626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004048" y="2348880"/>
            <a:ext cx="61205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139989" y="2348880"/>
            <a:ext cx="72004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004048" y="2501280"/>
            <a:ext cx="57602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4356013" y="6361350"/>
            <a:ext cx="864059" cy="38001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0.37014 -0.1740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01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82873" y="188640"/>
            <a:ext cx="8784976" cy="640871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Picture 12" descr="http://www.clipartlord.com/wp-content/uploads/2013/02/oys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010915"/>
            <a:ext cx="1656184" cy="16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AppData\Local\Temp\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7236296" cy="30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835696" y="1124744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</a:t>
            </a:r>
            <a:r>
              <a:rPr lang="ru-RU" sz="7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ыр</a:t>
            </a:r>
            <a:r>
              <a:rPr lang="ru-RU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</a:t>
            </a:r>
            <a:r>
              <a:rPr lang="ru-RU" sz="7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сли</a:t>
            </a:r>
            <a:endParaRPr lang="ru-RU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55576" y="2577678"/>
            <a:ext cx="722198" cy="923330"/>
            <a:chOff x="4139952" y="2420888"/>
            <a:chExt cx="722198" cy="923330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2492896"/>
              <a:ext cx="722198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4207289" y="2420888"/>
              <a:ext cx="65274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О</a:t>
              </a:r>
              <a:endParaRPr lang="ru-RU" sz="5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738234" y="2564904"/>
            <a:ext cx="722198" cy="923330"/>
            <a:chOff x="5474435" y="2469666"/>
            <a:chExt cx="722198" cy="923330"/>
          </a:xfrm>
        </p:grpSpPr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435" y="2554655"/>
              <a:ext cx="722198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5508104" y="2469666"/>
              <a:ext cx="6046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А</a:t>
              </a:r>
              <a:endParaRPr lang="ru-RU" sz="5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Дуга 20"/>
          <p:cNvSpPr/>
          <p:nvPr/>
        </p:nvSpPr>
        <p:spPr>
          <a:xfrm rot="18914877">
            <a:off x="3369055" y="1197290"/>
            <a:ext cx="2117857" cy="2159419"/>
          </a:xfrm>
          <a:prstGeom prst="arc">
            <a:avLst>
              <a:gd name="adj1" fmla="val 16200000"/>
              <a:gd name="adj2" fmla="val 21267626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968061" y="2348880"/>
            <a:ext cx="61205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067981" y="2348880"/>
            <a:ext cx="72004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004085" y="2501280"/>
            <a:ext cx="57602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4356013" y="6361350"/>
            <a:ext cx="864059" cy="38001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5" name="Picture 4" descr="http://questgarden.com/118/78/9/110216060027/images/flound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0802"/>
            <a:ext cx="2668675" cy="208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339752" y="2996952"/>
            <a:ext cx="4464497" cy="3364398"/>
            <a:chOff x="2339752" y="2996952"/>
            <a:chExt cx="4464497" cy="3364398"/>
          </a:xfrm>
        </p:grpSpPr>
        <p:pic>
          <p:nvPicPr>
            <p:cNvPr id="30" name="Picture 2" descr="C:\Users\Admin\AppData\Local\Temp\5-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996952"/>
              <a:ext cx="4464497" cy="3364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http://yagramotey.ru/wp-content/uploads/2015/04/%D1%80%D0%B0%D1%81%D1%82-%D1%80%D0%B0%D1%89-%D1%80%D0%BE%D1%81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74"/>
            <a:stretch/>
          </p:blipFill>
          <p:spPr bwMode="auto">
            <a:xfrm>
              <a:off x="3275856" y="3894388"/>
              <a:ext cx="2896344" cy="2126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711" y="5747540"/>
            <a:ext cx="554001" cy="51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34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0.35434 -0.1740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01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82873" y="188640"/>
            <a:ext cx="8784976" cy="640871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Picture 12" descr="http://www.clipartlord.com/wp-content/uploads/2013/02/oys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010915"/>
            <a:ext cx="1656184" cy="16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AppData\Local\Temp\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7236296" cy="30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07704" y="1124744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</a:t>
            </a:r>
            <a:r>
              <a:rPr lang="ru-RU" sz="7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рик</a:t>
            </a:r>
            <a:r>
              <a:rPr lang="ru-RU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</a:t>
            </a:r>
            <a:r>
              <a:rPr lang="ru-RU" sz="7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снусь</a:t>
            </a:r>
            <a:endParaRPr lang="ru-RU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55576" y="2577678"/>
            <a:ext cx="722198" cy="923330"/>
            <a:chOff x="4139952" y="2420888"/>
            <a:chExt cx="722198" cy="923330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2492896"/>
              <a:ext cx="722198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4207289" y="2420888"/>
              <a:ext cx="65274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О</a:t>
              </a:r>
              <a:endParaRPr lang="ru-RU" sz="5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738234" y="2564904"/>
            <a:ext cx="722198" cy="923330"/>
            <a:chOff x="5474435" y="2469666"/>
            <a:chExt cx="722198" cy="923330"/>
          </a:xfrm>
        </p:grpSpPr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435" y="2554655"/>
              <a:ext cx="722198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5508104" y="2469666"/>
              <a:ext cx="6046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А</a:t>
              </a:r>
              <a:endParaRPr lang="ru-RU" sz="5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Дуга 20"/>
          <p:cNvSpPr/>
          <p:nvPr/>
        </p:nvSpPr>
        <p:spPr>
          <a:xfrm rot="18914877">
            <a:off x="3297048" y="1197290"/>
            <a:ext cx="2117857" cy="2159419"/>
          </a:xfrm>
          <a:prstGeom prst="arc">
            <a:avLst>
              <a:gd name="adj1" fmla="val 16200000"/>
              <a:gd name="adj2" fmla="val 21267626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860032" y="2348880"/>
            <a:ext cx="61205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995936" y="2348880"/>
            <a:ext cx="72004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860032" y="2501280"/>
            <a:ext cx="57602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4356013" y="6361350"/>
            <a:ext cx="864059" cy="38001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711" y="5747540"/>
            <a:ext cx="554001" cy="51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339752" y="2996952"/>
            <a:ext cx="4464497" cy="3364398"/>
            <a:chOff x="2339752" y="2996952"/>
            <a:chExt cx="4464497" cy="3364398"/>
          </a:xfrm>
        </p:grpSpPr>
        <p:pic>
          <p:nvPicPr>
            <p:cNvPr id="30" name="Picture 2" descr="C:\Users\Admin\AppData\Local\Temp\5-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996952"/>
              <a:ext cx="4464497" cy="3364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543" y="3904743"/>
              <a:ext cx="2710872" cy="1909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7067"/>
            <a:ext cx="2339752" cy="2924691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683509"/>
            <a:ext cx="653465" cy="60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0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4.44444E-6 L 0.36215 -0.1740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0" y="-99392"/>
            <a:ext cx="9144000" cy="7019316"/>
            <a:chOff x="0" y="-99392"/>
            <a:chExt cx="9144000" cy="7019316"/>
          </a:xfrm>
        </p:grpSpPr>
        <p:pic>
          <p:nvPicPr>
            <p:cNvPr id="1025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99392"/>
              <a:ext cx="9144000" cy="7019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Скругленный прямоугольник 4"/>
            <p:cNvSpPr/>
            <p:nvPr/>
          </p:nvSpPr>
          <p:spPr>
            <a:xfrm>
              <a:off x="182873" y="188640"/>
              <a:ext cx="8784976" cy="64087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12" descr="http://www.clipartlord.com/wp-content/uploads/2013/02/oys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010915"/>
            <a:ext cx="1656184" cy="16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AppData\Local\Temp\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" y="332656"/>
            <a:ext cx="7236296" cy="30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79712" y="1124744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</a:t>
            </a:r>
            <a:r>
              <a:rPr lang="ru-RU" sz="7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рик</a:t>
            </a:r>
            <a:r>
              <a:rPr lang="ru-RU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</a:t>
            </a:r>
            <a:r>
              <a:rPr lang="ru-RU" sz="7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саюсь</a:t>
            </a:r>
            <a:endParaRPr lang="ru-RU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55576" y="2577678"/>
            <a:ext cx="722198" cy="923330"/>
            <a:chOff x="4139952" y="2420888"/>
            <a:chExt cx="722198" cy="923330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2492896"/>
              <a:ext cx="722198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4207289" y="2420888"/>
              <a:ext cx="65274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О</a:t>
              </a:r>
              <a:endParaRPr lang="ru-RU" sz="5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738234" y="2564904"/>
            <a:ext cx="722198" cy="923330"/>
            <a:chOff x="5474435" y="2469666"/>
            <a:chExt cx="722198" cy="923330"/>
          </a:xfrm>
        </p:grpSpPr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435" y="2554655"/>
              <a:ext cx="722198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5508104" y="2469666"/>
              <a:ext cx="6046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А</a:t>
              </a:r>
              <a:endParaRPr lang="ru-RU" sz="5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Дуга 20"/>
          <p:cNvSpPr/>
          <p:nvPr/>
        </p:nvSpPr>
        <p:spPr>
          <a:xfrm rot="18914877">
            <a:off x="3299477" y="1193220"/>
            <a:ext cx="2473039" cy="2721654"/>
          </a:xfrm>
          <a:prstGeom prst="arc">
            <a:avLst>
              <a:gd name="adj1" fmla="val 16200000"/>
              <a:gd name="adj2" fmla="val 20854165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112077" y="2348880"/>
            <a:ext cx="61205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139989" y="2348880"/>
            <a:ext cx="72004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148101" y="2501280"/>
            <a:ext cx="57602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4356013" y="6361350"/>
            <a:ext cx="864059" cy="38001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4405">
            <a:off x="7596987" y="5758291"/>
            <a:ext cx="601791" cy="55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711" y="5747540"/>
            <a:ext cx="554001" cy="51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7067"/>
            <a:ext cx="2339752" cy="2924691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2339752" y="2996952"/>
            <a:ext cx="4464497" cy="3364398"/>
            <a:chOff x="2339752" y="2996952"/>
            <a:chExt cx="4464497" cy="3364398"/>
          </a:xfrm>
        </p:grpSpPr>
        <p:pic>
          <p:nvPicPr>
            <p:cNvPr id="29" name="Picture 2" descr="C:\Users\Admin\AppData\Local\Temp\5-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996952"/>
              <a:ext cx="4464497" cy="3364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543" y="3904743"/>
              <a:ext cx="2710872" cy="1909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4405">
            <a:off x="7984759" y="5911443"/>
            <a:ext cx="601791" cy="55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Группа 35"/>
          <p:cNvGrpSpPr/>
          <p:nvPr/>
        </p:nvGrpSpPr>
        <p:grpSpPr>
          <a:xfrm>
            <a:off x="5292080" y="1052736"/>
            <a:ext cx="432048" cy="432048"/>
            <a:chOff x="5220072" y="1052736"/>
            <a:chExt cx="432048" cy="432048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5220072" y="1052736"/>
              <a:ext cx="198030" cy="43204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5418102" y="1052736"/>
              <a:ext cx="234018" cy="43204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390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-0.3934 -0.17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70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2261</TotalTime>
  <Words>737</Words>
  <Application>Microsoft Office PowerPoint</Application>
  <PresentationFormat>Экран (4:3)</PresentationFormat>
  <Paragraphs>191</Paragraphs>
  <Slides>28</Slides>
  <Notes>14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50</cp:revision>
  <dcterms:created xsi:type="dcterms:W3CDTF">2015-08-17T08:42:55Z</dcterms:created>
  <dcterms:modified xsi:type="dcterms:W3CDTF">2016-05-04T14:31:04Z</dcterms:modified>
</cp:coreProperties>
</file>