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308" r:id="rId4"/>
    <p:sldId id="275" r:id="rId5"/>
    <p:sldId id="273" r:id="rId6"/>
    <p:sldId id="278" r:id="rId7"/>
    <p:sldId id="277" r:id="rId8"/>
    <p:sldId id="279" r:id="rId9"/>
    <p:sldId id="281" r:id="rId10"/>
    <p:sldId id="282" r:id="rId11"/>
    <p:sldId id="283" r:id="rId12"/>
    <p:sldId id="284" r:id="rId13"/>
    <p:sldId id="285" r:id="rId14"/>
    <p:sldId id="287" r:id="rId15"/>
    <p:sldId id="289" r:id="rId16"/>
    <p:sldId id="290" r:id="rId17"/>
    <p:sldId id="271" r:id="rId18"/>
    <p:sldId id="291" r:id="rId19"/>
    <p:sldId id="292" r:id="rId20"/>
    <p:sldId id="293" r:id="rId21"/>
    <p:sldId id="294" r:id="rId22"/>
    <p:sldId id="261" r:id="rId23"/>
    <p:sldId id="265" r:id="rId24"/>
    <p:sldId id="266" r:id="rId25"/>
    <p:sldId id="268" r:id="rId26"/>
    <p:sldId id="267" r:id="rId27"/>
    <p:sldId id="262" r:id="rId28"/>
    <p:sldId id="295" r:id="rId29"/>
    <p:sldId id="263" r:id="rId30"/>
    <p:sldId id="298" r:id="rId31"/>
    <p:sldId id="307" r:id="rId32"/>
    <p:sldId id="299" r:id="rId33"/>
    <p:sldId id="264" r:id="rId34"/>
    <p:sldId id="300" r:id="rId35"/>
    <p:sldId id="301" r:id="rId36"/>
    <p:sldId id="302" r:id="rId37"/>
    <p:sldId id="303" r:id="rId38"/>
    <p:sldId id="304" r:id="rId39"/>
    <p:sldId id="309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DE"/>
    <a:srgbClr val="FFFF85"/>
    <a:srgbClr val="7030A0"/>
    <a:srgbClr val="FFFFB3"/>
    <a:srgbClr val="D2B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7240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-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целенаправленный процесс 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личности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интерактивному занятию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специальности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«Музыкальное образование»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9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544616"/>
          </a:xfrm>
        </p:spPr>
        <p:txBody>
          <a:bodyPr>
            <a:normAutofit/>
          </a:bodyPr>
          <a:lstStyle/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3</a:t>
            </a: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r>
              <a:rPr lang="ru-RU" b="1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064256"/>
            <a:ext cx="3744415" cy="17247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накопленного опыта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старшего поколения младшему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1" y="1619184"/>
            <a:ext cx="374441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ШИРОКОМ СОЦИАЛЬНОМ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036932"/>
            <a:ext cx="3816423" cy="1752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направленное воздействие на человека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институтов с целью формирования у него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взглядов и убеждений,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жизни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1585801"/>
            <a:ext cx="38164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УЗКОМ СОЦИАЛЬНОМ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581128"/>
            <a:ext cx="3744415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организованное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целенаправленное воздействие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воспитателей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целью формирования у воспитуемого заданных качеств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условиях учебно-воспитательных учреждений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4581128"/>
            <a:ext cx="3816424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результат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решение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конкретных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воспитательных задач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113076"/>
            <a:ext cx="374441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ШИРОКОМ ПЕДАГОГИЧЕСКОМ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4113076"/>
            <a:ext cx="38164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УЗКОМ ПЕДАГОГИЧЕСКОМ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6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492" y="1052737"/>
            <a:ext cx="7416940" cy="3888432"/>
          </a:xfrm>
        </p:spPr>
        <p:txBody>
          <a:bodyPr>
            <a:normAutofit/>
          </a:bodyPr>
          <a:lstStyle/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каком смысле воспитании идет речь в следующих ситуациях?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7584" y="2240868"/>
            <a:ext cx="7632848" cy="7920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городского Дома молодежи регулярно проходят мероприятия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гражданского, экономического, экологического и эстетического характера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7584" y="3099260"/>
            <a:ext cx="7632848" cy="79208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дополняет репертуар хора на новый учебный год произведениями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формирования нравственной устойчивости его участников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32120" y="3907582"/>
            <a:ext cx="7632848" cy="1033586"/>
          </a:xfrm>
          <a:prstGeom prst="horizontalScroll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Невский завещал потомкам давать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решительный отпор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захватчикам: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мечом к нам придёт – от меча и погибнет.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стояла, и стоять будет Русская Земля!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229200"/>
            <a:ext cx="7349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*Придумайте недостающий пример самостоятельно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6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492" y="1052737"/>
            <a:ext cx="7416940" cy="3888432"/>
          </a:xfrm>
        </p:spPr>
        <p:txBody>
          <a:bodyPr>
            <a:normAutofit/>
          </a:bodyPr>
          <a:lstStyle/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4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7584" y="2240868"/>
            <a:ext cx="7632848" cy="7920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узком социальном смысле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7584" y="3099260"/>
            <a:ext cx="7632848" cy="7920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узком педагогическом смысле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32120" y="3907582"/>
            <a:ext cx="7632848" cy="103358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широком социальном смысле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477968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 5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Исключите цель, не имеющую отношения к воспитанию.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769644"/>
          </a:xfrm>
        </p:spPr>
        <p:txBody>
          <a:bodyPr>
            <a:normAutofit/>
          </a:bodyPr>
          <a:lstStyle/>
          <a:p>
            <a:pPr marL="52578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Формирование отношений личности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к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миру и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себе</a:t>
            </a: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всесторонне развитой 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социально-компетентной 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Приобщение человека к культуре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гражданской 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Воспитание автономной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личности</a:t>
            </a: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Формирование знаний, умений, навыков</a:t>
            </a: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Развитие самосознания личности,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помощь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ей в самоопределении, самореализации и самоутверждении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3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477968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3E3D2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 5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 одна из задач процесса обучения.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769644"/>
          </a:xfrm>
        </p:spPr>
        <p:txBody>
          <a:bodyPr>
            <a:normAutofit/>
          </a:bodyPr>
          <a:lstStyle/>
          <a:p>
            <a:pPr marL="52578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Формирование отношений личности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к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миру и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себе</a:t>
            </a: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всесторонне развитой 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социально-компетентной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Приобщение человека к культуре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Воспитание гражданской личности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Воспитание автономной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личности</a:t>
            </a: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Формирование знаний, умений, навыков</a:t>
            </a:r>
          </a:p>
          <a:p>
            <a:pPr marL="52578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Развитие самосознания личности,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</a:rPr>
              <a:t>помощь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</a:rPr>
              <a:t>ей в самоопределении, самореализации и самоутверждении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16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477968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 6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Какие цели воспитания реализуются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процессе выполнения следующих заданий?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2492896"/>
            <a:ext cx="7776864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Предложите свой вариант сценария праздничного вечера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честь Года российского кино.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3521034"/>
            <a:ext cx="7775575" cy="103289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Принесите тексты и ноты патриотических песен, </a:t>
            </a:r>
          </a:p>
          <a:p>
            <a:pPr marL="6858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вам хотелось бы разучить в классе.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83568" y="4653136"/>
            <a:ext cx="7776864" cy="1168942"/>
          </a:xfrm>
          <a:prstGeom prst="horizontalScroll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Сформулируйте свое отношение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прослушанному музыкальному произведению.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 должен быть развернутым и аргументированным.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994" y="5822078"/>
            <a:ext cx="7768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*Всегда ли учебное задание реализует строго одну из целей воспитания?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7873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936104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 6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1700808"/>
            <a:ext cx="7776864" cy="100811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Приобщение человека к культуре,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автономной личности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2924944"/>
            <a:ext cx="7775575" cy="10328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гражданской личности,</a:t>
            </a:r>
          </a:p>
          <a:p>
            <a:pPr marL="6858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социально-компетентной личности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83568" y="4221088"/>
            <a:ext cx="7776864" cy="116894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отношения личности к миру и к себе,</a:t>
            </a:r>
          </a:p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развитие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самосознания личности, </a:t>
            </a:r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помощь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ей в самоопределении, самореализации и самоутверждении</a:t>
            </a:r>
          </a:p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815" y="5661248"/>
            <a:ext cx="776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*Нет, часто одно задание направлено на реализацию нескольких целей, и, наоборот, несколько заданий реализуют одну цель.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605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свое название каждой цели воспитания,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отражая в нем суть каждого определения.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3816424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воспитания нет, или она размыта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Воспитательные меры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непоследовательны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противоречивы,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настроением.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1924" y="2204864"/>
            <a:ext cx="3796499" cy="1872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воспитания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приспособление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общества.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в потребительском обществе смысл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сводиться к материальному благополучию. Соответственно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воспитывается социально адаптированный, физически и интеллектуально развитый, предприимчивый человек,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лишенный уникальности.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77072"/>
            <a:ext cx="3816424" cy="1872208"/>
          </a:xfrm>
          <a:prstGeom prst="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воспитания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имеющихся у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потенций,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которыми понимаются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преимущественно его способности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1961" y="4077072"/>
            <a:ext cx="3816424" cy="1872208"/>
          </a:xfrm>
          <a:prstGeom prst="rect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воспитания - создание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преображения личности.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Это, во-первых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взгляд на ребёнка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существо, которое в своем потенциале имеет разные задатки: хорошие 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плохие;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добрых начал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борьбе со своим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негативом.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19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7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3816424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СТИХИЙНОЕ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1961" y="2204864"/>
            <a:ext cx="3796499" cy="1872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АДАПТАЦИЯ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77072"/>
            <a:ext cx="3816424" cy="1872208"/>
          </a:xfrm>
          <a:prstGeom prst="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1961" y="4077072"/>
            <a:ext cx="3816424" cy="1872208"/>
          </a:xfrm>
          <a:prstGeom prst="rect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 ПРЕОБРАЖЕНИЕ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1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800200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 8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картинки-подсказки определите,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чем состоит основное различие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между воспитанием как развитием и воспитанием как преображением?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stihi.ru/pics/2009/09/29/7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48" y="3284984"/>
            <a:ext cx="2492276" cy="24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88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Формировать представления о сущности воспитания как целенаправленном процессе формирования личности. </a:t>
            </a:r>
          </a:p>
          <a:p>
            <a:pPr marL="6858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Раскрыть смысл основных понятий теории воспитания (цели, принципы, механизмы, виды).</a:t>
            </a:r>
          </a:p>
          <a:p>
            <a:pPr marL="6858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Развивать умение применять знание теории воспитания  на практике (в ходе анализа конкретных ситуаций и активизации личностного опыта).</a:t>
            </a:r>
          </a:p>
          <a:p>
            <a:pPr marL="6858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Воспитывать интерес к профессии и неравнодушное отношение к проблемам воспитания современных детей.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4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5472608"/>
          </a:xfrm>
        </p:spPr>
        <p:txBody>
          <a:bodyPr>
            <a:noAutofit/>
          </a:bodyPr>
          <a:lstStyle/>
          <a:p>
            <a:pPr marL="68580" lvl="0"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 8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Подход к воспитанию как к развитию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подразумевает работу над чем-то данным,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которое должно быть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положительным, хорошим или лучшим.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 кроме положительного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человеке есть и другая сторона.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Только подход к воспитанию как к преображению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позволяет создавать условия,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когда человек, осознавая в себе наличие обеих сторон,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использует положительный потенциал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борьбы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негативными качествами своей личности.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89999" y="27118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ЦЕЛИ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90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09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9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Познакомьтесь с содержанием четырех ниже приведенных ситуаций.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из каждой ситуации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механизм воспитательного воздействия,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заполнить схему.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2780928"/>
            <a:ext cx="2364365" cy="2952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971600" y="2996952"/>
            <a:ext cx="2232248" cy="936104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971600" y="4365104"/>
            <a:ext cx="2232248" cy="93610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flipH="1">
            <a:off x="6312091" y="2996952"/>
            <a:ext cx="2160240" cy="936104"/>
          </a:xfrm>
          <a:prstGeom prst="leftArrow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6312091" y="4365104"/>
            <a:ext cx="2160240" cy="936104"/>
          </a:xfrm>
          <a:prstGeom prst="lef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17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 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4968552" cy="4320480"/>
          </a:xfrm>
        </p:spPr>
        <p:txBody>
          <a:bodyPr>
            <a:normAutofit fontScale="92500" lnSpcReduction="10000"/>
          </a:bodyPr>
          <a:lstStyle/>
          <a:p>
            <a:pPr marL="68263" indent="377825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 рассказе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В.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Осеевой «Волшебное слово»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Павлик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получает от незнакомого дедушки совет: не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обижаться и настаивать на своем,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когда тебя не понимают, а говорить волшебное слово. Павлик пробует совет в действии и остается доволен результатом.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68263" indent="377825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Волшебным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словом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оказывается слово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«пожалуйста», которое не только благотворно подействовало на окружающих, но и смягчило характер Павлика.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68263" indent="377825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ria-art.ru/0/O/Oseeva%20V.%20Volshebnoe%20slovo%20(A.%20Pahomov)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592288" cy="34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89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2664296"/>
          </a:xfrm>
        </p:spPr>
        <p:txBody>
          <a:bodyPr>
            <a:noAutofit/>
          </a:bodyPr>
          <a:lstStyle/>
          <a:p>
            <a:pPr marL="68263" indent="377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В фильме «Розыгрыш»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ученик 10 касса создает ВИА.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Сначала ребята сталкиваются со множеством трудностей: совместимость, нехватка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навыков и инструментов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противодействие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школьной администрации. Но у главного героя есть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цели, в следовании которым, он почти фанатичен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Во-первых, он хочет создавать непохожую музыку, а, во-вторых, перечислять заработанные средства на лечение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онкобольных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, так как его мать умерла от рака.</a:t>
            </a:r>
          </a:p>
          <a:p>
            <a:pPr marL="68263" indent="377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Постепенно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под влиянием его силы духа и харизмы всё налаживается.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edia7.fast-torrent.ru/media/files/s2/fw/qn/rozyigryis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88" y="4361180"/>
            <a:ext cx="43356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57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7272924" cy="4752528"/>
          </a:xfrm>
        </p:spPr>
        <p:txBody>
          <a:bodyPr/>
          <a:lstStyle/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68263" indent="377825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Отец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Лизы постоянно приходит с работы со словами «До чего же я устал. Будь она неладна, эта работа!». Поступив в первый класс, Лиза через несколько дней учебы выдает следующую тираду: «Не могу смотреть на эту математику! Будь она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неладна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, эта задача!»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2884"/>
            <a:ext cx="271036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6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3168" y="1772816"/>
            <a:ext cx="5607264" cy="4536504"/>
          </a:xfrm>
        </p:spPr>
        <p:txBody>
          <a:bodyPr>
            <a:normAutofit fontScale="25000" lnSpcReduction="20000"/>
          </a:bodyPr>
          <a:lstStyle/>
          <a:p>
            <a:pPr marL="68263" indent="377825" algn="just">
              <a:buNone/>
            </a:pP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68263" indent="377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Герой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повести В. Крапивина «Мальчик со шпагой»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шестиклассник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Сергей верит в то, что в трудный момент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к человеку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приходят смелые всадники.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Однажды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в его жизни случается чудо: всадники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являются на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помощь, когда Сергея пытаются силой вернуть в пионерский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лагерь.</a:t>
            </a:r>
          </a:p>
          <a:p>
            <a:pPr marL="68263" indent="377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Корреспондент Иванов,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который организовал появление всадников (на самом деле, студентов-практикантов из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соседнего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колхоза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),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говорит Сергею: «Ты сейчас рад, спокоен даже. А кто-то в этот миг зовёт на помощь. Ты думаешь, всадники спешат и туда?».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Иванов 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советует Сергею самому стать всадником. Следуя этому совету, Сергей совершает несколько значимых 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  <a:ea typeface="Calibri"/>
              </a:rPr>
              <a:t>поступков</a:t>
            </a:r>
            <a:r>
              <a:rPr lang="ru-RU" sz="7200" dirty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5892"/>
            <a:ext cx="21696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857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/>
          <a:lstStyle/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 8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3. МЕХАНИЗМЫ ВОЗДЕЙСТВИЯ </a:t>
            </a:r>
          </a:p>
          <a:p>
            <a:pPr algn="ctr"/>
            <a:r>
              <a:rPr lang="ru-RU" sz="12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В ВОСПИТАНИИ</a:t>
            </a:r>
            <a:endParaRPr lang="ru-RU" sz="12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2780928"/>
            <a:ext cx="2652397" cy="2952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83568" y="2996952"/>
            <a:ext cx="2232248" cy="936104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ВНУШЕНИЕ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83568" y="4282645"/>
            <a:ext cx="2232248" cy="93610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ЗАРАЖЕНИЕ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flipH="1">
            <a:off x="6309482" y="2996952"/>
            <a:ext cx="2160240" cy="936104"/>
          </a:xfrm>
          <a:prstGeom prst="leftArrow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3.ПОДРАЖАНИЕ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6312091" y="4365104"/>
            <a:ext cx="2160240" cy="936104"/>
          </a:xfrm>
          <a:prstGeom prst="lef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4.УБЕЖДЕНИЕ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41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843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9</a:t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соответствие зарубежных принципов воспитания российским.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принципы не имеют соответствий? Почему?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96357"/>
              </p:ext>
            </p:extLst>
          </p:nvPr>
        </p:nvGraphicFramePr>
        <p:xfrm>
          <a:off x="818932" y="2579013"/>
          <a:ext cx="3816424" cy="351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409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ОТЕЧЕСТВЕННЫЕ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ПРИНЦИПЫ ВОСПИТАНИЯ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66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1.Индивидуальный и дифференцированный подход в воспитании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67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2.Воспитание в группе и через коллектив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3.Воспитание в процессе деятельности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59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4.Сочетание высокой требовательности к воспитуемым с уважением их личного достоинства и заботой о них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76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5.Опора на положительное в личности и группе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6.Единство, согласованность, преемственность в воспитании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1028" y="2492896"/>
            <a:ext cx="3635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ЗАРУБЕЖНЫЕ ПРИНЦИПЫ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КООПЕРАТИВНОГО ОБУЧЕНИЯ И ВОСПИТАНИЯ</a:t>
            </a:r>
            <a:endParaRPr lang="en-US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1.Положительная зависимость: учащиеся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сознают ответственность за собственное учение и учение остальных членов группы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pPr lvl="0" algn="just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2.Взаимодействие: учащимся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предоставлена возможность помогать друг другу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3.Индивидуальная независимость: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ученик должен демонстрировать результаты своей работы           </a:t>
            </a:r>
          </a:p>
          <a:p>
            <a:pPr lvl="0"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4.Социальное взаимодействие: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члены группы благополучно решают возникающие проблемы 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конфликты</a:t>
            </a:r>
          </a:p>
          <a:p>
            <a:pPr lvl="0"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5.Перспектива: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члены группы оценивают свою работу и намечают пути ее 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2873037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843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 9</a:t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и главное отличие состоит в том,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рубежом воспитательные воздействия тесно связаны с обучением.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Следовательно, принципов, провозглашающих автономию учения и кооперацию членов ученического коллектива, больше.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87300"/>
              </p:ext>
            </p:extLst>
          </p:nvPr>
        </p:nvGraphicFramePr>
        <p:xfrm>
          <a:off x="818932" y="2579013"/>
          <a:ext cx="7713508" cy="35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220"/>
                <a:gridCol w="2592288"/>
              </a:tblGrid>
              <a:tr h="409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ОТЕЧЕСТВЕННЫЕ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ПРИНЦИПЫ ВОСПИТАНИЯ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ЗАРУБЕЖНЫЕ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ПРИНЦИПЫ КООПЕРАТИВНОГО ОБУЧЕНИЯ И ВОСПИТАНИЯ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66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1.Индивидуальный и дифференцированный подход в воспитании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67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2.Воспитание в группе и через коллектив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3.Воспитание в процессе деятельности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95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4.Сочетание высокой требовательности к воспитуемым с уважением их личного достоинства и заботой о них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5.Опора на положительное в личности и группе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6.Единство, согласованность, преемственность в воспитании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99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 flipH="1">
            <a:off x="827584" y="1844824"/>
            <a:ext cx="4644516" cy="40324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84887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10</a:t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пределите, какой принцип воспитания нарушается.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9439"/>
            <a:ext cx="2590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1610" y="2080559"/>
            <a:ext cx="417646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СИТУАЦИЯ 1</a:t>
            </a:r>
          </a:p>
          <a:p>
            <a:pPr lvl="0" algn="ctr">
              <a:lnSpc>
                <a:spcPct val="115000"/>
              </a:lnSpc>
            </a:pPr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Педагог часто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восклицает: «Да что же это за класс! Отобрали в «А» и в «Б» лучших, а здесь - хоть трава не расти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!». За любое дело, требующее участия класса, он берется с неохотой, так как утверждает, что «с моими этого так просто не сделаешь».</a:t>
            </a:r>
            <a:endParaRPr lang="ru-RU" sz="2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5451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воспитания.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Цели воспитания.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Механизмы воздействия в воспитании.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Принципы воспитания.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Виды воспитания.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7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 flipH="1">
            <a:off x="683568" y="1052736"/>
            <a:ext cx="4392488" cy="46085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38" y="1140564"/>
            <a:ext cx="3888548" cy="475252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СИТУАЦИЯ 2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8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Сегодня в школах </a:t>
            </a:r>
            <a:r>
              <a:rPr lang="ru-RU" sz="19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достаточно часто разговаривают с детьми </a:t>
            </a:r>
            <a:r>
              <a:rPr lang="ru-RU" sz="19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 трудолюбии </a:t>
            </a:r>
            <a:r>
              <a:rPr lang="ru-RU" sz="19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(на классных часах, уроках чтения и линейках</a:t>
            </a:r>
            <a:r>
              <a:rPr lang="ru-RU" sz="19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). Но, </a:t>
            </a:r>
            <a:r>
              <a:rPr lang="ru-RU" sz="19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силу того, что </a:t>
            </a:r>
            <a:r>
              <a:rPr lang="ru-RU" sz="19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набирают популярность судебные разбирательства по поводу незаконного привлечения учащихся к труду, их привлекают к нему в меньшем объеме. </a:t>
            </a:r>
            <a:endParaRPr lang="ru-RU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114530" cy="233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17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 flipH="1">
            <a:off x="827584" y="908721"/>
            <a:ext cx="4248472" cy="47525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908720"/>
            <a:ext cx="3888548" cy="504056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СИТУАЦИЯ 3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6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Педагог поддерживает активность учащихся за счет ведения рейтинга.  По сравнению с другими классами, дети, действительно, очень активны. Показатели их участия в различных воспитательных мероприятиях растут. Однако из-за того, что индивидуальные успехи для них важнее групповых, они мало помогают друг другу. А перед мероприятиями часто спрашивают педагога: «А что мне за это будет?»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estzap.ru/uploads/posts/2016-02/1455769935_000001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4894"/>
            <a:ext cx="287934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24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/>
          <a:lstStyle/>
          <a:p>
            <a:pPr algn="ctr"/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Опора на положительное в личности и группе.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Воспитание в процессе деятельности.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Воспитание в группе и через коллектив.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ПРИНЦИПЫ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78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11а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основание,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которому была произведена данная классификация.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Сформулируйте свои определения сущности каждого вида.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ВИДЫ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9852" y="2492896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181341"/>
            <a:ext cx="223224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авторитарное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814712"/>
            <a:ext cx="2232248" cy="13681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демократическое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4181341"/>
            <a:ext cx="2232248" cy="1368152"/>
          </a:xfrm>
          <a:prstGeom prst="round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свободное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4"/>
            <a:endCxn id="7" idx="0"/>
          </p:cNvCxnSpPr>
          <p:nvPr/>
        </p:nvCxnSpPr>
        <p:spPr>
          <a:xfrm>
            <a:off x="4752020" y="3429000"/>
            <a:ext cx="0" cy="1385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  <a:endCxn id="8" idx="0"/>
          </p:cNvCxnSpPr>
          <p:nvPr/>
        </p:nvCxnSpPr>
        <p:spPr>
          <a:xfrm>
            <a:off x="475202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  <a:endCxn id="6" idx="0"/>
          </p:cNvCxnSpPr>
          <p:nvPr/>
        </p:nvCxnSpPr>
        <p:spPr>
          <a:xfrm flipH="1">
            <a:off x="223174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54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11б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основание,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которому была произведена данная классификация.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Сформулируйте свои определения сущности каждого вида.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ВИДЫ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9852" y="2492896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181341"/>
            <a:ext cx="223224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трудовое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814712"/>
            <a:ext cx="2232248" cy="13681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умственное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4181341"/>
            <a:ext cx="2232248" cy="1368152"/>
          </a:xfrm>
          <a:prstGeom prst="round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4"/>
            <a:endCxn id="7" idx="0"/>
          </p:cNvCxnSpPr>
          <p:nvPr/>
        </p:nvCxnSpPr>
        <p:spPr>
          <a:xfrm>
            <a:off x="4752020" y="3429000"/>
            <a:ext cx="0" cy="1385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  <a:endCxn id="8" idx="0"/>
          </p:cNvCxnSpPr>
          <p:nvPr/>
        </p:nvCxnSpPr>
        <p:spPr>
          <a:xfrm>
            <a:off x="475202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  <a:endCxn id="6" idx="0"/>
          </p:cNvCxnSpPr>
          <p:nvPr/>
        </p:nvCxnSpPr>
        <p:spPr>
          <a:xfrm flipH="1">
            <a:off x="223174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89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11в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основание,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которому была произведена данная классификация.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Сформулируйте свои определения сущности каждого вида.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ВИДЫ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9852" y="2492896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181341"/>
            <a:ext cx="223224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школьное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4181341"/>
            <a:ext cx="2232248" cy="1368152"/>
          </a:xfrm>
          <a:prstGeom prst="round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внешкольное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4"/>
            <a:endCxn id="8" idx="0"/>
          </p:cNvCxnSpPr>
          <p:nvPr/>
        </p:nvCxnSpPr>
        <p:spPr>
          <a:xfrm>
            <a:off x="475202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  <a:endCxn id="6" idx="0"/>
          </p:cNvCxnSpPr>
          <p:nvPr/>
        </p:nvCxnSpPr>
        <p:spPr>
          <a:xfrm flipH="1">
            <a:off x="2231740" y="3429000"/>
            <a:ext cx="2520280" cy="752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89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11г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основание,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которому была произведена данная классификация.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Сформулируйте свои определения сущности каждого вида.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ВИДЫ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2132856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3284984"/>
            <a:ext cx="3564396" cy="2880320"/>
          </a:xfrm>
          <a:prstGeom prst="round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политическое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гражданское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патриотическое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интернациональное 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правовое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нравственное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экономическое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 marL="285750" indent="-285750" algn="ctr">
              <a:buFontTx/>
              <a:buChar char="-"/>
            </a:pPr>
            <a:endParaRPr lang="ru-RU" sz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89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4320480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 11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по стилю деятельности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 по содержанию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в) по формам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г) по объектам воспитания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7118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4. ВИДЫ ВОСПИТАНИЯ</a:t>
            </a:r>
            <a:endParaRPr lang="ru-RU" sz="14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ИЗУЧЕННОГО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53650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Можно ли дать однозначное определение понятию воспитания? Почему? Как решают эту проблему современные теоретики?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Верно ли, что цели воспитания определяются уровнем развития общества? Приведите примеры.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Какие механизмы воспитательных воздействий похожи друг на друга? Какие специфичны? В чем это проявляется? Можно ли сказать, что соревнование – это еще один механизм воспитания?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Какую роль играет в практической деятельности соблюдение принципов воспитания? </a:t>
            </a:r>
          </a:p>
          <a:p>
            <a:pPr marL="68580" indent="0" algn="just">
              <a:buNone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акие виды воспитания могут иметь место в ситуации коллективной подготовки учащихся к празднованию Дня матери в школе?</a:t>
            </a:r>
          </a:p>
          <a:p>
            <a:pPr marL="525780"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5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ДОМАШНЯЯ САМОСТОЯТЕЛЬНАЯ РАБОТА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53650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Привести примеры нарушений всех отечественных принципов воспитания.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Предложить нестандартную стратегию использования одного из механизмов воспитательного воздействия на героиню рассказа В. Осеевой «Синие листья», проявившую жадность.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Подобрать из художественной литературы (кинофильмов) описания (кинопортреты) авторитарного, демократического и свободного стилей воспитания. Заполнить таблицу «Сущность, достоинства и недостатки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авторитарного, демократического и свободного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воспитания».</a:t>
            </a:r>
          </a:p>
          <a:p>
            <a:pPr marL="68580" indent="0" algn="just">
              <a:buNone/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Подготовиться к терминологическому диктанту.</a:t>
            </a:r>
          </a:p>
          <a:p>
            <a:pPr marL="68580" indent="0" algn="just">
              <a:buNone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5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945"/>
            <a:ext cx="3136194" cy="45712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pPr marL="6858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Рассмотрите рисунки на следующем слайде. Выделите с их помощью 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сущностные характеристики 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 воспитания. </a:t>
            </a:r>
          </a:p>
          <a:p>
            <a:pPr marL="6858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из рисунков имеют позитивный, 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какие негативный смысл?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52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Борытко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Н.М. Педагогика: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учеб.пособие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студ.высш.учеб.заведений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Борытко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И.А. Соловцева, А.М. Байбаков. – М.: Издательский центр «Академия», 2009. - 496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2. Зыков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М.Б. Российское и зарубежное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воспитание / М.Б. Зыков. – Электрон. дан.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 Иванов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А.В. Теория и практика воспитания в России и за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рубежом / А.В. Иванов.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– М.: Перспектива, 2015. – 470 с.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4.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Подласый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И.П. Педагогика: в 3-х кн., кн. 3: Теория и технологии воспитания / И.П.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Подласый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. - М.: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Гуманитар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, изд. центр ВЛАДОС, 2007. - 463 с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5. Современные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подходы к воспитанию. Лекции по психологии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воспитания.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Электрон.дан</a:t>
            </a:r>
            <a:r>
              <a:rPr lang="ru-RU" sz="180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-342900" algn="just">
              <a:spcBef>
                <a:spcPts val="0"/>
              </a:spcBef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96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log.4job.co/wp-content/uploads/2013/10/1367236132_v-kakih-sluchayah-sleduet-otkazatsya-ot-uslug-veb-dizayn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3" y="825870"/>
            <a:ext cx="2774257" cy="17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8250" y="2476699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ldgnet.com/images/ico-m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27" y="3514930"/>
            <a:ext cx="2165861" cy="17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nox.ru/wp-content/uploads/2014/11/kartinka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0" y="3606764"/>
            <a:ext cx="1920459" cy="14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860032" y="9945"/>
            <a:ext cx="3136194" cy="45712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6602" y="2425589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2768" y="3571531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28779" y="5297290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americanonews.com/wp-content/uploads/2012/03/process_think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5232"/>
            <a:ext cx="14287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4721" y="5297290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leaconm.ru/wp-content/uploads/2014/06/galochka_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90" y="747000"/>
            <a:ext cx="1504294" cy="14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19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945"/>
            <a:ext cx="3136194" cy="45712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5184576"/>
          </a:xfrm>
        </p:spPr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1</a:t>
            </a:r>
          </a:p>
          <a:p>
            <a:pPr marL="6858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Общепринятого определения воспитания нет.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можно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рассматривать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(рисунок 1)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(рисунок 2)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процесс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(рисунок 3)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деятельность (рисунок 4)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взаимодействие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(рисунок 5)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явление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систему 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этих значений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дливо,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одно из них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охарактеризовать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*Негативный смысл имеет рисунок 1. Однако нельзя отрицать, 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 некоторых случаях воспитание как воздействие необходимо.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88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7344932" cy="4779893"/>
          </a:xfrm>
        </p:spPr>
        <p:txBody>
          <a:bodyPr/>
          <a:lstStyle/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отношение к воспитанию имеет рисунок 6?</a:t>
            </a: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*Подойдет ли ему название в виде термина 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началом «инфо…»?«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…»? «само…»?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ioannbogoslov.my1.ru/Socium/socium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446258" cy="19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24228" y="3231631"/>
            <a:ext cx="5400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5433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945"/>
            <a:ext cx="3136194" cy="45712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560840" cy="477989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2</a:t>
            </a:r>
          </a:p>
          <a:p>
            <a:pPr marL="6858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6, скорее всего, показывает, 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воспитание осуществляется 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усилиями специалистов. 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Огромную роль играет активность самого человека. </a:t>
            </a: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*Рисунок 6 можно назвать «Самовоспитание».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07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544616"/>
          </a:xfrm>
        </p:spPr>
        <p:txBody>
          <a:bodyPr>
            <a:normAutofit/>
          </a:bodyPr>
          <a:lstStyle/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Исправьте ошибки в следующих блоках.</a:t>
            </a: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indent="0" algn="ctr">
              <a:spcBef>
                <a:spcPts val="0"/>
              </a:spcBef>
              <a:buClr>
                <a:srgbClr val="94C600"/>
              </a:buClr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9945"/>
            <a:ext cx="3136194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ПОНЯТИЕ ВОСПИТАНИЯ</a:t>
            </a:r>
            <a:endParaRPr lang="ru-RU" sz="1600" b="1" dirty="0">
              <a:solidFill>
                <a:srgbClr val="94C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064256"/>
            <a:ext cx="3744416" cy="17967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организованное, целенаправленное воздействие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коллектива, воспитателей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целью формирования у воспитуемого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заданных качеств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условиях учебно-воспитательных учреждений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619184"/>
            <a:ext cx="37444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ШИРОКОМ СОЦИАЛЬНОМ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036932"/>
            <a:ext cx="3694969" cy="18241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накопленного опыта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старшего поколения младшему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1585801"/>
            <a:ext cx="3707126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УЗКОМ СОЦИАЛЬНОМ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581128"/>
            <a:ext cx="3744416" cy="1728192"/>
          </a:xfrm>
          <a:prstGeom prst="roundRect">
            <a:avLst/>
          </a:prstGeom>
          <a:solidFill>
            <a:srgbClr val="DE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результат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решение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конкретных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воспитательных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4581128"/>
            <a:ext cx="3694969" cy="1728192"/>
          </a:xfrm>
          <a:prstGeom prst="round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воздействие на человека общественных институтов с целью формирования у него знаний, взглядов и убеждений, подготовки к жизни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113076"/>
            <a:ext cx="3744416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ШИРОКОМ ПЕДАГОГИЧЕСКОМ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4113076"/>
            <a:ext cx="3707125" cy="936104"/>
          </a:xfrm>
          <a:prstGeom prst="roundRect">
            <a:avLst/>
          </a:prstGeom>
          <a:solidFill>
            <a:srgbClr val="D2BB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УЗКОМ ПЕДАГОГИЧЕСКОМ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СМЫСЛЕ -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6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1294</TotalTime>
  <Words>2045</Words>
  <Application>Microsoft Office PowerPoint</Application>
  <PresentationFormat>Экран (4:3)</PresentationFormat>
  <Paragraphs>415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Остин</vt:lpstr>
      <vt:lpstr>ВОСПИТАНИЕ -  целенаправленный процесс  формирования личности</vt:lpstr>
      <vt:lpstr>ЗАДАЧИ</vt:lpstr>
      <vt:lpstr>ПЛАН ЗАНЯТИЯ</vt:lpstr>
      <vt:lpstr>1. ПОНЯТИЕ ВОСПИТАНИЯ</vt:lpstr>
      <vt:lpstr>1. ПОНЯТИЕ ВОСПИТАНИЯ</vt:lpstr>
      <vt:lpstr>1. ПОНЯТИЕ ВОСПИТАНИЯ</vt:lpstr>
      <vt:lpstr>Презентация PowerPoint</vt:lpstr>
      <vt:lpstr>1. ПОНЯТИЕ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ЗАДАНИЕ 5  Исключите цель, не имеющую отношения к воспитанию.</vt:lpstr>
      <vt:lpstr>       ОТВЕТ 5  Это одна из задач процесса обучения.</vt:lpstr>
      <vt:lpstr>       ЗАДАНИЕ 6  Какие цели воспитания реализуются  в процессе выполнения следующих заданий?</vt:lpstr>
      <vt:lpstr>       ОТВЕТ 6 </vt:lpstr>
      <vt:lpstr>ЗАДАНИЕ 7  Дайте свое название каждой цели воспитания, отражая в нем суть каждого определения.</vt:lpstr>
      <vt:lpstr>   ОТВЕТ 7 </vt:lpstr>
      <vt:lpstr>     ЗАДАНИЕ 8  С помощью картинки-подсказки определите,  в чем состоит основное различие  между воспитанием как развитием и воспитанием как преображением?</vt:lpstr>
      <vt:lpstr>        ОТВЕТ 8 Подход к воспитанию как к развитию  подразумевает работу над чем-то данным,  которое должно быть   положительным, хорошим или лучшим.  Но кроме положительного  в человеке есть и другая сторона.   Только подход к воспитанию как к преображению  позволяет создавать условия,  когда человек, осознавая в себе наличие обеих сторон,  использует положительный потенциал  для борьбы  с негативными качествами своей личности.</vt:lpstr>
      <vt:lpstr>ЗАДАНИЕ 9  Познакомьтесь с содержанием четырех ниже приведенных ситуаций. Выделите из каждой ситуации  ведущий механизм воспитательного воздействия,  чтобы заполнить схему.</vt:lpstr>
      <vt:lpstr>СИТУАЦИЯ 1</vt:lpstr>
      <vt:lpstr>СИТУАЦИЯ 2</vt:lpstr>
      <vt:lpstr>СИТУАЦИЯ 3</vt:lpstr>
      <vt:lpstr>СИТУАЦИЯ 4</vt:lpstr>
      <vt:lpstr>ОТВЕТ 8</vt:lpstr>
      <vt:lpstr> ЗАДАНИЕ 9  Найдите соответствие зарубежных принципов воспитания российским. Какие принципы не имеют соответствий? Почему?</vt:lpstr>
      <vt:lpstr> ОТВЕТ 9 Первое и главное отличие состоит в том,  что за рубежом воспитательные воздействия тесно связаны с обучением. Следовательно, принципов, провозглашающих автономию учения и кооперацию членов ученического коллектива, больше.</vt:lpstr>
      <vt:lpstr> ЗАДАНИЕ 10 Определите, какой принцип воспитания нарушается.</vt:lpstr>
      <vt:lpstr>Презентация PowerPoint</vt:lpstr>
      <vt:lpstr>Презентация PowerPoint</vt:lpstr>
      <vt:lpstr>ОТВЕТ 10</vt:lpstr>
      <vt:lpstr>ЗАДАНИЕ 11а  Назовите основание,  по которому была произведена данная классификация. Сформулируйте свои определения сущности каждого вида.</vt:lpstr>
      <vt:lpstr>ЗАДАНИЕ 11б  Назовите основание,  по которому была произведена данная классификация. Сформулируйте свои определения сущности каждого вида.</vt:lpstr>
      <vt:lpstr>ЗАДАНИЕ 11в  Назовите основание,  по которому была произведена данная классификация. Сформулируйте свои определения сущности каждого вида.</vt:lpstr>
      <vt:lpstr>ЗАДАНИЕ 11г Назовите основание,  по которому была произведена данная классификация. Сформулируйте свои определения сущности каждого вида.</vt:lpstr>
      <vt:lpstr>ОТВЕТ 11  а) по стилю деятельности б) по содержанию в) по формам г) по объектам воспитания    </vt:lpstr>
      <vt:lpstr>ОБОБЩЕНИЕ ИЗУЧЕННОГО</vt:lpstr>
      <vt:lpstr>ДОМАШНЯЯ САМОСТОЯТЕЛЬНАЯ РАБОТА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-  целенаправленный процесс  формирования личности</dc:title>
  <dc:creator>Sveta</dc:creator>
  <cp:lastModifiedBy>Sveta</cp:lastModifiedBy>
  <cp:revision>104</cp:revision>
  <dcterms:created xsi:type="dcterms:W3CDTF">2016-05-02T14:12:35Z</dcterms:created>
  <dcterms:modified xsi:type="dcterms:W3CDTF">2016-05-09T15:17:09Z</dcterms:modified>
</cp:coreProperties>
</file>