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50"/>
  </p:notesMasterIdLst>
  <p:sldIdLst>
    <p:sldId id="256" r:id="rId3"/>
    <p:sldId id="390" r:id="rId4"/>
    <p:sldId id="269" r:id="rId5"/>
    <p:sldId id="301" r:id="rId6"/>
    <p:sldId id="302" r:id="rId7"/>
    <p:sldId id="265" r:id="rId8"/>
    <p:sldId id="353" r:id="rId9"/>
    <p:sldId id="354" r:id="rId10"/>
    <p:sldId id="355" r:id="rId11"/>
    <p:sldId id="357" r:id="rId12"/>
    <p:sldId id="359" r:id="rId13"/>
    <p:sldId id="362" r:id="rId14"/>
    <p:sldId id="364" r:id="rId15"/>
    <p:sldId id="365" r:id="rId16"/>
    <p:sldId id="367" r:id="rId17"/>
    <p:sldId id="369" r:id="rId18"/>
    <p:sldId id="371" r:id="rId19"/>
    <p:sldId id="372" r:id="rId20"/>
    <p:sldId id="374" r:id="rId21"/>
    <p:sldId id="376" r:id="rId22"/>
    <p:sldId id="377" r:id="rId23"/>
    <p:sldId id="389" r:id="rId24"/>
    <p:sldId id="379" r:id="rId25"/>
    <p:sldId id="380" r:id="rId26"/>
    <p:sldId id="381" r:id="rId27"/>
    <p:sldId id="337" r:id="rId28"/>
    <p:sldId id="324" r:id="rId29"/>
    <p:sldId id="326" r:id="rId30"/>
    <p:sldId id="325" r:id="rId31"/>
    <p:sldId id="383" r:id="rId32"/>
    <p:sldId id="314" r:id="rId33"/>
    <p:sldId id="328" r:id="rId34"/>
    <p:sldId id="327" r:id="rId35"/>
    <p:sldId id="309" r:id="rId36"/>
    <p:sldId id="310" r:id="rId37"/>
    <p:sldId id="330" r:id="rId38"/>
    <p:sldId id="317" r:id="rId39"/>
    <p:sldId id="320" r:id="rId40"/>
    <p:sldId id="333" r:id="rId41"/>
    <p:sldId id="335" r:id="rId42"/>
    <p:sldId id="385" r:id="rId43"/>
    <p:sldId id="331" r:id="rId44"/>
    <p:sldId id="334" r:id="rId45"/>
    <p:sldId id="303" r:id="rId46"/>
    <p:sldId id="386" r:id="rId47"/>
    <p:sldId id="382" r:id="rId48"/>
    <p:sldId id="322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2229" autoAdjust="0"/>
  </p:normalViewPr>
  <p:slideViewPr>
    <p:cSldViewPr>
      <p:cViewPr varScale="1">
        <p:scale>
          <a:sx n="68" d="100"/>
          <a:sy n="68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09547244094489E-2"/>
          <c:y val="6.5586122047244094E-2"/>
          <c:w val="0.72767536089238849"/>
          <c:h val="0.7820265748031496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1">
                  <c:v>4</c:v>
                </c:pt>
                <c:pt idx="2">
                  <c:v>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0791552"/>
        <c:axId val="129218176"/>
        <c:axId val="123726336"/>
      </c:bar3DChart>
      <c:catAx>
        <c:axId val="160791552"/>
        <c:scaling>
          <c:orientation val="minMax"/>
        </c:scaling>
        <c:delete val="1"/>
        <c:axPos val="b"/>
        <c:majorTickMark val="out"/>
        <c:minorTickMark val="none"/>
        <c:tickLblPos val="nextTo"/>
        <c:crossAx val="129218176"/>
        <c:crosses val="autoZero"/>
        <c:auto val="1"/>
        <c:lblAlgn val="ctr"/>
        <c:lblOffset val="100"/>
        <c:noMultiLvlLbl val="0"/>
      </c:catAx>
      <c:valAx>
        <c:axId val="129218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0791552"/>
        <c:crosses val="autoZero"/>
        <c:crossBetween val="between"/>
      </c:valAx>
      <c:serAx>
        <c:axId val="123726336"/>
        <c:scaling>
          <c:orientation val="minMax"/>
        </c:scaling>
        <c:delete val="1"/>
        <c:axPos val="b"/>
        <c:majorTickMark val="out"/>
        <c:minorTickMark val="none"/>
        <c:tickLblPos val="nextTo"/>
        <c:crossAx val="12921817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0B6C5-ADCA-4119-A5D7-7AF952B8296F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E3FEB-A094-4FA4-A5DA-45FBD9C0DC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422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DB988-2AC5-4A60-8490-E1C6B2C6A3E9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5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3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681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28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74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0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232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61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847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099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44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07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0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package" Target="../embeddings/____________Microsoft_PowerPoint1.pptx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2636912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899592" y="188640"/>
            <a:ext cx="7560840" cy="6120680"/>
          </a:xfrm>
          <a:prstGeom prst="verticalScroll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Презентация </a:t>
            </a:r>
          </a:p>
          <a:p>
            <a:pPr algn="ctr"/>
            <a:r>
              <a:rPr lang="ru-RU" sz="2800" dirty="0" smtClean="0"/>
              <a:t>проекта на тему:</a:t>
            </a:r>
          </a:p>
          <a:p>
            <a:pPr algn="ctr"/>
            <a:r>
              <a:rPr lang="ru-RU" sz="2800" dirty="0" smtClean="0"/>
              <a:t>«Птицы»</a:t>
            </a:r>
          </a:p>
          <a:p>
            <a:pPr algn="ctr"/>
            <a:r>
              <a:rPr lang="ru-RU" sz="2000" dirty="0"/>
              <a:t>(</a:t>
            </a:r>
            <a:r>
              <a:rPr lang="ru-RU" sz="2000" dirty="0" smtClean="0"/>
              <a:t>подготовительная к школе группа № 4)</a:t>
            </a:r>
          </a:p>
          <a:p>
            <a:pPr algn="ctr"/>
            <a:r>
              <a:rPr lang="ru-RU" sz="2000" dirty="0" smtClean="0"/>
              <a:t>долгосрочный проект</a:t>
            </a:r>
          </a:p>
          <a:p>
            <a:pPr algn="ctr"/>
            <a:r>
              <a:rPr lang="ru-RU" sz="2000" dirty="0" smtClean="0"/>
              <a:t>начат с октября 2014года</a:t>
            </a:r>
          </a:p>
          <a:p>
            <a:pPr algn="ctr"/>
            <a:r>
              <a:rPr lang="ru-RU" sz="2000" dirty="0" smtClean="0"/>
              <a:t>окончен в </a:t>
            </a:r>
            <a:r>
              <a:rPr lang="ru-RU" sz="2000" smtClean="0"/>
              <a:t>апреле 2015года</a:t>
            </a:r>
            <a:endParaRPr lang="ru-RU" sz="2000" dirty="0" smtClean="0"/>
          </a:p>
          <a:p>
            <a:pPr algn="ctr"/>
            <a:r>
              <a:rPr lang="ru-RU" sz="2000" dirty="0" smtClean="0"/>
              <a:t>Автор проекта: </a:t>
            </a:r>
          </a:p>
          <a:p>
            <a:pPr algn="ctr"/>
            <a:r>
              <a:rPr lang="ru-RU" sz="2000" dirty="0" smtClean="0"/>
              <a:t>воспитатель: </a:t>
            </a:r>
            <a:r>
              <a:rPr lang="ru-RU" sz="2000" dirty="0" err="1" smtClean="0"/>
              <a:t>Маширенко</a:t>
            </a:r>
            <a:r>
              <a:rPr lang="ru-RU" sz="2000" dirty="0" smtClean="0"/>
              <a:t> Оксана Сергеевна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1827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3" y="188640"/>
            <a:ext cx="8499061" cy="637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27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0228"/>
            <a:ext cx="8496944" cy="63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53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3" y="188640"/>
            <a:ext cx="8499061" cy="637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7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24" y="332656"/>
            <a:ext cx="8163024" cy="612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605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24" y="332656"/>
            <a:ext cx="8379048" cy="628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502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24" y="332656"/>
            <a:ext cx="8235032" cy="617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6717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24" y="332656"/>
            <a:ext cx="8307040" cy="623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375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716016" y="476672"/>
            <a:ext cx="3313355" cy="17021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Птичий двор.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Домашние птицы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733365" y="3861048"/>
            <a:ext cx="3309803" cy="1820661"/>
          </a:xfrm>
        </p:spPr>
        <p:txBody>
          <a:bodyPr>
            <a:normAutofit/>
          </a:bodyPr>
          <a:lstStyle/>
          <a:p>
            <a:pPr algn="ctr"/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3984615" cy="29089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83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54868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Утиная семья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Утка</a:t>
            </a:r>
          </a:p>
          <a:p>
            <a:endParaRPr lang="ru-RU" dirty="0"/>
          </a:p>
          <a:p>
            <a:r>
              <a:rPr lang="ru-RU" dirty="0" smtClean="0"/>
              <a:t>Селезень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Утёнок</a:t>
            </a:r>
            <a:endParaRPr lang="ru-RU" dirty="0"/>
          </a:p>
        </p:txBody>
      </p:sp>
      <p:pic>
        <p:nvPicPr>
          <p:cNvPr id="4" name="Picture 4" descr="http://im3-tub-ru.yandex.net/i?id=381220604-34-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437112"/>
            <a:ext cx="1656184" cy="2179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12" descr="http://im3-tub-ru.yandex.net/i?id=361879842-56-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69833"/>
            <a:ext cx="1656184" cy="2179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16" descr="http://im0-tub-ru.yandex.net/i?id=314065188-34-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132856"/>
            <a:ext cx="1433651" cy="2654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27" name="Прямая со стрелкой 26"/>
          <p:cNvCxnSpPr/>
          <p:nvPr/>
        </p:nvCxnSpPr>
        <p:spPr>
          <a:xfrm flipV="1">
            <a:off x="2195736" y="2363862"/>
            <a:ext cx="2757264" cy="63309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3059832" y="3933056"/>
            <a:ext cx="3212533" cy="720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2483768" y="5013176"/>
            <a:ext cx="2592288" cy="2160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70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548680"/>
            <a:ext cx="7024744" cy="1143000"/>
          </a:xfrm>
        </p:spPr>
        <p:txBody>
          <a:bodyPr/>
          <a:lstStyle/>
          <a:p>
            <a:r>
              <a:rPr lang="ru-RU" dirty="0" smtClean="0"/>
              <a:t>Куринная семья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Петух</a:t>
            </a:r>
          </a:p>
          <a:p>
            <a:endParaRPr lang="ru-RU" dirty="0"/>
          </a:p>
          <a:p>
            <a:r>
              <a:rPr lang="ru-RU" dirty="0" smtClean="0"/>
              <a:t>Курица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/>
              <a:t>Ц</a:t>
            </a:r>
            <a:r>
              <a:rPr lang="ru-RU" dirty="0" smtClean="0"/>
              <a:t>ыплёнок</a:t>
            </a:r>
          </a:p>
          <a:p>
            <a:endParaRPr lang="ru-RU" dirty="0"/>
          </a:p>
          <a:p>
            <a:endParaRPr lang="ru-RU" dirty="0" smtClean="0"/>
          </a:p>
          <a:p>
            <a:pPr marL="68580" indent="0">
              <a:buNone/>
            </a:pPr>
            <a:endParaRPr lang="ru-RU" dirty="0"/>
          </a:p>
        </p:txBody>
      </p:sp>
      <p:pic>
        <p:nvPicPr>
          <p:cNvPr id="4098" name="Picture 2" descr="http://im0-tub-ru.yandex.net/i?id=135080156-10-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96752"/>
            <a:ext cx="1624608" cy="1965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http://im2-tub-ru.yandex.net/i?id=419575016-48-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734" y="2555319"/>
            <a:ext cx="1647056" cy="2058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2" name="Picture 6" descr="http://im5-tub-ru.yandex.net/i?id=357460484-63-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65609"/>
            <a:ext cx="2060511" cy="1538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339752" y="2002916"/>
            <a:ext cx="3528392" cy="98262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2771800" y="3789040"/>
            <a:ext cx="1008112" cy="1440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3131840" y="5238532"/>
            <a:ext cx="2520280" cy="28803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85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3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Цели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412776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</a:rPr>
              <a:t>1. Развивать познавательные и творческие способности детей.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0016" y="2807679"/>
            <a:ext cx="82804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 </a:t>
            </a:r>
            <a:r>
              <a:rPr lang="ru-RU" sz="2800" dirty="0" smtClean="0"/>
              <a:t>2. Формировать </a:t>
            </a:r>
            <a:r>
              <a:rPr lang="ru-RU" sz="2800" dirty="0"/>
              <a:t>отзывчивость, любовь к птицам, желание помогать им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4149080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3. Формировать самооценку своих поступков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35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110" y="476672"/>
            <a:ext cx="7024744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Кто как голос подаёт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913660"/>
          </a:xfrm>
        </p:spPr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укарекает</a:t>
            </a:r>
          </a:p>
          <a:p>
            <a:r>
              <a:rPr lang="ru-RU" dirty="0"/>
              <a:t>к</a:t>
            </a:r>
            <a:r>
              <a:rPr lang="ru-RU" dirty="0" smtClean="0"/>
              <a:t>рякает</a:t>
            </a:r>
          </a:p>
          <a:p>
            <a:r>
              <a:rPr lang="ru-RU" dirty="0"/>
              <a:t>к</a:t>
            </a:r>
            <a:r>
              <a:rPr lang="ru-RU" dirty="0" smtClean="0"/>
              <a:t>удахчет</a:t>
            </a:r>
          </a:p>
          <a:p>
            <a:r>
              <a:rPr lang="ru-RU" dirty="0"/>
              <a:t>г</a:t>
            </a:r>
            <a:r>
              <a:rPr lang="ru-RU" dirty="0" smtClean="0"/>
              <a:t>огочет</a:t>
            </a:r>
          </a:p>
          <a:p>
            <a:r>
              <a:rPr lang="ru-RU" dirty="0"/>
              <a:t>п</a:t>
            </a:r>
            <a:r>
              <a:rPr lang="ru-RU" dirty="0" smtClean="0"/>
              <a:t>ищит</a:t>
            </a:r>
          </a:p>
          <a:p>
            <a:r>
              <a:rPr lang="ru-RU" dirty="0" err="1" smtClean="0"/>
              <a:t>болбочет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07" y="1637370"/>
            <a:ext cx="1190625" cy="142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76" y="3579321"/>
            <a:ext cx="1008112" cy="1699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280" y="1916832"/>
            <a:ext cx="1224136" cy="1782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732" y="4293096"/>
            <a:ext cx="1428750" cy="1238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49" y="2020463"/>
            <a:ext cx="1400433" cy="1045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782" y="5445224"/>
            <a:ext cx="1428750" cy="1171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35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440907" cy="107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54868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Птичница кормит птиц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43492" y="2132856"/>
            <a:ext cx="6777317" cy="3699773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Цып</a:t>
            </a:r>
            <a:r>
              <a:rPr lang="ru-RU" dirty="0" smtClean="0"/>
              <a:t> – </a:t>
            </a:r>
            <a:r>
              <a:rPr lang="ru-RU" dirty="0" err="1" smtClean="0"/>
              <a:t>цып</a:t>
            </a:r>
            <a:r>
              <a:rPr lang="ru-RU" dirty="0" smtClean="0"/>
              <a:t> – </a:t>
            </a:r>
            <a:r>
              <a:rPr lang="ru-RU" dirty="0" err="1" smtClean="0"/>
              <a:t>цып</a:t>
            </a:r>
            <a:r>
              <a:rPr lang="ru-RU" dirty="0" smtClean="0"/>
              <a:t>»</a:t>
            </a:r>
          </a:p>
          <a:p>
            <a:endParaRPr lang="ru-RU" dirty="0"/>
          </a:p>
          <a:p>
            <a:endParaRPr lang="ru-RU" dirty="0" smtClean="0"/>
          </a:p>
          <a:p>
            <a:pPr marL="68580" indent="0">
              <a:buNone/>
            </a:pPr>
            <a:endParaRPr lang="ru-RU" dirty="0"/>
          </a:p>
          <a:p>
            <a:pPr marL="68580" indent="0">
              <a:buNone/>
            </a:pP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 err="1" smtClean="0"/>
              <a:t>Ути</a:t>
            </a:r>
            <a:r>
              <a:rPr lang="ru-RU" dirty="0" smtClean="0"/>
              <a:t> – </a:t>
            </a:r>
            <a:r>
              <a:rPr lang="ru-RU" dirty="0" err="1" smtClean="0"/>
              <a:t>ути</a:t>
            </a:r>
            <a:r>
              <a:rPr lang="ru-RU" dirty="0" smtClean="0"/>
              <a:t> –</a:t>
            </a:r>
            <a:r>
              <a:rPr lang="ru-RU" dirty="0" err="1" smtClean="0"/>
              <a:t>ути</a:t>
            </a:r>
            <a:r>
              <a:rPr lang="ru-RU" dirty="0" smtClean="0"/>
              <a:t>»</a:t>
            </a:r>
          </a:p>
          <a:p>
            <a:endParaRPr lang="ru-RU" dirty="0"/>
          </a:p>
          <a:p>
            <a:pPr marL="68580" indent="0">
              <a:buNone/>
            </a:pP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«Тега – тега –тега»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821" y="1842578"/>
            <a:ext cx="1506726" cy="1203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34" y="3717032"/>
            <a:ext cx="1428750" cy="106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0" b="15670"/>
          <a:stretch/>
        </p:blipFill>
        <p:spPr bwMode="auto">
          <a:xfrm>
            <a:off x="6709741" y="4509120"/>
            <a:ext cx="1608065" cy="1107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3801033" y="2158591"/>
            <a:ext cx="1563055" cy="20858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endCxn id="4102" idx="1"/>
          </p:cNvCxnSpPr>
          <p:nvPr/>
        </p:nvCxnSpPr>
        <p:spPr>
          <a:xfrm>
            <a:off x="3347864" y="3861048"/>
            <a:ext cx="1451570" cy="38938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endCxn id="4103" idx="1"/>
          </p:cNvCxnSpPr>
          <p:nvPr/>
        </p:nvCxnSpPr>
        <p:spPr>
          <a:xfrm flipV="1">
            <a:off x="3801033" y="5063075"/>
            <a:ext cx="2908708" cy="23813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79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Загадки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398255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" indent="0">
              <a:buNone/>
            </a:pPr>
            <a:r>
              <a:rPr lang="ru-RU" sz="2800" dirty="0"/>
              <a:t>Ну – ка, марш назад, цыплятки,</a:t>
            </a:r>
          </a:p>
          <a:p>
            <a:pPr marL="68580" indent="0">
              <a:buNone/>
            </a:pPr>
            <a:r>
              <a:rPr lang="ru-RU" sz="2800" dirty="0"/>
              <a:t>Залезать нельзя на грядки.</a:t>
            </a:r>
          </a:p>
          <a:p>
            <a:pPr marL="68580" indent="0">
              <a:buNone/>
            </a:pPr>
            <a:r>
              <a:rPr lang="ru-RU" sz="2800" dirty="0"/>
              <a:t>Ищет вас, волнуется,</a:t>
            </a:r>
          </a:p>
          <a:p>
            <a:pPr marL="68580" indent="0">
              <a:buNone/>
            </a:pPr>
            <a:r>
              <a:rPr lang="ru-RU" sz="2800" dirty="0"/>
              <a:t>Ваша мама…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88700"/>
            <a:ext cx="1358353" cy="168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69165" y="400506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" indent="0">
              <a:buNone/>
            </a:pPr>
            <a:r>
              <a:rPr lang="ru-RU" sz="2800" dirty="0"/>
              <a:t>Эй, утята, вы куда?</a:t>
            </a:r>
          </a:p>
          <a:p>
            <a:pPr marL="68580" indent="0">
              <a:buNone/>
            </a:pPr>
            <a:r>
              <a:rPr lang="ru-RU" sz="2800" dirty="0"/>
              <a:t>Здесь собачья будка.</a:t>
            </a:r>
          </a:p>
          <a:p>
            <a:pPr marL="68580" indent="0">
              <a:buNone/>
            </a:pPr>
            <a:r>
              <a:rPr lang="ru-RU" sz="2800" dirty="0"/>
              <a:t>Ждёт вас около пруда</a:t>
            </a:r>
          </a:p>
          <a:p>
            <a:pPr marL="68580" indent="0">
              <a:buNone/>
            </a:pPr>
            <a:r>
              <a:rPr lang="ru-RU" sz="2800" dirty="0"/>
              <a:t>Ваша мама…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180" y="4514699"/>
            <a:ext cx="1784407" cy="145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82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764704"/>
            <a:ext cx="6777317" cy="5067925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ru-RU" dirty="0" smtClean="0"/>
              <a:t>Шею вытянул гусёнок,</a:t>
            </a:r>
          </a:p>
          <a:p>
            <a:pPr marL="68580" indent="0">
              <a:buNone/>
            </a:pPr>
            <a:r>
              <a:rPr lang="ru-RU" dirty="0" smtClean="0"/>
              <a:t>Озирается спросонок.</a:t>
            </a:r>
          </a:p>
          <a:p>
            <a:pPr marL="68580" indent="0">
              <a:buNone/>
            </a:pPr>
            <a:r>
              <a:rPr lang="ru-RU" dirty="0" smtClean="0"/>
              <a:t>Еле – еле соню – сына</a:t>
            </a:r>
          </a:p>
          <a:p>
            <a:pPr marL="68580" indent="0">
              <a:buNone/>
            </a:pPr>
            <a:r>
              <a:rPr lang="ru-RU" dirty="0" smtClean="0"/>
              <a:t>Под крыльцом нашла…</a:t>
            </a:r>
          </a:p>
          <a:p>
            <a:pPr marL="68580" indent="0">
              <a:buNone/>
            </a:pPr>
            <a:endParaRPr lang="ru-RU" dirty="0"/>
          </a:p>
          <a:p>
            <a:pPr marL="68580" indent="0">
              <a:buNone/>
            </a:pPr>
            <a:r>
              <a:rPr lang="ru-RU" dirty="0" smtClean="0"/>
              <a:t>Что стряслось у индюшат,</a:t>
            </a:r>
          </a:p>
          <a:p>
            <a:pPr marL="68580" indent="0">
              <a:buNone/>
            </a:pPr>
            <a:r>
              <a:rPr lang="ru-RU" dirty="0" smtClean="0"/>
              <a:t>Почему они спешат?</a:t>
            </a:r>
          </a:p>
          <a:p>
            <a:pPr marL="68580" indent="0">
              <a:buNone/>
            </a:pPr>
            <a:r>
              <a:rPr lang="ru-RU" dirty="0" smtClean="0"/>
              <a:t>У сарая за кадушкой</a:t>
            </a:r>
          </a:p>
          <a:p>
            <a:pPr marL="68580" indent="0">
              <a:buNone/>
            </a:pPr>
            <a:r>
              <a:rPr lang="ru-RU" dirty="0" smtClean="0"/>
              <a:t>Червяка нашла…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54934"/>
            <a:ext cx="1492374" cy="1670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05064"/>
            <a:ext cx="2110931" cy="1336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84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Составим рассказ о домашних птицах:</a:t>
            </a:r>
            <a:br>
              <a:rPr lang="ru-RU" sz="2000" dirty="0" smtClean="0"/>
            </a:br>
            <a:r>
              <a:rPr lang="ru-RU" sz="2000" dirty="0" smtClean="0"/>
              <a:t>петухе, курице, утке, гусе, индюке по схеме:</a:t>
            </a:r>
            <a:endParaRPr lang="ru-RU" sz="20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792752"/>
              </p:ext>
            </p:extLst>
          </p:nvPr>
        </p:nvGraphicFramePr>
        <p:xfrm>
          <a:off x="1042988" y="2324100"/>
          <a:ext cx="6777035" cy="221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844"/>
                <a:gridCol w="693970"/>
                <a:gridCol w="1394262"/>
                <a:gridCol w="792088"/>
                <a:gridCol w="187987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Домашняя</a:t>
                      </a:r>
                      <a:r>
                        <a:rPr lang="ru-RU" sz="1400" baseline="0" dirty="0" smtClean="0"/>
                        <a:t> птица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Внешний</a:t>
                      </a:r>
                      <a:r>
                        <a:rPr lang="ru-RU" sz="1400" baseline="0" dirty="0" smtClean="0"/>
                        <a:t> вид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</a:t>
                      </a:r>
                      <a:r>
                        <a:rPr lang="ru-RU" sz="1400" baseline="0" dirty="0" smtClean="0"/>
                        <a:t> голос подаёт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Где живёт?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Что любит?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Птенцы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 человек заботится о птице?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Какую</a:t>
                      </a:r>
                      <a:r>
                        <a:rPr lang="ru-RU" sz="1400" baseline="0" dirty="0" smtClean="0"/>
                        <a:t> пользу приносит эта птица?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Видел</a:t>
                      </a:r>
                      <a:r>
                        <a:rPr lang="ru-RU" sz="1400" baseline="0" dirty="0" smtClean="0"/>
                        <a:t> ли ты эту птицу?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Стрелка вправо 8"/>
          <p:cNvSpPr/>
          <p:nvPr/>
        </p:nvSpPr>
        <p:spPr>
          <a:xfrm>
            <a:off x="3125118" y="2448596"/>
            <a:ext cx="576064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5220072" y="2443746"/>
            <a:ext cx="576064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63092"/>
            <a:ext cx="603250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32" y="3163091"/>
            <a:ext cx="603250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443746"/>
            <a:ext cx="603250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63090"/>
            <a:ext cx="603250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32" y="3163089"/>
            <a:ext cx="603250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32" y="4077072"/>
            <a:ext cx="603250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479" y="4088978"/>
            <a:ext cx="603250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6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Вспомним, сравним, подумаем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2253335"/>
              </p:ext>
            </p:extLst>
          </p:nvPr>
        </p:nvGraphicFramePr>
        <p:xfrm>
          <a:off x="1042988" y="2324100"/>
          <a:ext cx="6777038" cy="258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8519"/>
                <a:gridCol w="33885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У</a:t>
                      </a:r>
                      <a:r>
                        <a:rPr lang="ru-RU" sz="2400" baseline="0" dirty="0" smtClean="0"/>
                        <a:t> животных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У</a:t>
                      </a:r>
                      <a:r>
                        <a:rPr lang="ru-RU" sz="2400" baseline="0" dirty="0" smtClean="0"/>
                        <a:t> птиц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Тело</a:t>
                      </a:r>
                      <a:r>
                        <a:rPr lang="ru-RU" sz="1800" baseline="0" dirty="0" smtClean="0"/>
                        <a:t> покрыто шерстью;</a:t>
                      </a:r>
                      <a:endParaRPr lang="ru-RU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Тело покрыто перьями и пухом;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Есть нос и рот;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Есть клюв;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Есть лапы , ноги;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Есть ножки и крылья;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Они ходят и бегают;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Они бегают и немного летают;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Кормят своих детёнышей молоком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Несут яйца, высиживают птенцов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35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2277"/>
            <a:ext cx="8064895" cy="604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620688"/>
            <a:ext cx="79208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3200" dirty="0" err="1" smtClean="0"/>
              <a:t>Состаление</a:t>
            </a:r>
            <a:r>
              <a:rPr lang="ru-RU" sz="3200" dirty="0" smtClean="0"/>
              <a:t> </a:t>
            </a:r>
            <a:r>
              <a:rPr lang="ru-RU" sz="3200" dirty="0"/>
              <a:t>конспектов занятий по развитию речи и продуктивным видам деятельности на темы: </a:t>
            </a:r>
            <a:endParaRPr lang="ru-RU" sz="3200" dirty="0" smtClean="0"/>
          </a:p>
          <a:p>
            <a:pPr marL="457200" indent="-457200">
              <a:buFontTx/>
              <a:buChar char="-"/>
            </a:pPr>
            <a:r>
              <a:rPr lang="ru-RU" sz="3200" dirty="0" smtClean="0"/>
              <a:t>«</a:t>
            </a:r>
            <a:r>
              <a:rPr lang="ru-RU" sz="3200" dirty="0"/>
              <a:t>Домашние птицы</a:t>
            </a:r>
            <a:r>
              <a:rPr lang="ru-RU" sz="3200" dirty="0" smtClean="0"/>
              <a:t>» </a:t>
            </a:r>
          </a:p>
          <a:p>
            <a:pPr marL="457200" indent="-457200">
              <a:buFontTx/>
              <a:buChar char="-"/>
            </a:pPr>
            <a:r>
              <a:rPr lang="ru-RU" sz="3200" dirty="0" smtClean="0"/>
              <a:t>«</a:t>
            </a:r>
            <a:r>
              <a:rPr lang="ru-RU" sz="3200" dirty="0"/>
              <a:t>Зимующие птицы</a:t>
            </a:r>
            <a:r>
              <a:rPr lang="ru-RU" sz="3200" dirty="0" smtClean="0"/>
              <a:t>» </a:t>
            </a:r>
          </a:p>
          <a:p>
            <a:pPr marL="457200" indent="-457200">
              <a:buFontTx/>
              <a:buChar char="-"/>
            </a:pPr>
            <a:r>
              <a:rPr lang="ru-RU" sz="3200" dirty="0" smtClean="0"/>
              <a:t>«</a:t>
            </a:r>
            <a:r>
              <a:rPr lang="ru-RU" sz="3200" dirty="0"/>
              <a:t>Перелётные птицы»</a:t>
            </a:r>
          </a:p>
        </p:txBody>
      </p:sp>
    </p:spTree>
    <p:extLst>
      <p:ext uri="{BB962C8B-B14F-4D97-AF65-F5344CB8AC3E}">
        <p14:creationId xmlns:p14="http://schemas.microsoft.com/office/powerpoint/2010/main" val="162454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2277"/>
            <a:ext cx="8064895" cy="604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889844"/>
            <a:ext cx="777686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Игровая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деятельность детей;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Дидактические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игры: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«Отгадай, кто спрятался?»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«Альбом с марками»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«Скажи наоборот»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«Назови ласково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«Сухой бассейн»…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84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пташки\DSC011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920879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79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6255"/>
            <a:ext cx="7992887" cy="599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052736"/>
            <a:ext cx="7704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2800" dirty="0" smtClean="0"/>
              <a:t>Заготовка </a:t>
            </a:r>
            <a:r>
              <a:rPr lang="ru-RU" sz="2800" dirty="0"/>
              <a:t>корма для птиц</a:t>
            </a:r>
            <a:r>
              <a:rPr lang="ru-RU" sz="2800" dirty="0" smtClean="0"/>
              <a:t>.</a:t>
            </a:r>
          </a:p>
          <a:p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- Изготовление кормушек для </a:t>
            </a:r>
            <a:r>
              <a:rPr lang="ru-RU" sz="2800" dirty="0" smtClean="0"/>
              <a:t>птиц</a:t>
            </a:r>
          </a:p>
          <a:p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- Подкормка птиц в зимнее время и наблюдение за ними.</a:t>
            </a:r>
          </a:p>
        </p:txBody>
      </p:sp>
    </p:spTree>
    <p:extLst>
      <p:ext uri="{BB962C8B-B14F-4D97-AF65-F5344CB8AC3E}">
        <p14:creationId xmlns:p14="http://schemas.microsoft.com/office/powerpoint/2010/main" val="275222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8301"/>
            <a:ext cx="8352927" cy="626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2348880"/>
            <a:ext cx="8229600" cy="316835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/>
              <a:t>I </a:t>
            </a:r>
            <a:r>
              <a:rPr lang="ru-RU" sz="2400" b="1" dirty="0" smtClean="0"/>
              <a:t> этап – подготовительный.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- Диагностика знаний детей о птицах.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- Обсуждение цели и задач с детьми и родителями.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- Создание необходимых условий для реализации проекта.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Круглая лента лицом вверх 2"/>
          <p:cNvSpPr/>
          <p:nvPr/>
        </p:nvSpPr>
        <p:spPr>
          <a:xfrm>
            <a:off x="539552" y="548680"/>
            <a:ext cx="7992888" cy="1224136"/>
          </a:xfrm>
          <a:prstGeom prst="ellipseRibbon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Этапы реализации проекта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2628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Фото05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352928" cy="625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17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133"/>
            <a:ext cx="8640959" cy="647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3816424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/>
              <a:t>III</a:t>
            </a:r>
            <a:r>
              <a:rPr lang="ru-RU" sz="2800" b="1" dirty="0" smtClean="0"/>
              <a:t> этап – заключительный.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- Показ комплексного занятия по теме: «Птицы»</a:t>
            </a:r>
            <a:br>
              <a:rPr lang="ru-RU" sz="2800" dirty="0" smtClean="0"/>
            </a:br>
            <a:r>
              <a:rPr lang="ru-RU" sz="2800" dirty="0" smtClean="0"/>
              <a:t>- Проведение занятия по продуктивным видам деятельности.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2348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Вера Юрьевна\AppData\Local\Microsoft\Windows\Temporary Internet Files\Content.Word\Фото01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7992887" cy="561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881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5" y="188639"/>
            <a:ext cx="8644285" cy="6479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612845"/>
            <a:ext cx="799288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Показ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теневого театра (силами детей и взрослых) для родителей и детей других групп на тему: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«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Как сорока клеста судила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Показ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пальчикового театра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«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Курорт «Сосулька».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47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old_c\рабочий стол\Фото\P1040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00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old_c\рабочий стол\Фото\P1040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76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6255"/>
            <a:ext cx="7848871" cy="5883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620688"/>
            <a:ext cx="777686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Совместная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деятельность детей и взрослых: конкурс поделок , рисунков, аппликации на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тему: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«Чудо-птица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», оформление «Птичьего двора»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Фотовыставка «Наши братья меньшие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Проектная деятельность детей.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Выставка детских рисунков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441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290376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17032"/>
            <a:ext cx="3744416" cy="254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8640"/>
            <a:ext cx="2487098" cy="324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5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01" y="332657"/>
            <a:ext cx="2859563" cy="245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140968"/>
            <a:ext cx="5817268" cy="342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3730"/>
            <a:ext cx="2185853" cy="285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08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пташки\DSC0109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848871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392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руглая лента лицом вверх 4"/>
          <p:cNvSpPr/>
          <p:nvPr/>
        </p:nvSpPr>
        <p:spPr>
          <a:xfrm>
            <a:off x="395536" y="188640"/>
            <a:ext cx="8352928" cy="1656184"/>
          </a:xfrm>
          <a:prstGeom prst="ellipseRibbon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</a:rPr>
              <a:t>Диагностика </a:t>
            </a:r>
          </a:p>
          <a:p>
            <a:pPr algn="ctr"/>
            <a:r>
              <a:rPr lang="ru-RU" dirty="0" smtClean="0">
                <a:solidFill>
                  <a:prstClr val="white"/>
                </a:solidFill>
              </a:rPr>
              <a:t>для выявления уровня </a:t>
            </a:r>
            <a:r>
              <a:rPr lang="ru-RU" dirty="0" err="1" smtClean="0">
                <a:solidFill>
                  <a:prstClr val="white"/>
                </a:solidFill>
              </a:rPr>
              <a:t>сформированности</a:t>
            </a:r>
            <a:r>
              <a:rPr lang="ru-RU" dirty="0" smtClean="0">
                <a:solidFill>
                  <a:prstClr val="white"/>
                </a:solidFill>
              </a:rPr>
              <a:t> представлений детей о птицах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988840"/>
            <a:ext cx="8064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dirty="0" smtClean="0">
                <a:solidFill>
                  <a:prstClr val="black"/>
                </a:solidFill>
              </a:rPr>
              <a:t>Кто </a:t>
            </a:r>
            <a:r>
              <a:rPr lang="ru-RU" dirty="0">
                <a:solidFill>
                  <a:prstClr val="black"/>
                </a:solidFill>
              </a:rPr>
              <a:t>такие </a:t>
            </a:r>
            <a:r>
              <a:rPr lang="ru-RU" dirty="0" smtClean="0">
                <a:solidFill>
                  <a:prstClr val="black"/>
                </a:solidFill>
              </a:rPr>
              <a:t>птицы?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solidFill>
                  <a:prstClr val="black"/>
                </a:solidFill>
              </a:rPr>
              <a:t>Каких ты знаешь птиц?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solidFill>
                  <a:prstClr val="black"/>
                </a:solidFill>
              </a:rPr>
              <a:t>Каких </a:t>
            </a:r>
            <a:r>
              <a:rPr lang="ru-RU" dirty="0">
                <a:solidFill>
                  <a:prstClr val="black"/>
                </a:solidFill>
              </a:rPr>
              <a:t>вы знаете домашних птиц</a:t>
            </a:r>
            <a:r>
              <a:rPr lang="ru-RU" dirty="0" smtClean="0">
                <a:solidFill>
                  <a:prstClr val="black"/>
                </a:solidFill>
              </a:rPr>
              <a:t>?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prstClr val="black"/>
                </a:solidFill>
              </a:rPr>
              <a:t>Что вы знаете про уток? </a:t>
            </a:r>
            <a:endParaRPr lang="ru-RU" dirty="0" smtClean="0">
              <a:solidFill>
                <a:prstClr val="black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prstClr val="black"/>
                </a:solidFill>
              </a:rPr>
              <a:t>Чем отличается утка от селезня</a:t>
            </a:r>
            <a:r>
              <a:rPr lang="ru-RU" dirty="0" smtClean="0">
                <a:solidFill>
                  <a:prstClr val="black"/>
                </a:solidFill>
              </a:rPr>
              <a:t>?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prstClr val="black"/>
                </a:solidFill>
              </a:rPr>
              <a:t>Как содержать домашних птиц</a:t>
            </a:r>
            <a:r>
              <a:rPr lang="ru-RU" dirty="0" smtClean="0">
                <a:solidFill>
                  <a:prstClr val="black"/>
                </a:solidFill>
              </a:rPr>
              <a:t>?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prstClr val="black"/>
                </a:solidFill>
              </a:rPr>
              <a:t>Каких диких птиц вы </a:t>
            </a:r>
            <a:r>
              <a:rPr lang="ru-RU" dirty="0" smtClean="0">
                <a:solidFill>
                  <a:prstClr val="black"/>
                </a:solidFill>
              </a:rPr>
              <a:t>знаете?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prstClr val="black"/>
                </a:solidFill>
              </a:rPr>
              <a:t>Каких птиц вы встречали во время прогулки в детском саду</a:t>
            </a:r>
            <a:r>
              <a:rPr lang="ru-RU" dirty="0" smtClean="0">
                <a:solidFill>
                  <a:prstClr val="black"/>
                </a:solidFill>
              </a:rPr>
              <a:t>?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prstClr val="black"/>
                </a:solidFill>
              </a:rPr>
              <a:t>В какое время года птиц больше</a:t>
            </a:r>
            <a:r>
              <a:rPr lang="ru-RU" dirty="0" smtClean="0">
                <a:solidFill>
                  <a:prstClr val="black"/>
                </a:solidFill>
              </a:rPr>
              <a:t>?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prstClr val="black"/>
                </a:solidFill>
              </a:rPr>
              <a:t>Выберите, какие птицы перелётные, а какие </a:t>
            </a:r>
            <a:r>
              <a:rPr lang="ru-RU" dirty="0" smtClean="0">
                <a:solidFill>
                  <a:prstClr val="black"/>
                </a:solidFill>
              </a:rPr>
              <a:t>зимующие? (по </a:t>
            </a:r>
            <a:r>
              <a:rPr lang="ru-RU" dirty="0">
                <a:solidFill>
                  <a:prstClr val="black"/>
                </a:solidFill>
              </a:rPr>
              <a:t>карточкам</a:t>
            </a:r>
            <a:r>
              <a:rPr lang="ru-RU" dirty="0" smtClean="0">
                <a:solidFill>
                  <a:prstClr val="black"/>
                </a:solidFill>
              </a:rPr>
              <a:t>)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prstClr val="black"/>
                </a:solidFill>
              </a:rPr>
              <a:t>Почему птицы улетают</a:t>
            </a:r>
            <a:r>
              <a:rPr lang="ru-RU" dirty="0" smtClean="0">
                <a:solidFill>
                  <a:prstClr val="black"/>
                </a:solidFill>
              </a:rPr>
              <a:t>?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prstClr val="black"/>
                </a:solidFill>
              </a:rPr>
              <a:t>Как передвигаются птицы</a:t>
            </a:r>
            <a:r>
              <a:rPr lang="ru-RU" dirty="0" smtClean="0">
                <a:solidFill>
                  <a:prstClr val="black"/>
                </a:solidFill>
              </a:rPr>
              <a:t>?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prstClr val="black"/>
                </a:solidFill>
              </a:rPr>
              <a:t>Знаете ли, как птицы спасаются от врагов</a:t>
            </a:r>
            <a:r>
              <a:rPr lang="ru-RU" dirty="0" smtClean="0">
                <a:solidFill>
                  <a:prstClr val="black"/>
                </a:solidFill>
              </a:rPr>
              <a:t>?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prstClr val="black"/>
                </a:solidFill>
              </a:rPr>
              <a:t>Какую пользу птицы нам приносят</a:t>
            </a:r>
            <a:r>
              <a:rPr lang="ru-RU" dirty="0" smtClean="0">
                <a:solidFill>
                  <a:prstClr val="black"/>
                </a:solidFill>
              </a:rPr>
              <a:t>?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prstClr val="black"/>
                </a:solidFill>
              </a:rPr>
              <a:t>Опишите внешний вид воробья?</a:t>
            </a:r>
            <a:endParaRPr lang="ru-RU" dirty="0" smtClean="0">
              <a:solidFill>
                <a:prstClr val="black"/>
              </a:solidFill>
            </a:endParaRPr>
          </a:p>
          <a:p>
            <a:pPr marL="342900" indent="-342900">
              <a:buFontTx/>
              <a:buAutoNum type="arabicPeriod"/>
            </a:pP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1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пташки\DSC011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06489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43206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Фото05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32656"/>
            <a:ext cx="7885697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68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784887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Практикум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для воспитателей на тему: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«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Оригами. Сделайте с детьми»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F:\пташки\DSC011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50022"/>
            <a:ext cx="7488831" cy="500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56331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1"/>
            <a:ext cx="784887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sz="2800" dirty="0" smtClean="0"/>
              <a:t>Выставка </a:t>
            </a:r>
            <a:r>
              <a:rPr lang="ru-RU" sz="2800" dirty="0"/>
              <a:t>художественной литературы</a:t>
            </a:r>
            <a:r>
              <a:rPr lang="ru-RU" sz="2800" dirty="0" smtClean="0"/>
              <a:t>:</a:t>
            </a:r>
          </a:p>
          <a:p>
            <a:pPr algn="ctr"/>
            <a:r>
              <a:rPr lang="ru-RU" sz="2800" dirty="0" smtClean="0"/>
              <a:t>       «</a:t>
            </a:r>
            <a:r>
              <a:rPr lang="ru-RU" sz="2800" dirty="0"/>
              <a:t>Почитайте детям о птицах»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F:\пташки\DSC011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56084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50659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37340"/>
              </p:ext>
            </p:extLst>
          </p:nvPr>
        </p:nvGraphicFramePr>
        <p:xfrm>
          <a:off x="827585" y="1772816"/>
          <a:ext cx="7560836" cy="3816425"/>
        </p:xfrm>
        <a:graphic>
          <a:graphicData uri="http://schemas.openxmlformats.org/drawingml/2006/table">
            <a:tbl>
              <a:tblPr firstRow="1" firstCol="1" bandRow="1"/>
              <a:tblGrid>
                <a:gridCol w="1728191"/>
                <a:gridCol w="1440160"/>
                <a:gridCol w="1367977"/>
                <a:gridCol w="1584351"/>
                <a:gridCol w="1440157"/>
              </a:tblGrid>
              <a:tr h="10832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Уровни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Конец года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5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Высокий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ru-RU" sz="28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9,1%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r>
                        <a:rPr lang="ru-RU" sz="28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45,5%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4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Средний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27,3%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54,5%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32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Низкий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63,6%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r>
                        <a:rPr lang="ru-RU" sz="28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987824" y="342528"/>
            <a:ext cx="314611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(зимующие птицы)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10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589227311"/>
              </p:ext>
            </p:extLst>
          </p:nvPr>
        </p:nvGraphicFramePr>
        <p:xfrm>
          <a:off x="467544" y="260648"/>
          <a:ext cx="7776864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7620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9176" y="6206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Результаты.</a:t>
            </a:r>
            <a:endParaRPr lang="ru-RU" sz="3600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(перелётные птицы)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149185"/>
              </p:ext>
            </p:extLst>
          </p:nvPr>
        </p:nvGraphicFramePr>
        <p:xfrm>
          <a:off x="784758" y="1988840"/>
          <a:ext cx="7560836" cy="3816425"/>
        </p:xfrm>
        <a:graphic>
          <a:graphicData uri="http://schemas.openxmlformats.org/drawingml/2006/table">
            <a:tbl>
              <a:tblPr firstRow="1" firstCol="1" bandRow="1"/>
              <a:tblGrid>
                <a:gridCol w="1728191"/>
                <a:gridCol w="1440160"/>
                <a:gridCol w="1367977"/>
                <a:gridCol w="1584351"/>
                <a:gridCol w="1440157"/>
              </a:tblGrid>
              <a:tr h="10832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Уровни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Конец года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5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Высокий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r>
                        <a:rPr lang="ru-RU" sz="28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r>
                        <a:rPr lang="ru-RU" sz="28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36,4%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4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Средний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36,3%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54,5%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32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Низкий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63,6%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ru-RU" sz="28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9,1%</a:t>
                      </a:r>
                      <a:endParaRPr lang="ru-RU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62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2277"/>
            <a:ext cx="8280919" cy="620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" y="2564904"/>
            <a:ext cx="8229600" cy="2664296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/>
              <a:t>1. Заинтересованность детей жизнью птиц в природе возросла, появилось желание им помогать.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2. Дети совместно с родителями проявили себя в творческих работах.</a:t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3. Возросли коммуникативные навыки.</a:t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4. Родители активно принимали участие в реализации проекта «Птицы»</a:t>
            </a:r>
            <a:endParaRPr lang="ru-RU" sz="2000" dirty="0"/>
          </a:p>
        </p:txBody>
      </p:sp>
      <p:sp>
        <p:nvSpPr>
          <p:cNvPr id="3" name="Круглая лента лицом вверх 2"/>
          <p:cNvSpPr/>
          <p:nvPr/>
        </p:nvSpPr>
        <p:spPr>
          <a:xfrm>
            <a:off x="755576" y="404664"/>
            <a:ext cx="7992888" cy="1407024"/>
          </a:xfrm>
          <a:prstGeom prst="ellipseRibbon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</a:rPr>
              <a:t>Итоги проекта</a:t>
            </a:r>
            <a:endParaRPr lang="ru-RU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04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992888" cy="640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79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2277"/>
            <a:ext cx="8136903" cy="609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4752528"/>
          </a:xfrm>
        </p:spPr>
        <p:txBody>
          <a:bodyPr>
            <a:normAutofit/>
          </a:bodyPr>
          <a:lstStyle/>
          <a:p>
            <a:pPr algn="l"/>
            <a:r>
              <a:rPr lang="en-US" sz="3100" b="1" dirty="0" smtClean="0"/>
              <a:t>II  </a:t>
            </a:r>
            <a:r>
              <a:rPr lang="ru-RU" sz="3100" b="1" dirty="0" smtClean="0"/>
              <a:t>этап – практический. </a:t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- </a:t>
            </a:r>
            <a:r>
              <a:rPr lang="ru-RU" sz="3100" dirty="0" smtClean="0"/>
              <a:t>Внедрение в </a:t>
            </a:r>
            <a:r>
              <a:rPr lang="ru-RU" sz="3100" dirty="0" err="1" smtClean="0"/>
              <a:t>воспитательно</a:t>
            </a:r>
            <a:r>
              <a:rPr lang="ru-RU" sz="3100" dirty="0" smtClean="0"/>
              <a:t>-образовательный процесс эффективных методов и приёмов по расширению знаний детей о птицах.</a:t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83893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076164"/>
              </p:ext>
            </p:extLst>
          </p:nvPr>
        </p:nvGraphicFramePr>
        <p:xfrm>
          <a:off x="179512" y="134818"/>
          <a:ext cx="8568952" cy="6425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0" name="Презентация" r:id="rId4" imgW="4570530" imgH="3427543" progId="PowerPoint.Show.12">
                  <p:embed/>
                </p:oleObj>
              </mc:Choice>
              <mc:Fallback>
                <p:oleObj name="Презентация" r:id="rId4" imgW="4570530" imgH="3427543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34818"/>
                        <a:ext cx="8568952" cy="64259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760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3" y="188640"/>
            <a:ext cx="8499061" cy="637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41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3" y="188640"/>
            <a:ext cx="8571069" cy="642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01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595</Words>
  <Application>Microsoft Office PowerPoint</Application>
  <PresentationFormat>Экран (4:3)</PresentationFormat>
  <Paragraphs>181</Paragraphs>
  <Slides>47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0" baseType="lpstr">
      <vt:lpstr>Тема Office</vt:lpstr>
      <vt:lpstr>1_Тема Office</vt:lpstr>
      <vt:lpstr>Презентация</vt:lpstr>
      <vt:lpstr>Презентация PowerPoint</vt:lpstr>
      <vt:lpstr>Цели</vt:lpstr>
      <vt:lpstr>I  этап – подготовительный.  - Диагностика знаний детей о птицах.  - Обсуждение цели и задач с детьми и родителями.  - Создание необходимых условий для реализации проекта. </vt:lpstr>
      <vt:lpstr>Презентация PowerPoint</vt:lpstr>
      <vt:lpstr>Презентация PowerPoint</vt:lpstr>
      <vt:lpstr>II  этап – практический.   - Внедрение в воспитательно-образовательный процесс эффективных методов и приёмов по расширению знаний детей о птицах.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Птичий двор. Домашние птицы</vt:lpstr>
      <vt:lpstr>Утиная семья </vt:lpstr>
      <vt:lpstr>Куринная семья</vt:lpstr>
      <vt:lpstr>Кто как голос подаёт</vt:lpstr>
      <vt:lpstr>Птичница кормит птиц</vt:lpstr>
      <vt:lpstr>Загадки</vt:lpstr>
      <vt:lpstr>Презентация PowerPoint</vt:lpstr>
      <vt:lpstr>Составим рассказ о домашних птицах: петухе, курице, утке, гусе, индюке по схеме:</vt:lpstr>
      <vt:lpstr>Вспомним, сравним, подумаем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III этап – заключительный.  - Показ комплексного занятия по теме: «Птицы» - Проведение занятия по продуктивным видам деятельности.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Результаты. (зимующие птицы)</vt:lpstr>
      <vt:lpstr>Презентация PowerPoint</vt:lpstr>
      <vt:lpstr>Презентация PowerPoint</vt:lpstr>
      <vt:lpstr>1. Заинтересованность детей жизнью птиц в природе возросла, появилось желание им помогать.  2. Дети совместно с родителями проявили себя в творческих работах.  3. Возросли коммуникативные навыки.  4. Родители активно принимали участие в реализации проекта «Птицы»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Vera</dc:creator>
  <cp:lastModifiedBy>123</cp:lastModifiedBy>
  <cp:revision>82</cp:revision>
  <dcterms:created xsi:type="dcterms:W3CDTF">2013-02-13T14:33:02Z</dcterms:created>
  <dcterms:modified xsi:type="dcterms:W3CDTF">2016-05-10T09:18:19Z</dcterms:modified>
</cp:coreProperties>
</file>