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77" r:id="rId5"/>
    <p:sldId id="258" r:id="rId6"/>
    <p:sldId id="278" r:id="rId7"/>
    <p:sldId id="259" r:id="rId8"/>
    <p:sldId id="269" r:id="rId9"/>
    <p:sldId id="270" r:id="rId10"/>
    <p:sldId id="260" r:id="rId11"/>
    <p:sldId id="265" r:id="rId12"/>
    <p:sldId id="271" r:id="rId13"/>
    <p:sldId id="267" r:id="rId14"/>
    <p:sldId id="266" r:id="rId15"/>
    <p:sldId id="274" r:id="rId16"/>
    <p:sldId id="264" r:id="rId17"/>
    <p:sldId id="279" r:id="rId18"/>
    <p:sldId id="276" r:id="rId19"/>
    <p:sldId id="281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E68248-D896-4F29-8057-ECAB4AC69FF1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A611CD-7039-4F6D-877C-12944EC98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zoom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ru.wikipedia.org/wiki/&#208;&#154;&#208;&#178;&#208;&#176;&#208;&#189;&#209;&#130;&#209;&#131;&#208;&#189;&#209;&#129;&#208;&#186;&#208;&#176;&#209;&#143;_&#208;&#176;&#209;&#128;&#208;&#188;&#208;&#184;&#209;&#143;" TargetMode="External"/><Relationship Id="rId7" Type="http://schemas.openxmlformats.org/officeDocument/2006/relationships/image" Target="../media/image18.jpeg"/><Relationship Id="rId2" Type="http://schemas.openxmlformats.org/officeDocument/2006/relationships/hyperlink" Target="http://ru.wikipedia.org/wiki/&#208;&#156;&#208;&#176;&#208;&#189;&#209;&#135;&#208;&#182;&#209;&#131;&#209;&#128;&#208;&#184;&#209;&#143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ru.wikipedia.org/wiki/&#208;&#175;&#208;&#191;&#208;&#190;&#208;&#189;&#208;&#184;&#209;&#143;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30_&#209;&#129;&#208;&#181;&#208;&#189;&#209;&#130;&#209;&#143;&#208;&#177;&#209;&#128;&#209;&#143;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1977_&#208;&#179;&#208;&#190;&#208;&#180;" TargetMode="External"/><Relationship Id="rId5" Type="http://schemas.openxmlformats.org/officeDocument/2006/relationships/hyperlink" Target="http://ru.wikipedia.org/wiki/5_&#208;&#180;&#208;&#181;&#208;&#186;&#208;&#176;&#208;&#177;&#209;&#128;&#209;&#143;" TargetMode="External"/><Relationship Id="rId4" Type="http://schemas.openxmlformats.org/officeDocument/2006/relationships/hyperlink" Target="http://ru.wikipedia.org/wiki/1895_&#208;&#179;&#208;&#190;&#208;&#180;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D%D0%BE%D0%B2%D0%B0%D1%8F_%D0%93%D0%BE%D0%BB%D1%8C%D1%87%D0%B8%D1%85%D0%B0_(%D1%81%D0%B5%D0%BB%D0%BE)&amp;action=edit&amp;redlink=1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ru.wikipedia.org/wiki/&#208;&#161;&#208;&#181;&#208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&#208;&#146;&#208;&#190;&#208;&#183;&#208;&#189;&#208;&#181;&#209;&#129;&#208;&#181;&#208;&#189;&#209;&#129;&#208;&#186;&#208;&#176;&#209;&#143;_&#209;&#134;&#208;&#181;&#209;&#128;&#208;&#186;&#208;&#190;&#208;&#178;&#209;&#140;_&#208;&#178;_&#208;&#157;&#208;&#190;&#208;&#178;&#208;&#190;&#208;&#191;&#208;&#190;&#208;&#186;&#209;&#128;&#208;&#190;&#208;&#178;&#209;&#129;&#208;&#186;&#208;&#190;&#208;&#188;_(&#208;&#154;&#208;&#184;&#208;&#189;&#208;&#181;&#209;&#136;&#208;&#181;&#208;&#188;&#209;&#129;&#208;&#186;&#208;&#184;&#208;&#185;_&#209;&#128;&#208;&#176;&#208;&#185;&#208;&#190;&#208;&#189;)" TargetMode="External"/><Relationship Id="rId5" Type="http://schemas.openxmlformats.org/officeDocument/2006/relationships/hyperlink" Target="http://ru.wikipedia.org/wiki/1897_&#208;&#179;&#208;&#190;&#208;&#180;" TargetMode="External"/><Relationship Id="rId4" Type="http://schemas.openxmlformats.org/officeDocument/2006/relationships/hyperlink" Target="http://ru.wikipedia.org/wiki/&#208;&#154;&#208;&#184;&#208;&#189;&#208;&#181;&#209;&#136;&#208;&#181;&#208;&#188;&#209;&#129;&#208;&#186;&#208;&#184;&#208;&#185;_&#209;&#131;&#208;&#181;&#208;&#183;&#208;&#180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09_&#208;&#179;&#208;&#190;&#208;&#180;" TargetMode="External"/><Relationship Id="rId7" Type="http://schemas.openxmlformats.org/officeDocument/2006/relationships/hyperlink" Target="http://ru.wikipedia.org/wiki/&#208;&#154;&#208;&#190;&#209;&#129;&#209;&#130;&#209;&#128;&#208;&#190;&#208;&#188;&#208;&#176;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&#208;&#161;&#209;&#130;&#208;&#176;&#209;&#135;&#208;&#186;&#208;&#176;" TargetMode="External"/><Relationship Id="rId5" Type="http://schemas.openxmlformats.org/officeDocument/2006/relationships/hyperlink" Target="http://ru.wikipedia.org/wiki/&#208;&#148;&#209;&#131;&#209;&#133;&#208;&#190;&#208;&#178;&#208;&#189;&#208;&#176;&#209;&#143;_&#209;&#129;&#208;&#181;&#208;&#188;&#208;&#184;&#208;&#189;&#208;&#176;&#209;&#128;&#208;&#184;&#209;&#143;" TargetMode="External"/><Relationship Id="rId4" Type="http://schemas.openxmlformats.org/officeDocument/2006/relationships/hyperlink" Target="http://ru.wikipedia.org/wiki/&#208;&#148;&#209;&#131;&#209;&#133;&#208;&#190;&#208;&#178;&#208;&#189;&#208;&#190;&#208;&#181;_&#209;&#131;&#209;&#135;&#208;&#184;&#208;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208;&#168;&#209;&#130;&#208;&#176;&#208;&#177;&#209;&#129;-&#208;&#186;&#208;&#176;&#208;&#191;&#208;&#184;&#209;&#130;&#208;&#176;&#208;&#189;" TargetMode="External"/><Relationship Id="rId3" Type="http://schemas.openxmlformats.org/officeDocument/2006/relationships/hyperlink" Target="http://ru.wikipedia.org/wiki/&#208;&#159;&#209;&#128;&#208;&#176;&#208;&#191;&#208;&#190;&#209;&#128;&#209;&#137;&#208;&#184;&#208;&#186;" TargetMode="External"/><Relationship Id="rId7" Type="http://schemas.openxmlformats.org/officeDocument/2006/relationships/hyperlink" Target="http://ru.wikipedia.org/wiki/9-&#209;&#143;_&#208;&#176;&#209;&#128;&#208;&#188;&#208;&#184;&#209;&#143;" TargetMode="External"/><Relationship Id="rId2" Type="http://schemas.openxmlformats.org/officeDocument/2006/relationships/hyperlink" Target="http://ru.wikipedia.org/wiki/1915_&#208;&#179;&#208;&#190;&#208;&#18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103-%D1%8F_%D0%BF%D0%B5%D1%85%D0%BE%D1%82%D0%BD%D0%B0%D1%8F_%D0%B4%D0%B8%D0%B2%D0%B8%D0%B7%D0%B8%D1%8F&amp;action=edit&amp;redlink=1" TargetMode="External"/><Relationship Id="rId5" Type="http://schemas.openxmlformats.org/officeDocument/2006/relationships/hyperlink" Target="http://ru.wikipedia.org/w/index.php?title=409-%D0%B9_%D0%9D%D0%BE%D0%B2%D0%BE%D1%85%D0%BE%D0%BF%D1%91%D1%80%D1%81%D0%BA%D0%B8%D0%B9_%D0%BF%D0%BE%D0%BB%D0%BA&amp;action=edit&amp;redlink=1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ru.wikipedia.org/wiki/&#208;&#174;&#208;&#179;&#208;&#190;-&#208;&#151;&#208;&#176;&#208;&#191;&#208;&#176;&#208;&#180;&#208;&#189;&#209;&#139;&#208;&#185;_&#209;&#132;&#209;&#128;&#208;&#190;&#208;&#189;&#209;&#130;_(&#208;&#159;&#208;&#181;&#209;&#128;&#208;&#178;&#208;&#176;&#209;&#143;_&#208;&#188;&#208;&#184;&#209;&#128;&#208;&#190;&#208;&#178;&#208;&#176;&#209;&#143;_&#208;&#178;&#208;&#190;&#208;&#185;&#208;&#189;&#208;&#176;)" TargetMode="External"/><Relationship Id="rId9" Type="http://schemas.openxmlformats.org/officeDocument/2006/relationships/hyperlink" Target="http://ru.wikipedia.org/wiki/&#208;&#162;&#209;&#128;&#208;&#184;&#208;&#177;&#209;&#131;&#208;&#189;&#208;&#176;&#208;&#187;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</a:rPr>
              <a:t>Великий   </a:t>
            </a:r>
            <a:r>
              <a:rPr lang="ru-RU" sz="6000" dirty="0" smtClean="0">
                <a:solidFill>
                  <a:srgbClr val="FF0000"/>
                </a:solidFill>
              </a:rPr>
              <a:t>полководец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8604"/>
            <a:ext cx="7772400" cy="11997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Герои не умирают.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Они сегодня зовут вперёд.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4347" y="4581128"/>
            <a:ext cx="4334840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Презентацию подготовила</a:t>
            </a:r>
          </a:p>
          <a:p>
            <a:pPr algn="ctr"/>
            <a:r>
              <a:rPr lang="ru-RU" sz="2000" b="1" dirty="0">
                <a:ln/>
                <a:solidFill>
                  <a:schemeClr val="accent3"/>
                </a:solidFill>
              </a:rPr>
              <a:t>у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читель начальных классов</a:t>
            </a:r>
          </a:p>
          <a:p>
            <a:pPr algn="ctr"/>
            <a:r>
              <a:rPr lang="ru-RU" sz="2000" b="1" cap="none" spc="0" dirty="0" smtClean="0">
                <a:ln/>
                <a:solidFill>
                  <a:schemeClr val="accent3"/>
                </a:solidFill>
                <a:effectLst/>
              </a:rPr>
              <a:t>МБОУ школы №6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Г. Кинешмы</a:t>
            </a:r>
            <a:endParaRPr lang="ru-RU" sz="20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Крушинина Ольга Вадимовна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42860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В июне 1945 года маршал был назначен Главнокомандующим советскими войсками на Дальнем Востоке (псевдоним Васильев).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Всего 24 дня потребовалось советским и монгольским войскам под командованием А. М. Василевского, чтобы разгромить в </a:t>
            </a:r>
            <a:r>
              <a:rPr lang="ru-RU" sz="2000" b="1" u="sng" dirty="0" smtClean="0">
                <a:solidFill>
                  <a:srgbClr val="002060"/>
                </a:solidFill>
                <a:hlinkClick r:id="rId2" tooltip="Манчжурия"/>
              </a:rPr>
              <a:t>Манчжурии</a:t>
            </a:r>
            <a:r>
              <a:rPr lang="ru-RU" sz="2000" b="1" dirty="0" smtClean="0">
                <a:solidFill>
                  <a:srgbClr val="002060"/>
                </a:solidFill>
              </a:rPr>
              <a:t> миллионную </a:t>
            </a:r>
            <a:r>
              <a:rPr lang="ru-RU" sz="2000" b="1" u="sng" dirty="0" err="1" smtClean="0">
                <a:solidFill>
                  <a:srgbClr val="002060"/>
                </a:solidFill>
                <a:hlinkClick r:id="rId3" tooltip="Квантунская армия"/>
              </a:rPr>
              <a:t>Квантунскую</a:t>
            </a:r>
            <a:r>
              <a:rPr lang="ru-RU" sz="2000" b="1" u="sng" dirty="0" smtClean="0">
                <a:solidFill>
                  <a:srgbClr val="002060"/>
                </a:solidFill>
                <a:hlinkClick r:id="rId3" tooltip="Квантунская армия"/>
              </a:rPr>
              <a:t> армию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u="sng" dirty="0" smtClean="0">
                <a:solidFill>
                  <a:srgbClr val="002060"/>
                </a:solidFill>
                <a:hlinkClick r:id="rId4" tooltip="Япония"/>
              </a:rPr>
              <a:t>Японии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 descr="800-600-262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" y="3286124"/>
            <a:ext cx="3238522" cy="2428892"/>
          </a:xfrm>
          <a:prstGeom prst="rect">
            <a:avLst/>
          </a:prstGeom>
        </p:spPr>
      </p:pic>
      <p:pic>
        <p:nvPicPr>
          <p:cNvPr id="5" name="Рисунок 4" descr="667b86505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4570558"/>
            <a:ext cx="3143272" cy="2085037"/>
          </a:xfrm>
          <a:prstGeom prst="rect">
            <a:avLst/>
          </a:prstGeom>
        </p:spPr>
      </p:pic>
      <p:pic>
        <p:nvPicPr>
          <p:cNvPr id="6" name="Рисунок 5" descr="14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429132"/>
            <a:ext cx="1643074" cy="2127413"/>
          </a:xfrm>
          <a:prstGeom prst="rect">
            <a:avLst/>
          </a:prstGeom>
        </p:spPr>
      </p:pic>
      <p:pic>
        <p:nvPicPr>
          <p:cNvPr id="7" name="Рисунок 6" descr="a0a52-voyna0s0yaponiey.jpg"/>
          <p:cNvPicPr>
            <a:picLocks noChangeAspect="1"/>
          </p:cNvPicPr>
          <p:nvPr/>
        </p:nvPicPr>
        <p:blipFill>
          <a:blip r:embed="rId8"/>
          <a:srcRect b="26666"/>
          <a:stretch>
            <a:fillRect/>
          </a:stretch>
        </p:blipFill>
        <p:spPr>
          <a:xfrm>
            <a:off x="0" y="0"/>
            <a:ext cx="4095750" cy="314327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357298"/>
            <a:ext cx="5572164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Маршал А. М. Василевский имел:</a:t>
            </a:r>
          </a:p>
          <a:p>
            <a:r>
              <a:rPr lang="ru-RU" b="1" dirty="0">
                <a:solidFill>
                  <a:srgbClr val="002060"/>
                </a:solidFill>
              </a:rPr>
              <a:t>    2 Золотые Звезды Героя Советского Союза (29.07.1944, 8.09.1945),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8 орденов Ленина,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2 ордена «Победа» (в том числе № 2 — 10.01.1944, 19.04. 1945),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орден Октябрьской Революции,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2 ордена Красного Знамени,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орден Суворова 1-й степени,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орден Красной Звезды,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орден «За службу Родине в Вооруженных Силах СССР» 3-й степени,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b="1" u="sng" dirty="0">
                <a:solidFill>
                  <a:srgbClr val="002060"/>
                </a:solidFill>
              </a:rPr>
              <a:t>всего 16 орденов и 14 медалей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>
                <a:solidFill>
                  <a:srgbClr val="002060"/>
                </a:solidFill>
              </a:rPr>
              <a:t>    почетное именное оружие — шашка с золотым Гербом СССР (1968),</a:t>
            </a:r>
          </a:p>
          <a:p>
            <a:r>
              <a:rPr lang="ru-RU" b="1" dirty="0">
                <a:solidFill>
                  <a:srgbClr val="002060"/>
                </a:solidFill>
              </a:rPr>
              <a:t>    28 иностранных наград (в том числе 18 иностранных орденов).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Награды</a:t>
            </a:r>
          </a:p>
        </p:txBody>
      </p:sp>
      <p:pic>
        <p:nvPicPr>
          <p:cNvPr id="4" name="Рисунок 3" descr="image-253E_4BAA16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3301752" cy="457203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Комбриг — присвоено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16 августа 1938,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Комдив —   5 апреля 1940,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Генерал-майор —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4 июня 1940,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Генерал-лейтенант — 28 октября 1941,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Генерал-полковник — 21 мая 1942,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генерал армии — 18 января 1943,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Маршал Советского Союза — 16 февраля 1943.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Воинские звания</a:t>
            </a:r>
          </a:p>
        </p:txBody>
      </p:sp>
      <p:pic>
        <p:nvPicPr>
          <p:cNvPr id="4" name="Рисунок 3" descr="1177924517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881318" cy="365403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86182" y="428604"/>
            <a:ext cx="4757743" cy="45259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После войны с 1946 — начальник Генштаба;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1949–1953 — министр Вооруженных Сил СССР.</a:t>
            </a:r>
          </a:p>
        </p:txBody>
      </p:sp>
      <p:pic>
        <p:nvPicPr>
          <p:cNvPr id="5" name="Рисунок 4" descr="450px-MarshalVasilev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2857520" cy="3803676"/>
          </a:xfrm>
          <a:prstGeom prst="rect">
            <a:avLst/>
          </a:prstGeom>
        </p:spPr>
      </p:pic>
      <p:pic>
        <p:nvPicPr>
          <p:cNvPr id="4" name="Рисунок 3" descr="009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786058"/>
            <a:ext cx="4594892" cy="3429024"/>
          </a:xfrm>
          <a:prstGeom prst="rect">
            <a:avLst/>
          </a:prstGeom>
        </p:spPr>
      </p:pic>
      <p:pic>
        <p:nvPicPr>
          <p:cNvPr id="6" name="Рисунок 5" descr="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3857652" cy="2459104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3438" y="2500306"/>
            <a:ext cx="4500562" cy="3197232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 А. М. Василевский — автор мемуаров 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Дело всей жизни».</a:t>
            </a:r>
          </a:p>
        </p:txBody>
      </p:sp>
      <p:pic>
        <p:nvPicPr>
          <p:cNvPr id="4" name="Рисунок 3" descr="12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1" y="285728"/>
            <a:ext cx="4362821" cy="6429420"/>
          </a:xfrm>
          <a:prstGeom prst="rect">
            <a:avLst/>
          </a:prstGeom>
        </p:spPr>
      </p:pic>
      <p:pic>
        <p:nvPicPr>
          <p:cNvPr id="5" name="Рисунок 4" descr="10004350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4714884"/>
            <a:ext cx="1214446" cy="1906680"/>
          </a:xfrm>
          <a:prstGeom prst="rect">
            <a:avLst/>
          </a:prstGeom>
        </p:spPr>
      </p:pic>
      <p:pic>
        <p:nvPicPr>
          <p:cNvPr id="6" name="Рисунок 5" descr="10010518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4357694"/>
            <a:ext cx="1297379" cy="1907150"/>
          </a:xfrm>
          <a:prstGeom prst="rect">
            <a:avLst/>
          </a:prstGeom>
        </p:spPr>
      </p:pic>
      <p:pic>
        <p:nvPicPr>
          <p:cNvPr id="7" name="Рисунок 6" descr="10016879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42852"/>
            <a:ext cx="1428760" cy="2064558"/>
          </a:xfrm>
          <a:prstGeom prst="rect">
            <a:avLst/>
          </a:prstGeom>
        </p:spPr>
      </p:pic>
      <p:pic>
        <p:nvPicPr>
          <p:cNvPr id="8" name="Рисунок 7" descr="big-18166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000504"/>
            <a:ext cx="1571629" cy="209550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4857752" y="1214422"/>
            <a:ext cx="4014758" cy="45259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Прожив долгую и славную жизнь, Маршал Советского Союза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А. М. Василевский умер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5 декабря 1977 года. </a:t>
            </a:r>
          </a:p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Похоронен на Красной площади у Кремлевской стены. </a:t>
            </a:r>
          </a:p>
          <a:p>
            <a:pPr algn="ctr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Он навсегда вошел в историю как один из великих полководцев нашей Родины..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VasilevskyAlexMih_mogi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st_vasilev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857364"/>
            <a:ext cx="2785261" cy="45720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7620" y="6000768"/>
            <a:ext cx="5286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ru-RU" b="1" dirty="0" smtClean="0">
                <a:solidFill>
                  <a:srgbClr val="C00000"/>
                </a:solidFill>
              </a:rPr>
              <a:t>1949, скульптор Вучетич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9" name="Рисунок 8" descr="Vasilevsky_dosk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857364"/>
            <a:ext cx="5429288" cy="45005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10" y="357166"/>
            <a:ext cx="779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Увековечивание имени Василевского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92867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b="1" dirty="0" smtClean="0">
                <a:solidFill>
                  <a:srgbClr val="002060"/>
                </a:solidFill>
              </a:rPr>
              <a:t>Бронзовый бюст установлен в городе Кинешма, там же на здании бывшего духовного училища установлена мемориальная доска.</a:t>
            </a: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Бюст установлен в городе Вичуга (2005 год) и памятник в Калининграде.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Увековечивание имени Василевского</a:t>
            </a:r>
            <a:endParaRPr lang="ru-RU" dirty="0"/>
          </a:p>
        </p:txBody>
      </p:sp>
      <p:pic>
        <p:nvPicPr>
          <p:cNvPr id="4" name="Рисунок 3" descr="VasilevskyMonumKaliningr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71678"/>
            <a:ext cx="3286116" cy="4381488"/>
          </a:xfrm>
          <a:prstGeom prst="rect">
            <a:avLst/>
          </a:prstGeom>
        </p:spPr>
      </p:pic>
      <p:pic>
        <p:nvPicPr>
          <p:cNvPr id="5" name="Рисунок 4" descr="Bust_of_Vasilevsky_in_Vichu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71678"/>
            <a:ext cx="3143272" cy="4238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662" y="6488668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Г. Калининград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6357958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Г.Вичуга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71736" y="928670"/>
            <a:ext cx="6229336" cy="250033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Именем маршала названы улицы в Москве, Иванове, Кинешме, Челябинске, Энгельсе Саратовской области, Краснодоне </a:t>
            </a:r>
            <a:r>
              <a:rPr lang="ru-RU" b="1" dirty="0" err="1" smtClean="0">
                <a:solidFill>
                  <a:srgbClr val="002060"/>
                </a:solidFill>
              </a:rPr>
              <a:t>Ворошиловградской</a:t>
            </a:r>
            <a:r>
              <a:rPr lang="ru-RU" b="1" dirty="0" smtClean="0">
                <a:solidFill>
                  <a:srgbClr val="002060"/>
                </a:solidFill>
              </a:rPr>
              <a:t> (Луганской) области, площадь в Калининграде.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Увековечивание имени Василевского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vasilevsky_do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2916595" cy="22860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3429000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г. Иваново</a:t>
            </a:r>
            <a:endParaRPr lang="ru-RU" dirty="0"/>
          </a:p>
        </p:txBody>
      </p:sp>
      <p:pic>
        <p:nvPicPr>
          <p:cNvPr id="13" name="Рисунок 12" descr="Vasilevskiy_AM_kineshma_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" y="4000504"/>
            <a:ext cx="3861483" cy="285749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28926" y="3571876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г. Кинешма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img.jpeg"/>
          <p:cNvPicPr>
            <a:picLocks noChangeAspect="1"/>
          </p:cNvPicPr>
          <p:nvPr/>
        </p:nvPicPr>
        <p:blipFill>
          <a:blip r:embed="rId4"/>
          <a:srcRect t="11456" b="11456"/>
          <a:stretch>
            <a:fillRect/>
          </a:stretch>
        </p:blipFill>
        <p:spPr>
          <a:xfrm>
            <a:off x="4929190" y="3500438"/>
            <a:ext cx="4071966" cy="335756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29388" y="2857496"/>
            <a:ext cx="2029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площадь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Калининграде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71802" y="785794"/>
            <a:ext cx="5572164" cy="164307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Его имя носят пик на Памире и сорт сирени, океанский танкер и большой противолодочный корабль.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Увековечивание имени Василевского</a:t>
            </a:r>
            <a:endParaRPr lang="ru-RU" dirty="0"/>
          </a:p>
        </p:txBody>
      </p:sp>
      <p:pic>
        <p:nvPicPr>
          <p:cNvPr id="4" name="Рисунок 3" descr="vasilevsky18.gif"/>
          <p:cNvPicPr>
            <a:picLocks noChangeAspect="1"/>
          </p:cNvPicPr>
          <p:nvPr/>
        </p:nvPicPr>
        <p:blipFill>
          <a:blip r:embed="rId2"/>
          <a:srcRect b="13307"/>
          <a:stretch>
            <a:fillRect/>
          </a:stretch>
        </p:blipFill>
        <p:spPr>
          <a:xfrm>
            <a:off x="357158" y="857232"/>
            <a:ext cx="2500330" cy="356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2563852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7087"/>
            <a:ext cx="3929058" cy="251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15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857628"/>
            <a:ext cx="357186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428736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высота 6330 метров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0_6abe_453b774d_XL.jpeg"/>
          <p:cNvPicPr>
            <a:picLocks noChangeAspect="1"/>
          </p:cNvPicPr>
          <p:nvPr/>
        </p:nvPicPr>
        <p:blipFill>
          <a:blip r:embed="rId5"/>
          <a:srcRect l="2143" t="2857" r="5714"/>
          <a:stretch>
            <a:fillRect/>
          </a:stretch>
        </p:blipFill>
        <p:spPr>
          <a:xfrm>
            <a:off x="2928926" y="2330848"/>
            <a:ext cx="3286148" cy="259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50px-Vasilevsky_deputy_operations_general_sta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2481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29190" y="357166"/>
            <a:ext cx="385329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Александр </a:t>
            </a:r>
            <a:endParaRPr lang="ru-RU" sz="4400" b="1" dirty="0" smtClean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Михайлович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Василевский</a:t>
            </a:r>
            <a:endParaRPr lang="ru-RU" sz="4400" b="1" dirty="0">
              <a:ln w="11430"/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2786058"/>
            <a:ext cx="3789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hlinkClick r:id="rId3" tooltip="30 сентября"/>
              </a:rPr>
              <a:t>18 (30) сентября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4" tooltip="1895 год"/>
              </a:rPr>
              <a:t>1895</a:t>
            </a:r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— </a:t>
            </a:r>
            <a:r>
              <a:rPr lang="ru-RU" sz="2400" b="1" dirty="0" smtClean="0">
                <a:hlinkClick r:id="rId5" tooltip="5 декабря"/>
              </a:rPr>
              <a:t>5 декабря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6" tooltip="1977 год"/>
              </a:rPr>
              <a:t>1977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14c3d_ab94ca2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857232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785794"/>
            <a:ext cx="4572000" cy="3672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 smtClean="0">
                <a:solidFill>
                  <a:schemeClr val="bg1"/>
                </a:solidFill>
              </a:rPr>
              <a:t> Герои не умирают. 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 smtClean="0">
                <a:solidFill>
                  <a:schemeClr val="bg1"/>
                </a:solidFill>
              </a:rPr>
              <a:t>Они сегодня зовут вперёд. 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ru-RU" sz="2700" b="1" dirty="0" smtClean="0">
              <a:solidFill>
                <a:schemeClr val="bg1"/>
              </a:solidFill>
            </a:endParaRP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 smtClean="0">
                <a:solidFill>
                  <a:schemeClr val="bg1"/>
                </a:solidFill>
              </a:rPr>
              <a:t> Спасибо вам, 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 smtClean="0">
                <a:solidFill>
                  <a:schemeClr val="bg1"/>
                </a:solidFill>
              </a:rPr>
              <a:t>живущим в нашей памяти, 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700" b="1" dirty="0" smtClean="0">
                <a:solidFill>
                  <a:schemeClr val="bg1"/>
                </a:solidFill>
              </a:rPr>
              <a:t>в наших делах!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5043494" cy="5257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Родился Александр Василевский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селе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3" tooltip="Новая Гольчиха (село) (страница отсутствует)"/>
              </a:rPr>
              <a:t>Новая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hlinkClick r:id="rId3" tooltip="Новая Гольчиха (село) (страница отсутствует)"/>
              </a:rPr>
              <a:t>Гольчиха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4" tooltip="Кинешемский уезд"/>
              </a:rPr>
              <a:t>Кинешемского уезда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И мать, и отец были «православного вероисповедания по единоверию»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5" tooltip="1897 год"/>
              </a:rPr>
              <a:t>1897 году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 семьёй переехал в село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6" tooltip="Вознесенская церковь в Новопокровском (Кинешемский район)"/>
              </a:rPr>
              <a:t>Новопокровское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, где отец Василевского стал служить священником в только что построенном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6" tooltip="Вознесенская церковь в Новопокровском (Кинешемский район)"/>
              </a:rPr>
              <a:t>Вознесенском единоверческом храме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Детство и юность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pic>
        <p:nvPicPr>
          <p:cNvPr id="5" name="Рисунок 4" descr="1059257939_460_635_460_635.8361774744_0_0_80_vasilevsky_clip_image00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642918"/>
            <a:ext cx="3714776" cy="54150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2066" y="61436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Братья и сестры Василевские.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1910 г.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307181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180px-Vasilevski192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143404" cy="619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1071546"/>
            <a:ext cx="37862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3" tooltip="1909 год"/>
              </a:rPr>
              <a:t>1909 году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окончил кинешемское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духовное училище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и поступил в костромскую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5" tooltip="Духовная семинария"/>
              </a:rPr>
              <a:t>духовную семинарию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 результате участия в том же году во всероссийской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6" tooltip="Стачка"/>
              </a:rPr>
              <a:t>стачке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семинаристов, Василевский был выдворен из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7" tooltip="Кострома"/>
              </a:rPr>
              <a:t>Костромы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властями и вернулся в семинарию только через несколько месяцев.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5572164" cy="54292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мае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2" tooltip="1915 год"/>
              </a:rPr>
              <a:t>1915 года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окончил ускоренный курс обучения (4 месяца) и в чине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3" tooltip="Прапорщик"/>
              </a:rPr>
              <a:t>прапорщика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был направлен на фронт.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4" tooltip="Юго-Западный фронт (Первая мировая война)"/>
              </a:rPr>
              <a:t> Юго-Западном фронте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вступил в должность полуротного командира роты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5" tooltip="409-й Новохопёрский полк (страница отсутствует)"/>
              </a:rPr>
              <a:t>409-го Новохопёрского полка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6" tooltip="103-я пехотная дивизия (страница отсутствует)"/>
              </a:rPr>
              <a:t>    103-ей пехотной дивизии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7" tooltip="9-я армия"/>
              </a:rPr>
              <a:t>9-й армии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Получил чин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8" tooltip="Штабс-капитан"/>
              </a:rPr>
              <a:t>штабс-капитана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Калинин приказывает вступить в командование отступившим в беспорядке 427-м полком. Василевский докладывает, что не может выполнить приказ. Калинин отправляет Василевского под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hlinkClick r:id="rId9" tooltip="Трибунал"/>
              </a:rPr>
              <a:t>трибунал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Впоследствии, начальник 48-й дивизии отменяет приказ комбрига, а Василевский временно назначается командиром отдельного батальона в дивизии.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Гражданская война</a:t>
            </a:r>
            <a:br>
              <a:rPr lang="ru-RU" sz="5400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" name="Рисунок 6" descr="1059257939_460_732_460_732.46800731261_0_0_80_vasilevsky_clip_image00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857232"/>
            <a:ext cx="3232277" cy="51435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6057781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Прапорщик А.М. Василевский с братом Дмитрием,  перед отправкой на фронт.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Июнь 1915 </a:t>
            </a:r>
            <a:endParaRPr lang="ru-RU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59257939_460_630_460_630.30852994555_0_0_80_vasilevsky_clip_image00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0" y="214290"/>
            <a:ext cx="4357687" cy="59674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621508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Командир 144-го стрелкового полка 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А.М. Василевский (справа)  1930 г.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428736"/>
            <a:ext cx="39290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Василевский   на должности  командира    в декабре  1928г., сумел за этот промежуток времени твердо сколотить кадры полка,  наладить и поднять на должную высоту тактическую подготовку и двинуть вперед стрелковое дело.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В этом году его полк на инспекторских стрельбах занял первое место в дивизии.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071546"/>
            <a:ext cx="4286280" cy="52864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Отечественная война</a:t>
            </a:r>
            <a:br>
              <a:rPr lang="ru-RU" sz="5400" b="1" dirty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7" name="Рисунок 6" descr="250px-Vasilevsky_Belorussian_oper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66" y="1071546"/>
            <a:ext cx="27146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80px-Vasilevsky_Budenn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786190"/>
            <a:ext cx="2500330" cy="279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7694"/>
            <a:ext cx="2550351" cy="1928826"/>
          </a:xfrm>
          <a:prstGeom prst="rect">
            <a:avLst/>
          </a:prstGeom>
        </p:spPr>
      </p:pic>
      <p:pic>
        <p:nvPicPr>
          <p:cNvPr id="10" name="Содержимое 3" descr="205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928670"/>
            <a:ext cx="2288874" cy="30003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00298" y="928670"/>
            <a:ext cx="4000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С 1940 г. служил в Генштабе, где его застала Великая Отечественная война (1941–1945).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 июне 1942 года он стал начальником Генштаба .Из 34-х месяцев пребывания на посту начальника Генштаба А. М. Василевский провел непосредственно на фронте 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Был ранен и контужен.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За полтора года воины он вырос от генерал-майора до Маршала Советского Союза (19.02.1943) 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714356"/>
            <a:ext cx="55721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Под его руководством разрабатывались крупнейшие операции Советских Вооруженных Сил.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А. М. Василевский координировал действия фронтов: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в Сталинградской битве (операции «Уран», «</a:t>
            </a:r>
            <a:r>
              <a:rPr lang="ru-RU" sz="2000" b="1" dirty="0" err="1" smtClean="0">
                <a:solidFill>
                  <a:srgbClr val="002060"/>
                </a:solidFill>
              </a:rPr>
              <a:t>МалыйСатурн</a:t>
            </a:r>
            <a:r>
              <a:rPr lang="ru-RU" sz="2000" b="1" dirty="0" smtClean="0">
                <a:solidFill>
                  <a:srgbClr val="002060"/>
                </a:solidFill>
              </a:rPr>
              <a:t>»),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под Курском (операция «Полководец Румянцев»),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при освобождении Донбасса (операция «Дон»),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 в Крыму и при взятии Севастополя,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в сражениях на Правобережной Украине; 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</a:rPr>
              <a:t>в Белорусской операции «Багратион».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prussia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36"/>
            <a:ext cx="357186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28860" y="0"/>
            <a:ext cx="6715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Отечественная война</a:t>
            </a:r>
            <a:endParaRPr lang="ru-RU" sz="4400" dirty="0"/>
          </a:p>
        </p:txBody>
      </p:sp>
      <p:pic>
        <p:nvPicPr>
          <p:cNvPr id="5" name="Рисунок 4" descr="a.m.vasilev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8086" cy="296742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928670"/>
            <a:ext cx="607223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После гибели генерала И. Д. Черняховского командовал 3-м Белорусским фронтом в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Восточно-Прусской операции,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завершившейся знаменитым «звездным» штурмом Кенигсберга.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    На фронтах Великой Отечественной войны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советский полководец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А. М. Василевский громил гитлеровских фельдмаршалов и генералов Ф. фон Бока,  Ф. Паулюса,  Э. фон Буша,  фон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Вейхса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и др.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п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945_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357670"/>
            <a:ext cx="3000396" cy="25003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7290" y="214290"/>
            <a:ext cx="750603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900" b="1" dirty="0" smtClean="0">
                <a:ln w="11430"/>
                <a:gradFill>
                  <a:gsLst>
                    <a:gs pos="0">
                      <a:srgbClr val="A5C249">
                        <a:tint val="90000"/>
                        <a:satMod val="120000"/>
                      </a:srgbClr>
                    </a:gs>
                    <a:gs pos="25000">
                      <a:srgbClr val="A5C249">
                        <a:tint val="93000"/>
                        <a:satMod val="120000"/>
                      </a:srgbClr>
                    </a:gs>
                    <a:gs pos="50000">
                      <a:srgbClr val="A5C249">
                        <a:shade val="89000"/>
                        <a:satMod val="110000"/>
                      </a:srgbClr>
                    </a:gs>
                    <a:gs pos="75000">
                      <a:srgbClr val="A5C249">
                        <a:tint val="93000"/>
                        <a:satMod val="120000"/>
                      </a:srgbClr>
                    </a:gs>
                    <a:gs pos="100000">
                      <a:srgbClr val="A5C249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Отечественная война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 descr="267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071942"/>
            <a:ext cx="4033683" cy="2643206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906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Великий   полководец</vt:lpstr>
      <vt:lpstr>Презентация PowerPoint</vt:lpstr>
      <vt:lpstr>Детство и юность </vt:lpstr>
      <vt:lpstr>Презентация PowerPoint</vt:lpstr>
      <vt:lpstr>Гражданская война </vt:lpstr>
      <vt:lpstr>Презентация PowerPoint</vt:lpstr>
      <vt:lpstr>Отечественная война </vt:lpstr>
      <vt:lpstr>Презентация PowerPoint</vt:lpstr>
      <vt:lpstr>Презентация PowerPoint</vt:lpstr>
      <vt:lpstr>Презентация PowerPoint</vt:lpstr>
      <vt:lpstr>Награды</vt:lpstr>
      <vt:lpstr>Воинские звания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Увековечивание имени Василевского</vt:lpstr>
      <vt:lpstr> Увековечивание имени Василевского </vt:lpstr>
      <vt:lpstr>Увековечивание имени Василевского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Ольга</cp:lastModifiedBy>
  <cp:revision>41</cp:revision>
  <dcterms:created xsi:type="dcterms:W3CDTF">2010-09-28T04:18:18Z</dcterms:created>
  <dcterms:modified xsi:type="dcterms:W3CDTF">2016-03-07T17:40:08Z</dcterms:modified>
</cp:coreProperties>
</file>