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7" r:id="rId3"/>
    <p:sldId id="261" r:id="rId4"/>
    <p:sldId id="278" r:id="rId5"/>
    <p:sldId id="262" r:id="rId6"/>
    <p:sldId id="285" r:id="rId7"/>
    <p:sldId id="295" r:id="rId8"/>
    <p:sldId id="290" r:id="rId9"/>
    <p:sldId id="289" r:id="rId10"/>
    <p:sldId id="288" r:id="rId11"/>
    <p:sldId id="284" r:id="rId12"/>
    <p:sldId id="287" r:id="rId13"/>
    <p:sldId id="286" r:id="rId14"/>
    <p:sldId id="283" r:id="rId15"/>
    <p:sldId id="291" r:id="rId16"/>
    <p:sldId id="292" r:id="rId17"/>
    <p:sldId id="282" r:id="rId18"/>
    <p:sldId id="293" r:id="rId19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24" autoAdjust="0"/>
  </p:normalViewPr>
  <p:slideViewPr>
    <p:cSldViewPr>
      <p:cViewPr varScale="1">
        <p:scale>
          <a:sx n="89" d="100"/>
          <a:sy n="89" d="100"/>
        </p:scale>
        <p:origin x="-12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357166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Обобщение опыта по самообразованию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«Детское экспериментирование как средство развития познавательной активности дошкольников» </a:t>
            </a:r>
            <a:endParaRPr lang="ru-RU" sz="3600" dirty="0"/>
          </a:p>
        </p:txBody>
      </p:sp>
      <p:pic>
        <p:nvPicPr>
          <p:cNvPr id="5122" name="Picture 2" descr="C:\Users\Титан\Desktop\опыты артинки\chitatel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2974280" cy="33450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3786190"/>
            <a:ext cx="3429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воспитателя МБДОУ</a:t>
            </a:r>
          </a:p>
          <a:p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/с №207 «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Сибирочка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»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Комбинированного вида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Боковой Елены Юрьевны</a:t>
            </a:r>
            <a:endParaRPr lang="ru-RU" sz="2000" dirty="0"/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88640"/>
            <a:ext cx="7247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Волшебная радуга из воды</a:t>
            </a:r>
            <a:endParaRPr lang="ru-RU" sz="4000" dirty="0"/>
          </a:p>
        </p:txBody>
      </p:sp>
      <p:pic>
        <p:nvPicPr>
          <p:cNvPr id="21509" name="Picture 5" descr="C:\Users\Титан\Desktop\опыты фото\IMG_2810.JPG"/>
          <p:cNvPicPr>
            <a:picLocks noChangeAspect="1" noChangeArrowheads="1"/>
          </p:cNvPicPr>
          <p:nvPr/>
        </p:nvPicPr>
        <p:blipFill>
          <a:blip r:embed="rId3" cstate="print"/>
          <a:srcRect l="9756" r="26220" b="14634"/>
          <a:stretch>
            <a:fillRect/>
          </a:stretch>
        </p:blipFill>
        <p:spPr bwMode="auto">
          <a:xfrm rot="419609">
            <a:off x="3304710" y="910188"/>
            <a:ext cx="2500330" cy="1809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Users\Лена\Desktop\Конкурс\iznTAqA7H4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96664">
            <a:off x="-7825" y="1332965"/>
            <a:ext cx="3419872" cy="3204633"/>
          </a:xfrm>
          <a:prstGeom prst="rect">
            <a:avLst/>
          </a:prstGeom>
          <a:noFill/>
        </p:spPr>
      </p:pic>
      <p:pic>
        <p:nvPicPr>
          <p:cNvPr id="1027" name="Picture 3" descr="C:\Users\Лена\Desktop\Конкурс\xjn_INR5E4g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5602">
            <a:off x="5830831" y="1173336"/>
            <a:ext cx="3347864" cy="3199504"/>
          </a:xfrm>
          <a:prstGeom prst="rect">
            <a:avLst/>
          </a:prstGeom>
          <a:noFill/>
        </p:spPr>
      </p:pic>
      <p:pic>
        <p:nvPicPr>
          <p:cNvPr id="4099" name="Picture 3" descr="C:\Users\Лена\Desktop\Конкурс\Qwn3E4Ppg0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708920"/>
            <a:ext cx="3723878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188640"/>
            <a:ext cx="6946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Экспериментируем с песком</a:t>
            </a:r>
            <a:endParaRPr lang="ru-RU" sz="3600" dirty="0"/>
          </a:p>
        </p:txBody>
      </p:sp>
      <p:pic>
        <p:nvPicPr>
          <p:cNvPr id="4098" name="Picture 2" descr="C:\Users\Лена\Desktop\Конкурс\jwIKtqsvEp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573016"/>
            <a:ext cx="3491880" cy="3284984"/>
          </a:xfrm>
          <a:prstGeom prst="rect">
            <a:avLst/>
          </a:prstGeom>
          <a:noFill/>
        </p:spPr>
      </p:pic>
      <p:pic>
        <p:nvPicPr>
          <p:cNvPr id="1026" name="Picture 2" descr="C:\Users\Лена\Desktop\Конкурс\4zfTQ_wTiC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836712"/>
            <a:ext cx="3312368" cy="2448272"/>
          </a:xfrm>
          <a:prstGeom prst="rect">
            <a:avLst/>
          </a:prstGeom>
          <a:noFill/>
        </p:spPr>
      </p:pic>
      <p:pic>
        <p:nvPicPr>
          <p:cNvPr id="1027" name="Picture 3" descr="C:\Users\Лена\Desktop\Конкурс\eFOK-dkwk4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616" y="908720"/>
            <a:ext cx="3456384" cy="2376264"/>
          </a:xfrm>
          <a:prstGeom prst="rect">
            <a:avLst/>
          </a:prstGeom>
          <a:noFill/>
        </p:spPr>
      </p:pic>
      <p:pic>
        <p:nvPicPr>
          <p:cNvPr id="1029" name="Picture 5" descr="C:\Users\Лена\Desktop\Конкурс\nJL5kL_9Yv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573016"/>
            <a:ext cx="3312368" cy="32849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88640"/>
            <a:ext cx="7176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Волшебные  превращения</a:t>
            </a:r>
            <a:endParaRPr lang="ru-RU" sz="4000" dirty="0"/>
          </a:p>
        </p:txBody>
      </p:sp>
      <p:pic>
        <p:nvPicPr>
          <p:cNvPr id="2050" name="Picture 2" descr="C:\Users\Лена\Desktop\Конкурс\Pe8uZnNLO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2112">
            <a:off x="-222820" y="1190982"/>
            <a:ext cx="3169023" cy="2561336"/>
          </a:xfrm>
          <a:prstGeom prst="rect">
            <a:avLst/>
          </a:prstGeom>
          <a:noFill/>
        </p:spPr>
      </p:pic>
      <p:pic>
        <p:nvPicPr>
          <p:cNvPr id="2052" name="Picture 4" descr="C:\Users\Лена\Desktop\Конкурс\7OZPLLuLf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2645">
            <a:off x="6192460" y="3595918"/>
            <a:ext cx="2643758" cy="2999680"/>
          </a:xfrm>
          <a:prstGeom prst="rect">
            <a:avLst/>
          </a:prstGeom>
          <a:noFill/>
        </p:spPr>
      </p:pic>
      <p:pic>
        <p:nvPicPr>
          <p:cNvPr id="2053" name="Picture 5" descr="C:\Users\Лена\Desktop\Конкурс\AfaPp9N1eJ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124744"/>
            <a:ext cx="3600400" cy="4841776"/>
          </a:xfrm>
          <a:prstGeom prst="rect">
            <a:avLst/>
          </a:prstGeom>
          <a:noFill/>
        </p:spPr>
      </p:pic>
      <p:pic>
        <p:nvPicPr>
          <p:cNvPr id="2054" name="Picture 6" descr="C:\Users\Лена\Desktop\Конкурс\3BUx28r7yQ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9265">
            <a:off x="6544657" y="1249903"/>
            <a:ext cx="2592288" cy="2402816"/>
          </a:xfrm>
          <a:prstGeom prst="rect">
            <a:avLst/>
          </a:prstGeom>
          <a:noFill/>
        </p:spPr>
      </p:pic>
      <p:pic>
        <p:nvPicPr>
          <p:cNvPr id="3075" name="Picture 3" descr="C:\Users\Лена\Desktop\Конкурс\PEu6nuTOVw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72067">
            <a:off x="5925" y="3771434"/>
            <a:ext cx="2993764" cy="25466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188640"/>
            <a:ext cx="5064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Слепки с природы</a:t>
            </a:r>
            <a:endParaRPr lang="ru-RU" sz="4000" dirty="0"/>
          </a:p>
        </p:txBody>
      </p:sp>
      <p:pic>
        <p:nvPicPr>
          <p:cNvPr id="5121" name="Picture 1" descr="C:\Users\Титан\Desktop\опыты фото\IMG_2832.JPG"/>
          <p:cNvPicPr>
            <a:picLocks noChangeAspect="1" noChangeArrowheads="1"/>
          </p:cNvPicPr>
          <p:nvPr/>
        </p:nvPicPr>
        <p:blipFill>
          <a:blip r:embed="rId3" cstate="print"/>
          <a:srcRect l="5263" t="5264" r="5263" b="7016"/>
          <a:stretch>
            <a:fillRect/>
          </a:stretch>
        </p:blipFill>
        <p:spPr bwMode="auto">
          <a:xfrm>
            <a:off x="3347864" y="3933056"/>
            <a:ext cx="264320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Лена\Desktop\Конкурс\4Lh6B_ti_d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86978">
            <a:off x="38164" y="1373978"/>
            <a:ext cx="3203848" cy="2482536"/>
          </a:xfrm>
          <a:prstGeom prst="rect">
            <a:avLst/>
          </a:prstGeom>
          <a:noFill/>
        </p:spPr>
      </p:pic>
      <p:pic>
        <p:nvPicPr>
          <p:cNvPr id="3074" name="Picture 2" descr="C:\Users\Лена\Downloads\IMG_20160201_121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7190">
            <a:off x="6182942" y="2944176"/>
            <a:ext cx="3096344" cy="2564904"/>
          </a:xfrm>
          <a:prstGeom prst="rect">
            <a:avLst/>
          </a:prstGeom>
          <a:noFill/>
        </p:spPr>
      </p:pic>
      <p:pic>
        <p:nvPicPr>
          <p:cNvPr id="3075" name="Picture 3" descr="C:\Users\Лена\Downloads\IMG_20160201_121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64148">
            <a:off x="-32429" y="3331555"/>
            <a:ext cx="3132768" cy="2066291"/>
          </a:xfrm>
          <a:prstGeom prst="rect">
            <a:avLst/>
          </a:prstGeom>
          <a:noFill/>
        </p:spPr>
      </p:pic>
      <p:pic>
        <p:nvPicPr>
          <p:cNvPr id="2050" name="Picture 2" descr="C:\Users\Лена\Desktop\Конкурс\3-pdBdY5d9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764704"/>
            <a:ext cx="4608512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928926" y="285728"/>
            <a:ext cx="621507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процессе экспериментирования дети учатся: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видеть и выделять проблему;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принимать и ставить цель;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решать проблемы: анализировать объект или явление, выделять существенные признаки и связи, сопоставлять различные факты, выдвигать гипотезы, предположения, отбирать средства и материалы для самостоятельной деятельности, осуществлять эксперимент;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высказывать суждения, делать выводы и умозаключения.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00042"/>
            <a:ext cx="55007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Методы взаимодействия с семьей наглядные, словесные, практические: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консультации для родителей;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папки-передвижки;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открытое занятие.</a:t>
            </a:r>
          </a:p>
          <a:p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9698" name="Picture 2" descr="D:\Фотографии\группа № 7\IMG_2838.JPG"/>
          <p:cNvPicPr>
            <a:picLocks noChangeAspect="1" noChangeArrowheads="1"/>
          </p:cNvPicPr>
          <p:nvPr/>
        </p:nvPicPr>
        <p:blipFill>
          <a:blip r:embed="rId3" cstate="print"/>
          <a:srcRect l="-2273" r="-2274" b="15151"/>
          <a:stretch>
            <a:fillRect/>
          </a:stretch>
        </p:blipFill>
        <p:spPr bwMode="auto">
          <a:xfrm>
            <a:off x="4643438" y="1500174"/>
            <a:ext cx="4225047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28680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Вывод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Проанализировав результаты своей педагогической деятельности, я пришла к выводу, что опыт работы в данном направлении очень эффективен. Такой  метод обучения как экспериментальная деятельность, достаточно мощно активизирует познавательный интерес у детей и способствует  усвоению детьми новых знаний и умений.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В перспективе планирую продолжить работу по самообразованию по данной теме. А накопленным материалом предлагаю поделиться с коллегами.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Подводя итог, хочу сказать, что  поощряя детскую любознательность, утоляя жажду познания маленьких почемучек и направляя их исследовательскую инициативу, мы смогли развить у детей изобретательность, творческую активность,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познавательный интерес; открыли перед детьми  удивительный мир   экспериментирования.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357166"/>
            <a:ext cx="5786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612845"/>
            <a:ext cx="61024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В результате работы за год я: 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Изучила теоретический материал по данной теме в педагогической  и методической литературе.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Создала картотеку опытов и экспериментов.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Создала картотеку дидактических игр по экспериментальной деятельности.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Создала условия для организации экспериментальной деятельности детей в группе.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Разработала конспекты НОД по экспериментированию.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Провела  консультации для родителей по данной теме.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Оформила папки-передвижки в родительский уголок.</a:t>
            </a: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Разработала рекомендации для воспитателей ДОУ.</a:t>
            </a:r>
          </a:p>
          <a:p>
            <a:pPr algn="ctr"/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642918"/>
            <a:ext cx="5575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Спасибо за внимание!</a:t>
            </a:r>
            <a:endParaRPr lang="ru-RU" sz="4000" dirty="0"/>
          </a:p>
        </p:txBody>
      </p:sp>
      <p:pic>
        <p:nvPicPr>
          <p:cNvPr id="1026" name="Picture 2" descr="C:\Users\Титан\Desktop\опыты артинки\chitatel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500174"/>
            <a:ext cx="3686177" cy="41456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357166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Актуальность</a:t>
            </a:r>
            <a:endParaRPr lang="ru-RU" sz="4000" dirty="0"/>
          </a:p>
        </p:txBody>
      </p:sp>
      <p:pic>
        <p:nvPicPr>
          <p:cNvPr id="3073" name="Picture 1" descr="C:\Users\Титан\Desktop\опыты артинки\0_3a855_1ebba68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714620"/>
            <a:ext cx="2625867" cy="3929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6" y="1214422"/>
            <a:ext cx="75009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«Расскажи – и я забуду, 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покажи – и я запомню,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дай попробовать - и я пойму». 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00438"/>
            <a:ext cx="3214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Ребенок усваивает все прочно и надолго когда слышит, видит и делает сам.</a:t>
            </a:r>
            <a:endParaRPr lang="ru-RU" sz="2400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10" y="642918"/>
            <a:ext cx="1707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Цель: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428736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Создание условий для развития познавательного интереса детей в процессе опытно – экспериментальной деятельности.</a:t>
            </a:r>
            <a:endParaRPr lang="ru-RU" sz="3200" dirty="0"/>
          </a:p>
        </p:txBody>
      </p:sp>
      <p:pic>
        <p:nvPicPr>
          <p:cNvPr id="4097" name="Picture 1" descr="C:\Users\Титан\Desktop\опыты артинки\provette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71876"/>
            <a:ext cx="1891891" cy="192804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21429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Задачи:</a:t>
            </a:r>
            <a:endParaRPr lang="ru-RU" sz="40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142976" y="857232"/>
            <a:ext cx="6500858" cy="40626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1. Изучить методическую литературу по данной теме.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2. Создавать условия для исследовательской активности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3.Поощрять и направлять исследовательскую инициативу детей, развивая их независимость, изобретательность, творческую активность; помочь раскрыть перед детьми удивительный мир экспериментирования, развивать познавательные способности.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4. Привлечь родителей к процессу экспериментирования в повседневной жизни.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30" y="357166"/>
            <a:ext cx="3357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Литература:</a:t>
            </a:r>
            <a:endParaRPr lang="ru-RU" sz="4000" dirty="0"/>
          </a:p>
        </p:txBody>
      </p:sp>
      <p:pic>
        <p:nvPicPr>
          <p:cNvPr id="1025" name="Picture 1" descr="D:\Фотографии\группа № 7\IMG_2835.JPG"/>
          <p:cNvPicPr>
            <a:picLocks noChangeAspect="1" noChangeArrowheads="1"/>
          </p:cNvPicPr>
          <p:nvPr/>
        </p:nvPicPr>
        <p:blipFill>
          <a:blip r:embed="rId3" cstate="print"/>
          <a:srcRect l="3798" t="-29004" r="8813" b="-14159"/>
          <a:stretch>
            <a:fillRect/>
          </a:stretch>
        </p:blipFill>
        <p:spPr bwMode="auto">
          <a:xfrm>
            <a:off x="2643174" y="-76223"/>
            <a:ext cx="5643602" cy="6934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357166"/>
            <a:ext cx="56076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Мини - лаборатория</a:t>
            </a:r>
            <a:endParaRPr lang="ru-RU" sz="4000" dirty="0"/>
          </a:p>
        </p:txBody>
      </p:sp>
      <p:pic>
        <p:nvPicPr>
          <p:cNvPr id="3" name="Picture 1" descr="K:\DCIM\101MSDCF\DSC02224.JPG"/>
          <p:cNvPicPr>
            <a:picLocks noChangeAspect="1" noChangeArrowheads="1"/>
          </p:cNvPicPr>
          <p:nvPr/>
        </p:nvPicPr>
        <p:blipFill>
          <a:blip r:embed="rId3" cstate="print"/>
          <a:srcRect l="-1" t="9716" r="-759" b="-2725"/>
          <a:stretch>
            <a:fillRect/>
          </a:stretch>
        </p:blipFill>
        <p:spPr bwMode="auto">
          <a:xfrm>
            <a:off x="4246560" y="1428736"/>
            <a:ext cx="454028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Содержимое 3" descr="E:\IMG_0930.jpg"/>
          <p:cNvPicPr>
            <a:picLocks/>
          </p:cNvPicPr>
          <p:nvPr/>
        </p:nvPicPr>
        <p:blipFill>
          <a:blip r:embed="rId4" cstate="print"/>
          <a:srcRect l="-27" t="37074"/>
          <a:stretch>
            <a:fillRect/>
          </a:stretch>
        </p:blipFill>
        <p:spPr bwMode="auto">
          <a:xfrm>
            <a:off x="357158" y="1928802"/>
            <a:ext cx="357190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итан\Desktop\опыты артинки\424568-chemical-experi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600427"/>
            <a:ext cx="4071966" cy="32575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14646" y="214290"/>
            <a:ext cx="59293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А у нас в саду дела - эксперименты снова,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Сам волшебник никогда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 не творил такого!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То растопим снег и лёд, то смешаем краски.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Изменяем вкус воды,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как в волшебной сказке!</a:t>
            </a:r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14290"/>
            <a:ext cx="6763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Эксперименты со снегом</a:t>
            </a:r>
            <a:endParaRPr lang="ru-RU" sz="4000" dirty="0"/>
          </a:p>
        </p:txBody>
      </p:sp>
      <p:pic>
        <p:nvPicPr>
          <p:cNvPr id="18434" name="Picture 2" descr="C:\Users\Титан\Desktop\опыты фото\DSC01937.JPG"/>
          <p:cNvPicPr>
            <a:picLocks noChangeAspect="1" noChangeArrowheads="1"/>
          </p:cNvPicPr>
          <p:nvPr/>
        </p:nvPicPr>
        <p:blipFill>
          <a:blip r:embed="rId3" cstate="print"/>
          <a:srcRect l="13514" t="16216" r="5405"/>
          <a:stretch>
            <a:fillRect/>
          </a:stretch>
        </p:blipFill>
        <p:spPr bwMode="auto">
          <a:xfrm>
            <a:off x="899592" y="1500174"/>
            <a:ext cx="4680520" cy="35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5" name="Picture 3" descr="C:\Users\Титан\Desktop\опыты фото\DSC01942.JPG"/>
          <p:cNvPicPr>
            <a:picLocks noChangeAspect="1" noChangeArrowheads="1"/>
          </p:cNvPicPr>
          <p:nvPr/>
        </p:nvPicPr>
        <p:blipFill>
          <a:blip r:embed="rId4" cstate="print"/>
          <a:srcRect r="11429"/>
          <a:stretch>
            <a:fillRect/>
          </a:stretch>
        </p:blipFill>
        <p:spPr bwMode="auto">
          <a:xfrm>
            <a:off x="5724128" y="1484784"/>
            <a:ext cx="3201848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16632"/>
            <a:ext cx="4711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Опыты с водой</a:t>
            </a:r>
            <a:endParaRPr lang="ru-RU" sz="4000" dirty="0"/>
          </a:p>
        </p:txBody>
      </p:sp>
      <p:pic>
        <p:nvPicPr>
          <p:cNvPr id="4" name="Рисунок 3" descr="E:\DSCF8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6775">
            <a:off x="-283990" y="548133"/>
            <a:ext cx="29878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DSCF8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24145">
            <a:off x="6239063" y="1060366"/>
            <a:ext cx="2821088" cy="32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DSCF80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980728"/>
            <a:ext cx="38657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DSCF80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005064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458</Words>
  <Application>Microsoft Office PowerPoint</Application>
  <PresentationFormat>Экран (4:3)</PresentationFormat>
  <Paragraphs>56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Лена</cp:lastModifiedBy>
  <cp:revision>92</cp:revision>
  <dcterms:created xsi:type="dcterms:W3CDTF">2014-05-12T04:44:22Z</dcterms:created>
  <dcterms:modified xsi:type="dcterms:W3CDTF">2016-05-14T12:11:51Z</dcterms:modified>
</cp:coreProperties>
</file>