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71" r:id="rId3"/>
    <p:sldId id="278" r:id="rId4"/>
    <p:sldId id="267" r:id="rId5"/>
    <p:sldId id="262" r:id="rId6"/>
    <p:sldId id="274" r:id="rId7"/>
    <p:sldId id="260" r:id="rId8"/>
    <p:sldId id="261" r:id="rId9"/>
    <p:sldId id="263" r:id="rId10"/>
    <p:sldId id="277" r:id="rId11"/>
    <p:sldId id="264" r:id="rId12"/>
    <p:sldId id="265" r:id="rId13"/>
    <p:sldId id="268" r:id="rId14"/>
    <p:sldId id="269" r:id="rId15"/>
    <p:sldId id="280" r:id="rId16"/>
    <p:sldId id="307" r:id="rId17"/>
    <p:sldId id="275" r:id="rId18"/>
    <p:sldId id="282" r:id="rId19"/>
    <p:sldId id="284" r:id="rId20"/>
    <p:sldId id="291" r:id="rId21"/>
    <p:sldId id="285" r:id="rId22"/>
    <p:sldId id="286" r:id="rId23"/>
    <p:sldId id="289" r:id="rId24"/>
    <p:sldId id="312" r:id="rId25"/>
    <p:sldId id="290" r:id="rId26"/>
    <p:sldId id="303" r:id="rId27"/>
    <p:sldId id="292" r:id="rId28"/>
    <p:sldId id="293" r:id="rId29"/>
    <p:sldId id="302" r:id="rId30"/>
    <p:sldId id="304" r:id="rId31"/>
    <p:sldId id="317" r:id="rId32"/>
    <p:sldId id="319" r:id="rId33"/>
    <p:sldId id="320" r:id="rId34"/>
    <p:sldId id="310" r:id="rId35"/>
    <p:sldId id="321" r:id="rId36"/>
    <p:sldId id="313" r:id="rId37"/>
    <p:sldId id="297" r:id="rId38"/>
    <p:sldId id="298" r:id="rId39"/>
    <p:sldId id="299" r:id="rId40"/>
    <p:sldId id="300" r:id="rId41"/>
    <p:sldId id="301" r:id="rId42"/>
    <p:sldId id="306" r:id="rId43"/>
    <p:sldId id="308" r:id="rId44"/>
    <p:sldId id="316" r:id="rId45"/>
    <p:sldId id="283" r:id="rId46"/>
    <p:sldId id="315" r:id="rId47"/>
    <p:sldId id="309" r:id="rId48"/>
    <p:sldId id="31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0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3F193E-5782-419F-ACB0-FC37F7E59E68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C77C21-A272-4516-8E67-EFA81998163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microsoft.com/office/2007/relationships/hdphoto" Target="NUL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69.jpeg"/><Relationship Id="rId4" Type="http://schemas.openxmlformats.org/officeDocument/2006/relationships/image" Target="../media/image102.jpeg"/><Relationship Id="rId9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do.prosv.ru/info.aspx?ob_no=42627" TargetMode="External"/><Relationship Id="rId13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hyperlink" Target="http://do.prosv.ru/info.aspx?ob_no=42629" TargetMode="External"/><Relationship Id="rId17" Type="http://schemas.openxmlformats.org/officeDocument/2006/relationships/image" Target="../media/image12.jpeg"/><Relationship Id="rId2" Type="http://schemas.openxmlformats.org/officeDocument/2006/relationships/hyperlink" Target="http://do.prosv.ru/info.aspx?ob_no=42678" TargetMode="External"/><Relationship Id="rId16" Type="http://schemas.openxmlformats.org/officeDocument/2006/relationships/hyperlink" Target="http://do.prosv.ru/info.aspx?ob_no=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.prosv.ru/info.aspx?ob_no=42567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6.jpeg"/><Relationship Id="rId15" Type="http://schemas.openxmlformats.org/officeDocument/2006/relationships/image" Target="../media/image11.jpeg"/><Relationship Id="rId10" Type="http://schemas.openxmlformats.org/officeDocument/2006/relationships/hyperlink" Target="http://do.prosv.ru/info.aspx?ob_no=42628" TargetMode="External"/><Relationship Id="rId4" Type="http://schemas.openxmlformats.org/officeDocument/2006/relationships/hyperlink" Target="http://do.prosv.ru/info.aspx?ob_no=42626" TargetMode="External"/><Relationship Id="rId9" Type="http://schemas.openxmlformats.org/officeDocument/2006/relationships/image" Target="../media/image8.jpeg"/><Relationship Id="rId14" Type="http://schemas.openxmlformats.org/officeDocument/2006/relationships/hyperlink" Target="http://do.prosv.ru/info.aspx?ob_no=4263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26432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Использование инновационных форм в работе с семьей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305435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(</a:t>
            </a:r>
            <a:r>
              <a:rPr lang="ru-RU" b="1" dirty="0" smtClean="0">
                <a:solidFill>
                  <a:srgbClr val="00B050"/>
                </a:solidFill>
              </a:rPr>
              <a:t>семинар для руководителей дошкольных учреждений</a:t>
            </a:r>
            <a:r>
              <a:rPr lang="ru-RU" b="1" dirty="0" smtClean="0">
                <a:solidFill>
                  <a:srgbClr val="00B050"/>
                </a:solidFill>
              </a:rPr>
              <a:t>)</a:t>
            </a:r>
          </a:p>
          <a:p>
            <a:pPr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Старший воспитатель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МБДОУ ДС «Родничок»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г.Волгодонска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Елжова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Наталья Владимировна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C:\Documents and Settings\Бухгалтерия\Рабочий стол\картинки семья\iCANTG223.jpg"/>
          <p:cNvPicPr>
            <a:picLocks noChangeAspect="1" noChangeArrowheads="1"/>
          </p:cNvPicPr>
          <p:nvPr/>
        </p:nvPicPr>
        <p:blipFill>
          <a:blip r:embed="rId2"/>
          <a:srcRect t="6452" b="3226"/>
          <a:stretch>
            <a:fillRect/>
          </a:stretch>
        </p:blipFill>
        <p:spPr bwMode="auto">
          <a:xfrm>
            <a:off x="6000760" y="4538172"/>
            <a:ext cx="2758888" cy="2105537"/>
          </a:xfrm>
          <a:prstGeom prst="rect">
            <a:avLst/>
          </a:prstGeom>
          <a:noFill/>
        </p:spPr>
      </p:pic>
      <p:pic>
        <p:nvPicPr>
          <p:cNvPr id="4" name="Picture 2" descr="G:\карт. день смеха\iCAGJOX7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42852"/>
            <a:ext cx="2000231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Этапы взаимодействия с семьей: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1.Демонстрация родителям положительного образа ребенка (установка на сотрудничество).</a:t>
            </a:r>
          </a:p>
          <a:p>
            <a:pPr>
              <a:buNone/>
            </a:pP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2.Передача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психолого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– педагогических знаний (использование разнообразных форм работы).</a:t>
            </a:r>
          </a:p>
          <a:p>
            <a:pPr>
              <a:buNone/>
            </a:pP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3.Индивидуальное ознакомление с проблемами семьи в вопросах воспитания ребенка.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                    </a:t>
            </a:r>
          </a:p>
          <a:p>
            <a:pPr>
              <a:buNone/>
            </a:pPr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                         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Результат взаимодействия: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установление доверительных отношений, совместное исследование и формирование гармонически развитий личности ребенка.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Составляющие диалога общения педагог – родитель: 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B050"/>
                </a:solidFill>
                <a:latin typeface="Arial Black" pitchFamily="34" charset="0"/>
              </a:rPr>
              <a:t>смирение,</a:t>
            </a:r>
          </a:p>
          <a:p>
            <a:pPr algn="ctr"/>
            <a:r>
              <a:rPr lang="ru-RU" sz="5400" dirty="0" smtClean="0">
                <a:solidFill>
                  <a:srgbClr val="00B050"/>
                </a:solidFill>
                <a:latin typeface="Arial Black" pitchFamily="34" charset="0"/>
              </a:rPr>
              <a:t>такт,</a:t>
            </a:r>
          </a:p>
          <a:p>
            <a:pPr algn="ctr"/>
            <a:r>
              <a:rPr lang="ru-RU" sz="5400" dirty="0" smtClean="0">
                <a:solidFill>
                  <a:srgbClr val="00B050"/>
                </a:solidFill>
                <a:latin typeface="Arial Black" pitchFamily="34" charset="0"/>
              </a:rPr>
              <a:t>мудрость.</a:t>
            </a:r>
            <a:endParaRPr lang="ru-RU" sz="54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Сложные области в построении </a:t>
            </a:r>
            <a:r>
              <a:rPr lang="ru-RU" sz="3200" dirty="0" err="1" smtClean="0">
                <a:solidFill>
                  <a:srgbClr val="002060"/>
                </a:solidFill>
                <a:latin typeface="Arial Black" pitchFamily="34" charset="0"/>
              </a:rPr>
              <a:t>детско</a:t>
            </a:r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 – родительских отношений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Свобода воли ребенка и границы контроля его поведения со стороны взрослого.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Способы воздействия на поведения ребенка.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Проблемы самоконтроля взрослого(рефлексия родительского поведения).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Обеспечение комфортной адаптации ребенка и его семьи к условиям ДОО.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Формирование здоровья детей (построение индивидуальной программы здоровья).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Установление контакта с родителями и согласование с ними целей и ценностей образовательной деятельности.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Обеспечение постоянной информации о жизни детей в детском саду.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Предоставление родителям возможности повышать педагогическую компетентность (особенность развития детей дошкольного возраста).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Создание совместного досуга с участием семей воспитанников.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Создание условий реализации творческого потенциала семьи  в организации жизни детей в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ДОО (Программа «Радуга»).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just"/>
            <a:endParaRPr lang="ru-RU" sz="16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endParaRPr lang="ru-RU" sz="18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Формы сотрудничества с родителями: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Общая лекция об особенностях ребенка с общими рекомендациями по созданию дома развивающей среды.</a:t>
            </a:r>
          </a:p>
          <a:p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Выдача печатных памяток с рекомендациями.</a:t>
            </a:r>
          </a:p>
          <a:p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Размещение информации на стендах для родителей.</a:t>
            </a:r>
          </a:p>
          <a:p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Создание библиотеки для родителей.</a:t>
            </a:r>
          </a:p>
          <a:p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Индивидуальные консультации.</a:t>
            </a:r>
          </a:p>
          <a:p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Семинар – практикум.</a:t>
            </a:r>
          </a:p>
          <a:p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Мастер – класс.</a:t>
            </a:r>
          </a:p>
          <a:p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Дискуссионный клуб.</a:t>
            </a:r>
          </a:p>
          <a:p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Круглый стол.</a:t>
            </a:r>
          </a:p>
          <a:p>
            <a:pPr>
              <a:buNone/>
            </a:pPr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  (</a:t>
            </a:r>
            <a:r>
              <a:rPr lang="ru-RU" sz="1800" i="1" dirty="0" smtClean="0">
                <a:solidFill>
                  <a:srgbClr val="002060"/>
                </a:solidFill>
                <a:latin typeface="Arial Black" pitchFamily="34" charset="0"/>
              </a:rPr>
              <a:t>Радуга. Примерная основная образовательная программа дошкольного образования).</a:t>
            </a:r>
          </a:p>
          <a:p>
            <a:endParaRPr lang="ru-RU" sz="1800" dirty="0">
              <a:solidFill>
                <a:srgbClr val="00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Роль педагога сотрудника, партнера</a:t>
            </a:r>
            <a:endParaRPr lang="ru-RU" sz="2800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Опирается на инициативу родителя и предлагает свое.</a:t>
            </a:r>
          </a:p>
          <a:p>
            <a:pPr algn="just"/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Узнает о ребенке у родителя и вместе с ним оценивает ребенка.</a:t>
            </a:r>
          </a:p>
          <a:p>
            <a:pPr algn="just"/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Не дает готовых советов, а вместе с родителями решает проблему.</a:t>
            </a:r>
          </a:p>
          <a:p>
            <a:pPr algn="just"/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Подходит к родителю, учитывая индивидуальные особенности семьи.</a:t>
            </a:r>
          </a:p>
          <a:p>
            <a:pPr algn="just"/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Помогает родителям создавать успешную деятельность для самореализации личности ребенка.</a:t>
            </a:r>
          </a:p>
          <a:p>
            <a:pPr algn="just"/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Помогает родителям в воспитании ребенка, иногда учится у родителей.</a:t>
            </a:r>
          </a:p>
          <a:p>
            <a:pPr algn="just"/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Не поучает родителей, а дает советы, как дипломированный специалист.</a:t>
            </a:r>
          </a:p>
          <a:p>
            <a:pPr algn="just"/>
            <a:r>
              <a:rPr lang="ru-RU" sz="2000" dirty="0" smtClean="0">
                <a:solidFill>
                  <a:srgbClr val="003300"/>
                </a:solidFill>
                <a:latin typeface="Arial Black" pitchFamily="34" charset="0"/>
              </a:rPr>
              <a:t>Высшая цель и содержание работы – ребенок</a:t>
            </a:r>
            <a:r>
              <a:rPr lang="ru-RU" sz="1800" dirty="0" smtClean="0">
                <a:solidFill>
                  <a:srgbClr val="003300"/>
                </a:solidFill>
                <a:latin typeface="Arial Black" pitchFamily="34" charset="0"/>
              </a:rPr>
              <a:t>. </a:t>
            </a:r>
            <a:endParaRPr lang="ru-RU" sz="1800" dirty="0">
              <a:solidFill>
                <a:srgbClr val="00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84712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Инновация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–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целенаправленное изменение, вносящее в среду внедрения новые стабильные элементы (новшества), вызывающие переход системы из одного состояния в качественно другое. </a:t>
            </a:r>
            <a:endParaRPr lang="ru-RU" sz="22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16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endParaRPr lang="ru-RU" sz="16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 В научной литературе «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инновация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» – нововведение, «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новшество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» –  новое средство (новый метод, концепция, технология), а инновация – процесс освоения этого средства.</a:t>
            </a:r>
          </a:p>
          <a:p>
            <a:pPr algn="just">
              <a:buNone/>
            </a:pPr>
            <a:endParaRPr lang="ru-RU" sz="28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 Процесс освоения новшества и есть инновация</a:t>
            </a:r>
            <a:endParaRPr lang="ru-RU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latin typeface="Arial Black" pitchFamily="34" charset="0"/>
              </a:rPr>
              <a:t>Формы организации работы с родителями:</a:t>
            </a:r>
            <a:endParaRPr lang="ru-RU" sz="40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sz="2800" dirty="0" smtClean="0"/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информационно  -аналитическая (сбор, обработка и использование данных о семье);</a:t>
            </a:r>
          </a:p>
          <a:p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досуговая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(установление теплых доверительных отношений с семьей);</a:t>
            </a:r>
          </a:p>
          <a:p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познавательная (ознакомление родителей  с особенностями возрастного развития ребенка и рациональными методами развития);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наглядно – информационная (ознакомление родителей с условиями, содержанием и методами воспитания  в условиях дошкольного учреждения).     </a:t>
            </a:r>
            <a:r>
              <a:rPr lang="ru-RU" sz="2400" dirty="0" smtClean="0"/>
              <a:t> </a:t>
            </a:r>
            <a:r>
              <a:rPr lang="ru-RU" sz="3200" dirty="0" smtClean="0"/>
              <a:t>               </a:t>
            </a:r>
            <a:r>
              <a:rPr lang="ru-RU" dirty="0" smtClean="0"/>
              <a:t>         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Формы работы с родителями в МБДОУ ДС «Родничок» г.Волгодонска: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928670"/>
            <a:ext cx="4038600" cy="512605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-Групповые родительские собрания с использованием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мультимедийного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оборудования,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-Взаимодействие через сайт ДОУ,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-Проектная деятельность,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-Участие в творческих конкурсах,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-День открытых дверей,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-Мини – походы,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-Участие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конкурсно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– развлекательных программах,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-Психологический час,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-Беседы,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-Консультации,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-Посещение семей воспитанников,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-Наглядное информирование семьи (стенды, фотомонтажи, коллажи, выставки, отчеты о достижениях, бюллетени, уголки здоровья, альманахи, брошюры, личный блокнот, библиотека),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-Анкетирование, тестирование,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-Мастер – классы,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-Семейные творческие студии,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-Акции,</a:t>
            </a:r>
          </a:p>
          <a:p>
            <a:pPr>
              <a:buNone/>
            </a:pPr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928670"/>
            <a:ext cx="4038600" cy="519749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-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Сетевое интернет - сообщество,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-Участие в деятельности ДОУ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( помощь в создании среды, участие в праздниках, НОД, управляющем совете, педсовете, участие в планировании, утреннем приеме),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-Педагогический калейдоскоп,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-Аукцион,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-Интернет – кафе,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-Мировое кафе,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-Дискуссии,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-Издание книг (брошюр, каталога,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альманахов),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-Почта (ящик предложений),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-Круглый стол,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-Встречи,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-Гость группы,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-Доброволец,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-Коллекция (мамы, папы, бабушки, дедушки),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-Родительский клуб,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-Кейс – метод.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943100" y="422275"/>
            <a:ext cx="7200900" cy="1727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smtClean="0">
                <a:solidFill>
                  <a:srgbClr val="002060"/>
                </a:solidFill>
                <a:latin typeface="Arial Black" pitchFamily="34" charset="0"/>
              </a:rPr>
              <a:t>Городская </a:t>
            </a:r>
            <a:br>
              <a:rPr lang="ru-RU" altLang="ru-RU" sz="2800" b="1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altLang="ru-RU" sz="2800" b="1" smtClean="0">
                <a:solidFill>
                  <a:srgbClr val="002060"/>
                </a:solidFill>
                <a:latin typeface="Arial Black" pitchFamily="34" charset="0"/>
              </a:rPr>
              <a:t>         инновационая площадка</a:t>
            </a:r>
            <a:br>
              <a:rPr lang="ru-RU" altLang="ru-RU" sz="2800" b="1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altLang="ru-RU" sz="1800" b="1" smtClean="0">
                <a:solidFill>
                  <a:srgbClr val="002060"/>
                </a:solidFill>
              </a:rPr>
              <a:t>«Психолого – педагогический клуб как форма работы по трансляции знаний родителям и педагогам ДОУ по гендерному воспитанию детей дошкольного возраста»</a:t>
            </a:r>
          </a:p>
        </p:txBody>
      </p:sp>
      <p:sp>
        <p:nvSpPr>
          <p:cNvPr id="23555" name="Текст 10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4040188" cy="647700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28677" name="Текст 11"/>
          <p:cNvSpPr>
            <a:spLocks noGrp="1"/>
          </p:cNvSpPr>
          <p:nvPr>
            <p:ph type="body" sz="half" idx="3"/>
          </p:nvPr>
        </p:nvSpPr>
        <p:spPr>
          <a:xfrm>
            <a:off x="4645025" y="2168525"/>
            <a:ext cx="4041775" cy="6127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altLang="ru-RU" dirty="0" smtClean="0">
              <a:solidFill>
                <a:srgbClr val="0070C0"/>
              </a:solidFill>
            </a:endParaRPr>
          </a:p>
        </p:txBody>
      </p:sp>
      <p:pic>
        <p:nvPicPr>
          <p:cNvPr id="26630" name="Picture 6" descr="D:\С фотоапп., педсов. 2014 г\Изображение 6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42844" y="2071678"/>
            <a:ext cx="2736817" cy="234613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2" name="Picture 8" descr="D:\С фотоапп., педсов. 2014 г\Изображение 7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00760" y="2143116"/>
            <a:ext cx="2535256" cy="226739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Picture 7" descr="C:\Documents and Settings\l300\Рабочий стол\картинки ПРЕЗЕНТ\b_1313758548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1" y="486544"/>
            <a:ext cx="1735373" cy="17903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Documents and Settings\l300\Рабочий стол\картинки ПРЕЗЕНТ\BOO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2643182"/>
            <a:ext cx="221457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Бухгалтерия\Рабочий стол\IMG_30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143356"/>
            <a:ext cx="328614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й, клуб  2015 Г\P11605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143380"/>
            <a:ext cx="321471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Групповые  и  общие родительские собрания 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C:\Documents and Settings\Бухгалтерия\Рабочий стол\ДЛЯ Н.В\фото\P1180706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876"/>
            <a:ext cx="4040188" cy="303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D:\С фотоапп., педсов. 2014 г, боулинг и\Изображение 055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71876"/>
            <a:ext cx="4041775" cy="303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Фото, 2013-14\IMG_30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000108"/>
            <a:ext cx="3071834" cy="247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3552825" cy="262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Функции семьи и детского сада</a:t>
            </a:r>
            <a:b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1.Воспитательная функция.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2.Хозяйственно – бытовая функция.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3.Эмоцианальная функция.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4.Функция духовного (культурного)общения.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5.Функция первичного социального контроля.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6.Сексуально - эротическая 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функция.</a:t>
            </a:r>
          </a:p>
          <a:p>
            <a:pPr>
              <a:buNone/>
            </a:pPr>
            <a:endParaRPr lang="ru-RU" sz="18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endParaRPr lang="ru-RU" sz="18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endParaRPr lang="ru-RU" sz="18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endParaRPr lang="ru-RU" sz="18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sz="1800" i="1" dirty="0" smtClean="0">
                <a:solidFill>
                  <a:srgbClr val="002060"/>
                </a:solidFill>
                <a:latin typeface="Arial Black" pitchFamily="34" charset="0"/>
              </a:rPr>
              <a:t>Функция  - жизнедеятельность, связанная с удовлетворением потребностей.</a:t>
            </a:r>
            <a:endParaRPr lang="ru-RU" sz="18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3438" y="1000108"/>
            <a:ext cx="4038600" cy="512605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1.Охрана жизни и укрепление физического и психического здоровья детей.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2.Обеспечение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всесторонненего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развития детей.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3.Воспитание с учетом возрастных категорий детей гражданственности, уважения к правам и свободам человека, любви к окружающей природе, Родине, семье.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4.Взаимодействие с семьями воспитанников для обеспечения их полноценного развития.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5.Оказание консультативной и методической помощи родителям, (законным представителям) по вопросам воспитания, обучения и развития детей.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8581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Сетевое интернет - сообщество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857364"/>
            <a:ext cx="4041775" cy="65723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857364"/>
            <a:ext cx="4286281" cy="459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857364"/>
            <a:ext cx="457038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Взаимодействие через сайт ДОУ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45708" y="1935163"/>
            <a:ext cx="5852583" cy="470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         Проектная деятельность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D:\Системные папки\Рабочий стол\11 группа проект\P108092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322836"/>
            <a:ext cx="4040188" cy="3535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D:\Фото с родителями, 2015\собрание 9 гр\DSC06285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857232"/>
            <a:ext cx="3429024" cy="28386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303463" y="704850"/>
            <a:ext cx="6383337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2060"/>
                </a:solidFill>
              </a:rPr>
              <a:t>Участие детей с родителями в различных конкурсах.</a:t>
            </a:r>
            <a:br>
              <a:rPr lang="ru-RU" altLang="ru-RU" sz="3600" b="1" dirty="0" smtClean="0">
                <a:solidFill>
                  <a:srgbClr val="002060"/>
                </a:solidFill>
              </a:rPr>
            </a:br>
            <a:r>
              <a:rPr lang="ru-RU" altLang="ru-RU" sz="3100" b="1" dirty="0" smtClean="0">
                <a:solidFill>
                  <a:schemeClr val="accent6">
                    <a:lumMod val="50000"/>
                  </a:schemeClr>
                </a:solidFill>
              </a:rPr>
              <a:t>Городской </a:t>
            </a:r>
            <a:r>
              <a:rPr lang="ru-RU" altLang="ru-RU" sz="3100" b="1" dirty="0" smtClean="0">
                <a:solidFill>
                  <a:schemeClr val="accent6">
                    <a:lumMod val="50000"/>
                  </a:schemeClr>
                </a:solidFill>
              </a:rPr>
              <a:t>конкурс </a:t>
            </a:r>
            <a:br>
              <a:rPr lang="ru-RU" altLang="ru-RU" sz="31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altLang="ru-RU" sz="3100" b="1" dirty="0" smtClean="0">
                <a:solidFill>
                  <a:schemeClr val="accent6">
                    <a:lumMod val="50000"/>
                  </a:schemeClr>
                </a:solidFill>
              </a:rPr>
              <a:t>«Украсим родной город»</a:t>
            </a:r>
          </a:p>
        </p:txBody>
      </p:sp>
      <p:sp>
        <p:nvSpPr>
          <p:cNvPr id="29699" name="Текст 4"/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solidFill>
                  <a:srgbClr val="002060"/>
                </a:solidFill>
              </a:rPr>
              <a:t>Улица Морская</a:t>
            </a:r>
          </a:p>
        </p:txBody>
      </p:sp>
      <p:sp>
        <p:nvSpPr>
          <p:cNvPr id="29700" name="Текст 5"/>
          <p:cNvSpPr>
            <a:spLocks noGrp="1"/>
          </p:cNvSpPr>
          <p:nvPr>
            <p:ph type="body" sz="half" idx="3"/>
          </p:nvPr>
        </p:nvSpPr>
        <p:spPr>
          <a:xfrm>
            <a:off x="4645025" y="1860550"/>
            <a:ext cx="4041775" cy="654050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solidFill>
                  <a:srgbClr val="002060"/>
                </a:solidFill>
              </a:rPr>
              <a:t>Улица Степная</a:t>
            </a:r>
          </a:p>
        </p:txBody>
      </p:sp>
      <p:pic>
        <p:nvPicPr>
          <p:cNvPr id="29705" name="Picture 9" descr="C:\Documents and Settings\l300\Рабочий стол\Чуксеева рабочая\ВСЕ ФОТО\Витя садик\P11503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337" y="2514600"/>
            <a:ext cx="3721914" cy="3846513"/>
          </a:xfrm>
          <a:effectLst>
            <a:softEdge rad="112500"/>
          </a:effectLst>
        </p:spPr>
      </p:pic>
      <p:pic>
        <p:nvPicPr>
          <p:cNvPr id="29702" name="Picture 8" descr="C:\Documents and Settings\Бухгалтерия\Рабочий стол\Фото презентации ДОУ, буклет\Новая папка\P11503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4232" y="2515538"/>
            <a:ext cx="4023360" cy="3844636"/>
          </a:xfrm>
          <a:effectLst>
            <a:softEdge rad="112500"/>
          </a:effectLst>
        </p:spPr>
      </p:pic>
      <p:pic>
        <p:nvPicPr>
          <p:cNvPr id="29703" name="Picture 7" descr="C:\Documents and Settings\l300\Рабочий стол\картинки ПРЕЗЕНТ\1372856501_pencil7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8300"/>
            <a:ext cx="18859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C:\Documents and Settings\l300\Рабочий стол\картинки ПРЕЗЕНТ\1372855272_pencil6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8425" y="101600"/>
            <a:ext cx="16335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Arial Black" pitchFamily="34" charset="0"/>
              </a:rPr>
              <a:t>Анкетирование, тестирование, интервьюирование родителей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5" name="Picture 3" descr="D:\Ольга\Фото\проект\ро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20376"/>
          <a:stretch>
            <a:fillRect/>
          </a:stretch>
        </p:blipFill>
        <p:spPr bwMode="auto">
          <a:xfrm>
            <a:off x="97843" y="1285860"/>
            <a:ext cx="3902653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C:\Documents and Settings\Бухгалтерия\Рабочий стол\фото с родителями 13 гр. 2016 г\P1010516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643050"/>
            <a:ext cx="3251200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Documents and Settings\Бухгалтерия\Рабочий стол\фото с родителями 13 гр. 2016 г\P10105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4286256"/>
            <a:ext cx="3253740" cy="2434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Documents and Settings\Бухгалтерия\Рабочий стол\DSC063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357694"/>
            <a:ext cx="3071834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Работа с опекунскими семьями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P118049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Бухгалтерия\Рабочий стол\P118050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85860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, 2016 опек. семья\P11804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, 2016 опек. семья\P11804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929066"/>
            <a:ext cx="35004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Посещение семей воспитанников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фото поход в гости\P124063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87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Бухгалтерия\Рабочий стол\фото поход в гости\P124063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0043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Бухгалтерия\Рабочий стол\фото поход в гости\P13106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142984"/>
            <a:ext cx="3076575" cy="230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Семейные творческие студии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Фото родители Новая папка\DSC0984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304323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Бухгалтерия\Рабочий стол\100_361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142984"/>
            <a:ext cx="285752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Бухгалтерия\Рабочий стол\100_36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290" y="4143380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Бухгалтерия\Рабочий стол\работа с родителями 7 гр\DSC_39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3380"/>
            <a:ext cx="3143272" cy="246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Бухгалтерия\Рабочий стол\фото с родителями 13 гр. 2016 г\20160226_1804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071942"/>
            <a:ext cx="2643206" cy="21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Бухгалтерия\Рабочий стол\фото с родителями 13 гр. 2016 г\20160226_1741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285860"/>
            <a:ext cx="264320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Акции</a:t>
            </a: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42844" y="1000109"/>
            <a:ext cx="4357718" cy="571504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«Засветись в темноте!»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5" y="928671"/>
            <a:ext cx="4041775" cy="57150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Arial Black" pitchFamily="34" charset="0"/>
              </a:rPr>
              <a:t>    </a:t>
            </a:r>
            <a:r>
              <a:rPr lang="ru-RU" sz="2600" dirty="0" smtClean="0">
                <a:latin typeface="Arial Black" pitchFamily="34" charset="0"/>
              </a:rPr>
              <a:t>День без автомобиля</a:t>
            </a:r>
            <a:endParaRPr lang="ru-RU" sz="2600" dirty="0"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ПДД одежда\P1130374.JPG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714488"/>
            <a:ext cx="2901142" cy="2493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8" descr="C:\Documents and Settings\Бухгалтерия\Рабочий стол\Фото родители Новая папка\IMG_5637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214818"/>
            <a:ext cx="3071834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Бухгалтерия\Рабочий стол\ПДД сент.2014\инсп. ПДД\P113053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5786446" y="1500174"/>
            <a:ext cx="2857520" cy="2672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601563">
            <a:off x="465590" y="704824"/>
            <a:ext cx="8229600" cy="567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Тренинги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родительская встреча 4гр\image (33)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4643438" cy="36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Бухгалтерия\Рабочий стол\родительская встреча 4гр\image (35)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421481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Бухгалтерия\Рабочий стол\IMG_62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929067"/>
            <a:ext cx="371477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Воспитание –воздействие на духовное и физическое развитие, содействие получению образования, обучение правилам поведения</a:t>
            </a: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7355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Виды воспитания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214423"/>
            <a:ext cx="4041775" cy="5715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Развитие ребенка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5025" y="1928802"/>
            <a:ext cx="4041775" cy="47863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4714876" y="2000240"/>
            <a:ext cx="3929090" cy="40005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714876" y="1857364"/>
            <a:ext cx="3929090" cy="41291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143504" y="2643182"/>
            <a:ext cx="3062310" cy="33528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5286380" y="3286124"/>
            <a:ext cx="2786082" cy="27193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572132" y="3857628"/>
            <a:ext cx="2214578" cy="214789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929322" y="4643446"/>
            <a:ext cx="1357322" cy="13620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000760" y="5000636"/>
            <a:ext cx="1214446" cy="50006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семья, ребенок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00760" y="4143380"/>
            <a:ext cx="1357322" cy="4286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детский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</a:rPr>
              <a:t>сад,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доп. образов.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215074" y="3429000"/>
            <a:ext cx="1000132" cy="4286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школа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215074" y="2857496"/>
            <a:ext cx="985838" cy="285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институт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72198" y="2071678"/>
            <a:ext cx="1285884" cy="4286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трудовой коллектив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21" name="Содержимое 20" descr="G:\ДЕРЕВО\P1180589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14340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Кафе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714356"/>
            <a:ext cx="4040188" cy="642942"/>
          </a:xfrm>
        </p:spPr>
        <p:txBody>
          <a:bodyPr/>
          <a:lstStyle/>
          <a:p>
            <a:r>
              <a:rPr lang="ru-RU" dirty="0" smtClean="0"/>
              <a:t>Весеннее кафе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5" y="571481"/>
            <a:ext cx="4041775" cy="642941"/>
          </a:xfrm>
        </p:spPr>
        <p:txBody>
          <a:bodyPr/>
          <a:lstStyle/>
          <a:p>
            <a:pPr algn="ctr"/>
            <a:r>
              <a:rPr lang="ru-RU" dirty="0" smtClean="0"/>
              <a:t>Мировое кафе</a:t>
            </a:r>
            <a:endParaRPr lang="ru-RU" dirty="0"/>
          </a:p>
        </p:txBody>
      </p:sp>
      <p:pic>
        <p:nvPicPr>
          <p:cNvPr id="5" name="Содержимое 4" descr="C:\Documents and Settings\Бухгалтерия\Рабочий стол\IMG_6214.jpg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135729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Documents and Settings\Бухгалтерия\Рабочий стол\фото 5 гр\P1190272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826669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Бухгалтерия\Рабочий стол\фото 5 гр\P11902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85860"/>
            <a:ext cx="350046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Встречи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4040188" cy="714380"/>
          </a:xfrm>
        </p:spPr>
        <p:txBody>
          <a:bodyPr/>
          <a:lstStyle/>
          <a:p>
            <a:r>
              <a:rPr lang="ru-RU" sz="2000" dirty="0" smtClean="0">
                <a:latin typeface="Arial Black" pitchFamily="34" charset="0"/>
              </a:rPr>
              <a:t>Развитие интеллекта при помощи конструирования и пальчиков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5025" y="1000109"/>
            <a:ext cx="4041775" cy="64294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Arial Black" pitchFamily="34" charset="0"/>
              </a:rPr>
              <a:t>Безопасный маршрут будущего первоклассника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Содержимое 4" descr="D:\Фото с родителями, 2015\фото 4 гр\P1060192.JPG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714348" y="1785926"/>
            <a:ext cx="371477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D:\ПДД сент.2014\140___09\IMG_4247.JPG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7236" y="1785927"/>
            <a:ext cx="3499540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Бухгалтерия\Рабочий стол\родительская встреча 4гр\image (38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357694"/>
            <a:ext cx="2903710" cy="236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Издание книг, брошюр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ДЛЯ Н.В\P118076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3325416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Бухгалтерия\Рабочий стол\ДЛЯ Н.В\P118076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000108"/>
            <a:ext cx="3325416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Бухгалтерия\Рабочий стол\ДЛЯ Н.В\P11807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929066"/>
            <a:ext cx="3743325" cy="280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Мастер - класс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Содержимое 6" descr="C:\Documents and Settings\Бухгалтерия\Рабочий стол\Фото родители Новая папка\IMG_174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71810"/>
            <a:ext cx="4038600" cy="350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Documents and Settings\Бухгалтерия\Рабочий стол\родительская встреча 4гр\image (7)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357562"/>
            <a:ext cx="4038600" cy="326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4" descr="C:\Users\Серг\Pictures\Фото0106.jpg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071802" y="1071546"/>
            <a:ext cx="3214710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Круглый стол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D:\Фото с родителями, 2015\5 гр.фото круглый стол\101MSDCF\DSC0982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4786314" cy="3794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Фото с родителями, 2015\5 гр.фото круглый стол\101MSDCF\DSC098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500306"/>
            <a:ext cx="4857784" cy="4080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Почта для родителей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ДЛЯ Н.В\P118077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25003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Бухгалтерия\Рабочий стол\ДЛЯ Н.В\P118078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928670"/>
            <a:ext cx="2110970" cy="300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Бухгалтерия\Рабочий стол\ДЛЯ Н.В\P11807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429132"/>
            <a:ext cx="2809875" cy="210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Бухгалтерия\Рабочий стол\ДЛЯ Н.В\P11807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92867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Бухгалтерия\Рабочий стол\ДЛЯ Н.В\P1180770.JPG"/>
          <p:cNvPicPr/>
          <p:nvPr/>
        </p:nvPicPr>
        <p:blipFill>
          <a:blip r:embed="rId6" cstate="print"/>
          <a:srcRect l="19853" t="2941" r="9558"/>
          <a:stretch>
            <a:fillRect/>
          </a:stretch>
        </p:blipFill>
        <p:spPr bwMode="auto">
          <a:xfrm>
            <a:off x="6357950" y="4429131"/>
            <a:ext cx="2500330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Бухгалтерия\Рабочий стол\ДЛЯ Н.В\P118077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4429108"/>
            <a:ext cx="21431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92869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Гость группы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Содержимое 4" descr="C:\Documents and Settings\Бухгалтерия\Рабочий стол\100_3599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643182"/>
            <a:ext cx="392909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Documents and Settings\Бухгалтерия\Рабочий стол\фото\100_3590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r="18491"/>
          <a:stretch>
            <a:fillRect/>
          </a:stretch>
        </p:blipFill>
        <p:spPr bwMode="auto">
          <a:xfrm>
            <a:off x="500034" y="1571612"/>
            <a:ext cx="428628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Бухгалтерия\Рабочий стол\разговор о здоровом питании проводит медсестра Антипина И.Г.P11505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290"/>
            <a:ext cx="369366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Информационные уголки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C:\Documents and Settings\Бухгалтерия\Рабочий стол\ДЛЯ Н.В\P11807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929090" cy="2857520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Содержимое 6" descr="C:\Documents and Settings\Бухгалтерия\Рабочий стол\ДЛЯ Н.В\P118077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4038600" cy="3028950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:\Documents and Settings\Бухгалтерия\Рабочий стол\ДЛЯ Н.В\P11807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86190"/>
            <a:ext cx="3771900" cy="2828925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Содержимое 4" descr="C:\Documents and Settings\Бухгалтерия\Рабочий стол\Фото родители Новая папка\20140829_103735.jpg"/>
          <p:cNvPicPr>
            <a:picLocks noGrp="1"/>
          </p:cNvPicPr>
          <p:nvPr>
            <p:ph sz="half" idx="1"/>
          </p:nvPr>
        </p:nvPicPr>
        <p:blipFill>
          <a:blip r:embed="rId5" cstate="print"/>
          <a:srcRect l="6367" r="10495"/>
          <a:stretch>
            <a:fillRect/>
          </a:stretch>
        </p:blipFill>
        <p:spPr bwMode="auto">
          <a:xfrm>
            <a:off x="500034" y="3786190"/>
            <a:ext cx="3357587" cy="2887113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Библиотеки для родителей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ДЛЯ Н.В\P118079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3325416" cy="4433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C:\Documents and Settings\Бухгалтерия\Рабочий стол\ДЛЯ Н.В\P118079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154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Бухгалтерия\Рабочий стол\ДЛЯ Н.В\P11807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819525"/>
            <a:ext cx="2278856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Бухгалтерия\Рабочий стол\ДЛЯ Н.В\P11807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714752"/>
            <a:ext cx="2428875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Личный блокнот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ДЛЯ Н.В\P118078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07196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Бухгалтерия\Рабочий стол\ДЛЯ Н.В\P118078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6"/>
            <a:ext cx="4286280" cy="528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Социальный портрет и взаимодействие родителей </a:t>
            </a:r>
            <a:b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с детским садом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86918"/>
          </a:xfrm>
        </p:spPr>
        <p:txBody>
          <a:bodyPr>
            <a:normAutofit fontScale="85000" lnSpcReduction="20000"/>
          </a:bodyPr>
          <a:lstStyle/>
          <a:p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Полные семьи- 222 семьи (79%)</a:t>
            </a:r>
          </a:p>
          <a:p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Неполные семьи – 63 (21%)</a:t>
            </a:r>
          </a:p>
          <a:p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Многодетные- 21 (7%)</a:t>
            </a:r>
          </a:p>
          <a:p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Семьи, находящие в социально – опасном положении –1 (0,3%)</a:t>
            </a:r>
          </a:p>
          <a:p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Семьи, принимающие участие в жизнедеятельности детского сада:</a:t>
            </a:r>
          </a:p>
          <a:p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   -городские конкурсы-12 (4%)</a:t>
            </a:r>
          </a:p>
          <a:p>
            <a:pPr>
              <a:buNone/>
            </a:pPr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       -метод проекта- 58 (20%)</a:t>
            </a:r>
          </a:p>
          <a:p>
            <a:pPr>
              <a:buNone/>
            </a:pPr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       -праздники, утренники, досуги –160 (54 %)</a:t>
            </a:r>
          </a:p>
          <a:p>
            <a:pPr>
              <a:buNone/>
            </a:pPr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       -участие в субботниках (оклейка окон, благоустройство территории)- 77 (26%)</a:t>
            </a:r>
          </a:p>
          <a:p>
            <a:pPr>
              <a:buNone/>
            </a:pPr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       -другое(работа в родительском комитете, управляющем совете) 39 (13%)</a:t>
            </a:r>
          </a:p>
          <a:p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Проявление инициативы- 15 (5%)</a:t>
            </a:r>
          </a:p>
          <a:p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Какие дополнительные услуги хотят получить от дошкольного учреждения – </a:t>
            </a:r>
            <a:r>
              <a:rPr lang="ru-RU" sz="2100" dirty="0" err="1" smtClean="0">
                <a:solidFill>
                  <a:srgbClr val="003300"/>
                </a:solidFill>
                <a:latin typeface="Arial Black" pitchFamily="34" charset="0"/>
              </a:rPr>
              <a:t>логопункт</a:t>
            </a:r>
            <a:r>
              <a:rPr lang="ru-RU" sz="2100" dirty="0" smtClean="0">
                <a:solidFill>
                  <a:srgbClr val="003300"/>
                </a:solidFill>
                <a:latin typeface="Arial Black" pitchFamily="34" charset="0"/>
              </a:rPr>
              <a:t>;  работа специалистов (танцы, художественная гимнастика, акробатика); занятия с учителем, посещение выставок, музеев).</a:t>
            </a:r>
            <a:endParaRPr lang="ru-RU" sz="2100" dirty="0">
              <a:solidFill>
                <a:srgbClr val="00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Коллекции родителей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76111" y="3724625"/>
            <a:ext cx="2726575" cy="2992582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935295" y="4085706"/>
            <a:ext cx="2552007" cy="2992582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818" y="1000108"/>
            <a:ext cx="3684499" cy="2765544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8"/>
          <a:stretch/>
        </p:blipFill>
        <p:spPr>
          <a:xfrm rot="5400000">
            <a:off x="284090" y="1216052"/>
            <a:ext cx="2990894" cy="2559006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Творческие выставки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54" b="5286"/>
          <a:stretch/>
        </p:blipFill>
        <p:spPr>
          <a:xfrm>
            <a:off x="285720" y="1785926"/>
            <a:ext cx="4210080" cy="3671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:\май, клуб . рис. 2015 Г\P116044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t="16500" b="10500"/>
          <a:stretch>
            <a:fillRect/>
          </a:stretch>
        </p:blipFill>
        <p:spPr bwMode="auto">
          <a:xfrm>
            <a:off x="4648200" y="1714488"/>
            <a:ext cx="4038600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Газеты, фотогазеты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4" b="2723"/>
          <a:stretch/>
        </p:blipFill>
        <p:spPr>
          <a:xfrm>
            <a:off x="500034" y="3979801"/>
            <a:ext cx="4038600" cy="2878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C:\Documents and Settings\Бухгалтерия\Рабочий стол\Фото родители Новая папка\IMG_360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35729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Documents and Settings\Бухгалтерия\Рабочий стол\Фото родители Новая папка\IMG_11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428736"/>
            <a:ext cx="2914650" cy="218658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Arial Black" pitchFamily="34" charset="0"/>
              </a:rPr>
              <a:t>     Участие родителей в </a:t>
            </a:r>
            <a:r>
              <a:rPr lang="ru-RU" sz="3600" dirty="0" err="1" smtClean="0">
                <a:latin typeface="Arial Black" pitchFamily="34" charset="0"/>
              </a:rPr>
              <a:t>педпроцессе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Бухгалтерия\Рабочий стол\ДЛЯ Н.В\P118083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271464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Бухгалтерия\Рабочий стол\ДЛЯ Н.В\P118074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r="11905"/>
          <a:stretch>
            <a:fillRect/>
          </a:stretch>
        </p:blipFill>
        <p:spPr bwMode="auto">
          <a:xfrm>
            <a:off x="3214678" y="1071546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Бухгалтерия\Рабочий стол\Фото родители Новая папка\P1170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257176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4" descr="C:\Users\Серг\Pictures\Фото0106.jpg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214678" y="2643182"/>
            <a:ext cx="2714644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5" descr="C:\Documents and Settings\l300\Рабочий стол\работа по проекту\008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3643314"/>
            <a:ext cx="2748184" cy="251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l300\Рабочий стол\Чуксеева рабочая\ВСЕ ФОТО\с род гр 13 2015\P1150894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5000636"/>
            <a:ext cx="2643206" cy="185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l300\Рабочий стол\Чуксеева рабочая\ВСЕ ФОТО\с род гр 13 2015\P115096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071546"/>
            <a:ext cx="2566528" cy="2014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25646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46088" y="398463"/>
            <a:ext cx="8229600" cy="7667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День правовой защиты в МБДОУ ДС «Родничок» г.Волгодонска  </a:t>
            </a:r>
          </a:p>
        </p:txBody>
      </p:sp>
      <p:sp>
        <p:nvSpPr>
          <p:cNvPr id="26627" name="Содержимое 3"/>
          <p:cNvSpPr>
            <a:spLocks noGrp="1"/>
          </p:cNvSpPr>
          <p:nvPr>
            <p:ph sz="half" idx="2"/>
          </p:nvPr>
        </p:nvSpPr>
        <p:spPr>
          <a:xfrm>
            <a:off x="5192713" y="1920875"/>
            <a:ext cx="3494087" cy="44338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Консультацию проводит родитель группы №5 юрист  </a:t>
            </a:r>
            <a:r>
              <a:rPr lang="ru-RU" dirty="0" err="1" smtClean="0">
                <a:solidFill>
                  <a:srgbClr val="0070C0"/>
                </a:solidFill>
                <a:latin typeface="Arial Black" pitchFamily="34" charset="0"/>
              </a:rPr>
              <a:t>Сыровая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В.Ю.</a:t>
            </a:r>
          </a:p>
        </p:txBody>
      </p:sp>
      <p:pic>
        <p:nvPicPr>
          <p:cNvPr id="26628" name="Содержимое 4" descr="C:\Documents and Settings\Бухгалтерия\Рабочий стол\Семинар для руководителей\P1170763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931988"/>
            <a:ext cx="5265738" cy="4162425"/>
          </a:xfr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Привлечение бабушек и дедушек в </a:t>
            </a:r>
            <a:r>
              <a:rPr lang="ru-RU" sz="2800" dirty="0" err="1" smtClean="0">
                <a:solidFill>
                  <a:srgbClr val="002060"/>
                </a:solidFill>
                <a:latin typeface="Arial Black" pitchFamily="34" charset="0"/>
              </a:rPr>
              <a:t>педпроцесс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 детского сада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5114932" cy="6429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Формы работы: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14876" y="1785927"/>
            <a:ext cx="4041775" cy="714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1785926"/>
            <a:ext cx="4040188" cy="457439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-Досуг «День пожилого человека» («Осеннее кафе»)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-НОД «Игрушки, в которые играли дедушки и бабушки»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-НОД «Бабушкины сказки»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-Выставки «Золотые руки бабушек и дедушек»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-Осенние посиделки (развлечение)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-Фотовыставка «Бабушка с дедушкой рядышком»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</a:t>
            </a:r>
            <a:r>
              <a:rPr lang="ru-RU" sz="1600" dirty="0" err="1" smtClean="0">
                <a:solidFill>
                  <a:srgbClr val="002060"/>
                </a:solidFill>
                <a:latin typeface="Arial Black" pitchFamily="34" charset="0"/>
              </a:rPr>
              <a:t>Фотоколлаж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«Когда бабушка и дедушка были маленькими»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</a:t>
            </a:r>
            <a:r>
              <a:rPr lang="ru-RU" sz="1600" dirty="0" err="1" smtClean="0">
                <a:solidFill>
                  <a:srgbClr val="002060"/>
                </a:solidFill>
                <a:latin typeface="Arial Black" pitchFamily="34" charset="0"/>
              </a:rPr>
              <a:t>Фотоколлаж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«Мой дедушка - солдат»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-Фотовыставка «Моя бабушка – девочка»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-Акция «Добрые дела»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857364"/>
            <a:ext cx="4041775" cy="45029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-Фотоальбом «Что растет у бабушки на даче?»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Фотоальбом «Золотые руки бабушек и дедушек»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-Ремонт игрушек дедушками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- Досуг «Сладкое угощенье»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Бабушки и дедушки – участники НОД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C:\Documents and Settings\Бухгалтерия\Рабочий стол\IMG_6234.jpg"/>
          <p:cNvPicPr/>
          <p:nvPr/>
        </p:nvPicPr>
        <p:blipFill>
          <a:blip r:embed="rId2" cstate="print"/>
          <a:srcRect l="4153" r="6724"/>
          <a:stretch>
            <a:fillRect/>
          </a:stretch>
        </p:blipFill>
        <p:spPr bwMode="auto">
          <a:xfrm>
            <a:off x="3000364" y="928670"/>
            <a:ext cx="3286148" cy="200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Бухгалтерия\Рабочий стол\8.03.2016, бабушки, 3 гр\IMG_62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86190"/>
            <a:ext cx="264320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Бухгалтерия\Рабочий стол\8.03.2016, бабушки, 3 гр\IMG_62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929066"/>
            <a:ext cx="250029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4" descr="C:\Documents and Settings\Бухгалтерия\Рабочий стол\IMG_6233.jpg"/>
          <p:cNvPicPr>
            <a:picLocks noGrp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928670"/>
            <a:ext cx="200026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Documents and Settings\Бухгалтерия\Рабочий стол\SAM_26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785794"/>
            <a:ext cx="1986896" cy="265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43240" y="3429000"/>
            <a:ext cx="3357586" cy="291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857233"/>
            <a:ext cx="8229600" cy="546736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3300"/>
                </a:solidFill>
                <a:latin typeface="Arial Black" pitchFamily="34" charset="0"/>
              </a:rPr>
              <a:t>  </a:t>
            </a:r>
            <a:r>
              <a:rPr lang="ru-RU" sz="3600" dirty="0" smtClean="0">
                <a:solidFill>
                  <a:srgbClr val="003300"/>
                </a:solidFill>
                <a:latin typeface="Arial Black" pitchFamily="34" charset="0"/>
              </a:rPr>
              <a:t>Семья и детский сад – два воспитательных феномена, каждый из которых по – своему дает ребенку социальный опыт. Но только в сочетании друг с другом они создают оптимальные условия для вхождения маленького человека в большой мир</a:t>
            </a:r>
            <a:endParaRPr lang="ru-RU" sz="3600" dirty="0">
              <a:solidFill>
                <a:srgbClr val="00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Результат использования инновационных форм работы: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1.Повышение качества работы за счет индивидуального и дифференцированного подхода.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2.Расширение диапазона форм работы с  родителями.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3.Возможность выбора своей роли при взаимодействии с участниками образовательного процесса.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4.Повышение активности родителей в жизнедеятельности детского сада.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5.Увеличение числа призеров конкурсов.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rgbClr val="003300"/>
                </a:solidFill>
                <a:latin typeface="Arial Black" pitchFamily="34" charset="0"/>
              </a:rPr>
              <a:t>Федеральный государственный образовательный стандарт дошкольного образования: </a:t>
            </a:r>
            <a:endParaRPr lang="ru-RU" sz="3100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3957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«5).Взаимодействие с родителями(законными представителями) по вопросам образования ребенка, непосредственного вовлечения их в образовательную деятельность, в том числе посредством создания образовательных проектов совместно с семьей на основе выявления потребностей и поддержки образовательных инициатив семьи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».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Взаимодействие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Взаимодействие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– определенные взаимные отношения, зависящие от отношения людей, от положения взаимодействующих.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                   Качественные  отношения: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-открытость обеих сторон,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-общение  на «равных».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73025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Комплексная программа «Радуга»</a:t>
            </a:r>
          </a:p>
        </p:txBody>
      </p:sp>
      <p:pic>
        <p:nvPicPr>
          <p:cNvPr id="8195" name="Содержимое 3" descr="http://www.prosv.ru/Attachment.aspx?Id=32298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283" y="1214422"/>
            <a:ext cx="2357454" cy="3000395"/>
          </a:xfrm>
        </p:spPr>
      </p:pic>
      <p:pic>
        <p:nvPicPr>
          <p:cNvPr id="8196" name="Рисунок 4" descr="http://prosv.ru/Attachment.aspx?Id=32109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0553" y="1142984"/>
            <a:ext cx="176403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5" descr="http://prosv.ru/Attachment.aspx?Id=3211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4497" y="1142984"/>
            <a:ext cx="175783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Рисунок 7" descr="http://prosv.ru/Attachment.aspx?Id=32112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81868" y="1142984"/>
            <a:ext cx="16764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Рисунок 8" descr="http://prosv.ru/Attachment.aspx?Id=32113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224" y="4357694"/>
            <a:ext cx="1714512" cy="228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Рисунок 9" descr="http://prosv.ru/Attachment.aspx?Id=32114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57554" y="4357694"/>
            <a:ext cx="1644651" cy="219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Рисунок 10" descr="http://prosv.ru/Attachment.aspx?Id=32115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429256" y="4357693"/>
            <a:ext cx="1643074" cy="218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Рисунок 11" descr="http://prosv.ru/Attachment.aspx?Id=32128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58082" y="4357694"/>
            <a:ext cx="153761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00167" y="274638"/>
            <a:ext cx="7643834" cy="60118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50"/>
                </a:solidFill>
                <a:latin typeface="Arial Black" pitchFamily="34" charset="0"/>
              </a:rPr>
              <a:t>Цель взаимодействия с </a:t>
            </a:r>
            <a:r>
              <a:rPr lang="ru-RU" sz="3600" dirty="0" smtClean="0">
                <a:solidFill>
                  <a:srgbClr val="00B050"/>
                </a:solidFill>
                <a:latin typeface="Arial Black" pitchFamily="34" charset="0"/>
              </a:rPr>
              <a:t>семьей по программе «Радуга»: </a:t>
            </a: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сделать родителей активными участниками образовательного процесса, оказав им помощь в реализации ответственности за воспитание и обучение детей.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Documents and Settings\Бухгалтерия\Рабочий стол\картинки семья\iCA265H9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1076325" cy="142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6923112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Задачи </a:t>
            </a:r>
            <a:b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по работе с семьей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Постоянно изучать запросы и потребности в дошкольном образовании семей, находящихся в сфере ДОО.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Повышать психологическую компетентность родителей: учить общаться родителей с детьми в формах, адекватных возрасту.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Убеждать родителей в соблюдении единого с организацией  режима дня ребенка.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Учить родителей  разнообразным формам организации  досуга в семье с детьми.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Создавать ситуации приятного  совместного досуга детей  и родителей  в ДОО, условия для совместного неформального общения  педагогов с родителями.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Помогать родителям правильно выбрать школу для ребенка в соответствии с его индивидуальными способностями и возможностями.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Постоянно вести работу по профилактике нарушений и по защите прав  и достоинств  ребенка в ДОО и в семье.</a:t>
            </a:r>
          </a:p>
          <a:p>
            <a:endParaRPr lang="ru-RU" sz="18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4" name="Picture 2" descr="C:\Documents and Settings\Бухгалтерия\Рабочий стол\картинки семья\i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142852"/>
            <a:ext cx="2162175" cy="142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701</TotalTime>
  <Words>1517</Words>
  <Application>Microsoft Office PowerPoint</Application>
  <PresentationFormat>Экран (4:3)</PresentationFormat>
  <Paragraphs>219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Поток</vt:lpstr>
      <vt:lpstr>   Использование инновационных форм в работе с семьей</vt:lpstr>
      <vt:lpstr>Функции семьи и детского сада </vt:lpstr>
      <vt:lpstr>Воспитание –воздействие на духовное и физическое развитие, содействие получению образования, обучение правилам поведения.</vt:lpstr>
      <vt:lpstr>Социальный портрет и взаимодействие родителей  с детским садом</vt:lpstr>
      <vt:lpstr>     Федеральный государственный образовательный стандарт дошкольного образования: </vt:lpstr>
      <vt:lpstr>Взаимодействие</vt:lpstr>
      <vt:lpstr>Комплексная программа «Радуга»</vt:lpstr>
      <vt:lpstr>Цель взаимодействия с семьей по программе «Радуга»:  сделать родителей активными участниками образовательного процесса, оказав им помощь в реализации ответственности за воспитание и обучение детей.</vt:lpstr>
      <vt:lpstr>Задачи  по работе с семьей</vt:lpstr>
      <vt:lpstr>Этапы взаимодействия с семьей:</vt:lpstr>
      <vt:lpstr>Составляющие диалога общения педагог – родитель: </vt:lpstr>
      <vt:lpstr>Сложные области в построении детско – родительских отношений</vt:lpstr>
      <vt:lpstr>Формы сотрудничества с родителями:</vt:lpstr>
      <vt:lpstr>Роль педагога сотрудника, партнера</vt:lpstr>
      <vt:lpstr>Инновация – целенаправленное изменение, вносящее в среду внедрения новые стабильные элементы (новшества), вызывающие переход системы из одного состояния в качественно другое. </vt:lpstr>
      <vt:lpstr>   Формы организации работы с родителями:</vt:lpstr>
      <vt:lpstr>Формы работы с родителями в МБДОУ ДС «Родничок» г.Волгодонска:</vt:lpstr>
      <vt:lpstr>Городская           инновационая площадка «Психолого – педагогический клуб как форма работы по трансляции знаний родителям и педагогам ДОУ по гендерному воспитанию детей дошкольного возраста»</vt:lpstr>
      <vt:lpstr>Групповые  и  общие родительские собрания </vt:lpstr>
      <vt:lpstr>Сетевое интернет - сообщество</vt:lpstr>
      <vt:lpstr>Взаимодействие через сайт ДОУ</vt:lpstr>
      <vt:lpstr>         Проектная деятельность</vt:lpstr>
      <vt:lpstr>Участие детей с родителями в различных конкурсах. Городской конкурс  «Украсим родной город»</vt:lpstr>
      <vt:lpstr>Анкетирование, тестирование, интервьюирование родителей</vt:lpstr>
      <vt:lpstr>Работа с опекунскими семьями</vt:lpstr>
      <vt:lpstr>Посещение семей воспитанников</vt:lpstr>
      <vt:lpstr>Семейные творческие студии</vt:lpstr>
      <vt:lpstr>Акции</vt:lpstr>
      <vt:lpstr>Тренинги</vt:lpstr>
      <vt:lpstr>Кафе</vt:lpstr>
      <vt:lpstr>Встречи</vt:lpstr>
      <vt:lpstr>Издание книг, брошюр</vt:lpstr>
      <vt:lpstr>Мастер - класс</vt:lpstr>
      <vt:lpstr>Круглый стол</vt:lpstr>
      <vt:lpstr>Почта для родителей</vt:lpstr>
      <vt:lpstr>Гость группы</vt:lpstr>
      <vt:lpstr>Информационные уголки</vt:lpstr>
      <vt:lpstr>Библиотеки для родителей</vt:lpstr>
      <vt:lpstr>Личный блокнот</vt:lpstr>
      <vt:lpstr>Коллекции родителей</vt:lpstr>
      <vt:lpstr>Творческие выставки</vt:lpstr>
      <vt:lpstr>Газеты, фотогазеты</vt:lpstr>
      <vt:lpstr>     Участие родителей в педпроцессе</vt:lpstr>
      <vt:lpstr>День правовой защиты в МБДОУ ДС «Родничок» г.Волгодонска  </vt:lpstr>
      <vt:lpstr>Привлечение бабушек и дедушек в педпроцесс детского сада</vt:lpstr>
      <vt:lpstr>Бабушки и дедушки – участники НОД</vt:lpstr>
      <vt:lpstr>Слайд 47</vt:lpstr>
      <vt:lpstr>Результат использования инновационных форм работы: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240</cp:revision>
  <dcterms:created xsi:type="dcterms:W3CDTF">2015-12-07T07:05:22Z</dcterms:created>
  <dcterms:modified xsi:type="dcterms:W3CDTF">2016-05-18T07:39:10Z</dcterms:modified>
</cp:coreProperties>
</file>